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media/image1.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1pPr>
    <a:lvl2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2pPr>
    <a:lvl3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3pPr>
    <a:lvl4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4pPr>
    <a:lvl5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5pPr>
    <a:lvl6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6pPr>
    <a:lvl7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7pPr>
    <a:lvl8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8pPr>
    <a:lvl9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Bodoni SvtyTwo ITC TT-Bold"/>
          <a:ea typeface="Bodoni SvtyTwo ITC TT-Bold"/>
          <a:cs typeface="Bodoni SvtyTwo ITC TT-Bold"/>
        </a:font>
        <a:srgbClr val="EAEA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BFBFB"/>
          </a:solidFill>
        </a:fill>
      </a:tcStyle>
    </a:wholeTbl>
    <a:band2H>
      <a:tcTxStyle b="def" i="def"/>
      <a:tcStyle>
        <a:tcBdr/>
        <a:fill>
          <a:solidFill>
            <a:srgbClr val="FFFFFF"/>
          </a:solidFill>
        </a:fill>
      </a:tcStyle>
    </a:band2H>
    <a:firstCol>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odoni SvtyTwo ITC TT-Bold"/>
          <a:ea typeface="Bodoni SvtyTwo ITC TT-Bold"/>
          <a:cs typeface="Bodoni SvtyTwo ITC TT-Bold"/>
        </a:font>
        <a:srgbClr val="EAEAEA"/>
      </a:tcTxStyle>
      <a:tcStyle>
        <a:tcBdr>
          <a:left>
            <a:ln w="12700" cap="flat">
              <a:noFill/>
              <a:miter lim="400000"/>
            </a:ln>
          </a:left>
          <a:right>
            <a:ln w="12700" cap="flat">
              <a:noFill/>
              <a:miter lim="400000"/>
            </a:ln>
          </a:right>
          <a:top>
            <a:ln w="50800" cap="flat">
              <a:solidFill>
                <a:srgbClr val="EAEAEA"/>
              </a:solidFill>
              <a:prstDash val="solid"/>
              <a:round/>
            </a:ln>
          </a:top>
          <a:bottom>
            <a:ln w="25400" cap="flat">
              <a:solidFill>
                <a:srgbClr val="EAEAEA"/>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25400" cap="flat">
              <a:solidFill>
                <a:srgbClr val="EAEAEA"/>
              </a:solidFill>
              <a:prstDash val="solid"/>
              <a:round/>
            </a:ln>
          </a:top>
          <a:bottom>
            <a:ln w="25400" cap="flat">
              <a:solidFill>
                <a:srgbClr val="EAEAE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F7F7"/>
          </a:solidFill>
        </a:fill>
      </a:tcStyle>
    </a:wholeTbl>
    <a:band2H>
      <a:tcTxStyle b="def" i="def"/>
      <a:tcStyle>
        <a:tcBdr/>
        <a:fill>
          <a:solidFill>
            <a:srgbClr val="FBFBFB"/>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firstRow>
  </a:tblStyle>
  <a:tblStyle styleId="{2708684C-4D16-4618-839F-0558EEFCDFE6}" styleName="">
    <a:tblBg/>
    <a:wholeTb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865038"/>
          <c:y val="0.197876"/>
          <c:w val="0.98635"/>
          <c:h val="0.719786"/>
        </c:manualLayout>
      </c:layout>
      <c:barChart>
        <c:barDir val="col"/>
        <c:grouping val="clustered"/>
        <c:varyColors val="0"/>
        <c:ser>
          <c:idx val="0"/>
          <c:order val="0"/>
          <c:tx>
            <c:strRef>
              <c:f>Sheet1!$A$2</c:f>
              <c:strCache>
                <c:ptCount val="1"/>
                <c:pt idx="0">
                  <c:v>Region 1</c:v>
                </c:pt>
              </c:strCache>
            </c:strRef>
          </c:tx>
          <c:spPr>
            <a:solidFill>
              <a:srgbClr val="FFFFFF"/>
            </a:solidFill>
            <a:ln w="12700" cap="flat">
              <a:noFill/>
              <a:miter lim="400000"/>
            </a:ln>
            <a:effectLst/>
          </c:spPr>
          <c:invertIfNegative val="0"/>
          <c:dLbls>
            <c:numFmt formatCode="#,##0" sourceLinked="0"/>
            <c:txPr>
              <a:bodyPr/>
              <a:lstStyle/>
              <a:p>
                <a:pPr>
                  <a:defRPr b="0" i="0" strike="noStrike" sz="3600" u="none">
                    <a:solidFill>
                      <a:srgbClr val="FFFFFF"/>
                    </a:solidFill>
                    <a:effectLst>
                      <a:outerShdw sx="100000" sy="100000" kx="0" ky="0" algn="tl" rotWithShape="1" blurRad="127000" dist="25433" dir="5400000">
                        <a:srgbClr val="000000">
                          <a:alpha val="60000"/>
                        </a:srgbClr>
                      </a:outerShdw>
                    </a:effectLst>
                    <a:latin typeface="Helvetica Light"/>
                  </a:defRPr>
                </a:pPr>
              </a:p>
            </c:txPr>
            <c:dLblPos val="inEnd"/>
            <c:showLegendKey val="0"/>
            <c:showVal val="0"/>
            <c:showCatName val="0"/>
            <c:showSerName val="0"/>
            <c:showPercent val="0"/>
            <c:showBubbleSize val="0"/>
            <c:showLeaderLines val="0"/>
          </c:dLbls>
          <c:trendline>
            <c:spPr>
              <a:noFill/>
              <a:ln w="50800" cap="flat">
                <a:solidFill>
                  <a:srgbClr val="222222"/>
                </a:solidFill>
                <a:custDash>
                  <a:ds d="200000" sp="200000"/>
                </a:custDash>
                <a:miter lim="400000"/>
              </a:ln>
              <a:effectLst/>
            </c:spPr>
            <c:trendlineType val="movingAvg"/>
            <c:period val="3"/>
            <c:forward val="0"/>
            <c:backward val="0"/>
            <c:dispRSqr val="0"/>
            <c:dispEq val="0"/>
          </c:trendline>
          <c:cat>
            <c:strRef>
              <c:f>Sheet1!$B$1:$AA$1</c:f>
              <c:strCache>
                <c:ptCount val="26"/>
                <c:pt idx="0">
                  <c:v>April</c:v>
                </c:pt>
                <c:pt idx="1">
                  <c:v>May</c:v>
                </c:pt>
                <c:pt idx="2">
                  <c:v>June</c:v>
                </c:pt>
                <c:pt idx="3">
                  <c:v>July</c:v>
                </c:pt>
                <c:pt idx="4">
                  <c:v>Untitled 1</c:v>
                </c:pt>
                <c:pt idx="5">
                  <c:v>Untitled 2</c:v>
                </c:pt>
                <c:pt idx="6">
                  <c:v>Untitled 3</c:v>
                </c:pt>
                <c:pt idx="7">
                  <c:v>Untitled 4</c:v>
                </c:pt>
                <c:pt idx="8">
                  <c:v>Untitled 5</c:v>
                </c:pt>
                <c:pt idx="9">
                  <c:v>Untitled 6</c:v>
                </c:pt>
                <c:pt idx="10">
                  <c:v>Untitled 7</c:v>
                </c:pt>
                <c:pt idx="11">
                  <c:v>Untitled 8</c:v>
                </c:pt>
                <c:pt idx="12">
                  <c:v>Untitled 9</c:v>
                </c:pt>
                <c:pt idx="13">
                  <c:v>Untitled 10</c:v>
                </c:pt>
                <c:pt idx="14">
                  <c:v>Untitled 11</c:v>
                </c:pt>
                <c:pt idx="15">
                  <c:v>Untitled 12</c:v>
                </c:pt>
                <c:pt idx="16">
                  <c:v>Untitled 13</c:v>
                </c:pt>
                <c:pt idx="17">
                  <c:v>Untitled 14</c:v>
                </c:pt>
                <c:pt idx="18">
                  <c:v>Untitled 15</c:v>
                </c:pt>
                <c:pt idx="19">
                  <c:v>Untitled 16</c:v>
                </c:pt>
                <c:pt idx="20">
                  <c:v>Untitled 17</c:v>
                </c:pt>
                <c:pt idx="21">
                  <c:v>Untitled 18</c:v>
                </c:pt>
                <c:pt idx="22">
                  <c:v>Untitled 19</c:v>
                </c:pt>
                <c:pt idx="23">
                  <c:v>Untitled 20</c:v>
                </c:pt>
                <c:pt idx="24">
                  <c:v>Untitled 21</c:v>
                </c:pt>
                <c:pt idx="25">
                  <c:v>Untitled 22</c:v>
                </c:pt>
              </c:strCache>
            </c:strRef>
          </c:cat>
          <c:val>
            <c:numRef>
              <c:f>Sheet1!$B$2:$AA$2</c:f>
              <c:numCache>
                <c:ptCount val="26"/>
                <c:pt idx="0">
                  <c:v>17.000000</c:v>
                </c:pt>
                <c:pt idx="1">
                  <c:v>26.000000</c:v>
                </c:pt>
                <c:pt idx="2">
                  <c:v>53.000000</c:v>
                </c:pt>
                <c:pt idx="3">
                  <c:v>110.000000</c:v>
                </c:pt>
                <c:pt idx="4">
                  <c:v>150.000000</c:v>
                </c:pt>
                <c:pt idx="5">
                  <c:v>140.000000</c:v>
                </c:pt>
                <c:pt idx="6">
                  <c:v>135.000000</c:v>
                </c:pt>
                <c:pt idx="7">
                  <c:v>120.000000</c:v>
                </c:pt>
                <c:pt idx="8">
                  <c:v>135.000000</c:v>
                </c:pt>
                <c:pt idx="9">
                  <c:v>160.000000</c:v>
                </c:pt>
                <c:pt idx="10">
                  <c:v>190.000000</c:v>
                </c:pt>
                <c:pt idx="11">
                  <c:v>180.000000</c:v>
                </c:pt>
                <c:pt idx="12">
                  <c:v>185.000000</c:v>
                </c:pt>
                <c:pt idx="13">
                  <c:v>160.000000</c:v>
                </c:pt>
                <c:pt idx="14">
                  <c:v>140.000000</c:v>
                </c:pt>
                <c:pt idx="15">
                  <c:v>90.000000</c:v>
                </c:pt>
                <c:pt idx="16">
                  <c:v>75.000000</c:v>
                </c:pt>
                <c:pt idx="17">
                  <c:v>90.000000</c:v>
                </c:pt>
                <c:pt idx="18">
                  <c:v>100.000000</c:v>
                </c:pt>
                <c:pt idx="19">
                  <c:v>120.000000</c:v>
                </c:pt>
                <c:pt idx="20">
                  <c:v>150.000000</c:v>
                </c:pt>
                <c:pt idx="21">
                  <c:v>155.000000</c:v>
                </c:pt>
                <c:pt idx="22">
                  <c:v>160.000000</c:v>
                </c:pt>
                <c:pt idx="23">
                  <c:v>200.000000</c:v>
                </c:pt>
                <c:pt idx="24">
                  <c:v>190.000000</c:v>
                </c:pt>
                <c:pt idx="25">
                  <c:v>210.000000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b="0" i="0" strike="noStrike" sz="2800" u="none">
                <a:solidFill>
                  <a:srgbClr val="000000"/>
                </a:solidFill>
                <a:latin typeface="Helvetica Light"/>
              </a:defRPr>
            </a:pPr>
          </a:p>
        </c:txPr>
        <c:crossAx val="2094734553"/>
        <c:crosses val="autoZero"/>
        <c:auto val="1"/>
        <c:lblAlgn val="ctr"/>
        <c:noMultiLvlLbl val="1"/>
      </c:catAx>
      <c:valAx>
        <c:axId val="2094734553"/>
        <c:scaling>
          <c:orientation val="minMax"/>
        </c:scaling>
        <c:delete val="0"/>
        <c:axPos val="l"/>
        <c:numFmt formatCode="[$$-409]#,##0" sourceLinked="0"/>
        <c:majorTickMark val="none"/>
        <c:minorTickMark val="none"/>
        <c:tickLblPos val="none"/>
        <c:spPr>
          <a:ln w="12700" cap="flat">
            <a:noFill/>
            <a:prstDash val="solid"/>
            <a:round/>
          </a:ln>
        </c:spPr>
        <c:txPr>
          <a:bodyPr rot="0"/>
          <a:lstStyle/>
          <a:p>
            <a:pPr>
              <a:defRPr b="0" i="0" strike="noStrike" sz="1400" u="none">
                <a:solidFill>
                  <a:srgbClr val="8E8E8E"/>
                </a:solidFill>
                <a:latin typeface="Helvetica Neue Medium"/>
              </a:defRPr>
            </a:pPr>
          </a:p>
        </c:txPr>
        <c:crossAx val="2094734552"/>
        <c:crosses val="autoZero"/>
        <c:crossBetween val="between"/>
        <c:majorUnit val="55"/>
        <c:minorUnit val="2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93" name="Shape 393"/>
          <p:cNvSpPr/>
          <p:nvPr>
            <p:ph type="sldImg"/>
          </p:nvPr>
        </p:nvSpPr>
        <p:spPr>
          <a:xfrm>
            <a:off x="1143000" y="685800"/>
            <a:ext cx="4572000" cy="3429000"/>
          </a:xfrm>
          <a:prstGeom prst="rect">
            <a:avLst/>
          </a:prstGeom>
        </p:spPr>
        <p:txBody>
          <a:bodyPr/>
          <a:lstStyle/>
          <a:p>
            <a:pPr/>
          </a:p>
        </p:txBody>
      </p:sp>
      <p:sp>
        <p:nvSpPr>
          <p:cNvPr id="394" name="Shape 3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7700" latinLnBrk="0">
      <a:defRPr sz="2200">
        <a:latin typeface="+mn-lt"/>
        <a:ea typeface="+mn-ea"/>
        <a:cs typeface="+mn-cs"/>
        <a:sym typeface="Lucida Grande"/>
      </a:defRPr>
    </a:lvl1pPr>
    <a:lvl2pPr indent="228600" defTabSz="647700" latinLnBrk="0">
      <a:defRPr sz="2200">
        <a:latin typeface="+mn-lt"/>
        <a:ea typeface="+mn-ea"/>
        <a:cs typeface="+mn-cs"/>
        <a:sym typeface="Lucida Grande"/>
      </a:defRPr>
    </a:lvl2pPr>
    <a:lvl3pPr indent="457200" defTabSz="647700" latinLnBrk="0">
      <a:defRPr sz="2200">
        <a:latin typeface="+mn-lt"/>
        <a:ea typeface="+mn-ea"/>
        <a:cs typeface="+mn-cs"/>
        <a:sym typeface="Lucida Grande"/>
      </a:defRPr>
    </a:lvl3pPr>
    <a:lvl4pPr indent="685800" defTabSz="647700" latinLnBrk="0">
      <a:defRPr sz="2200">
        <a:latin typeface="+mn-lt"/>
        <a:ea typeface="+mn-ea"/>
        <a:cs typeface="+mn-cs"/>
        <a:sym typeface="Lucida Grande"/>
      </a:defRPr>
    </a:lvl4pPr>
    <a:lvl5pPr indent="914400" defTabSz="647700" latinLnBrk="0">
      <a:defRPr sz="2200">
        <a:latin typeface="+mn-lt"/>
        <a:ea typeface="+mn-ea"/>
        <a:cs typeface="+mn-cs"/>
        <a:sym typeface="Lucida Grande"/>
      </a:defRPr>
    </a:lvl5pPr>
    <a:lvl6pPr indent="1143000" defTabSz="647700" latinLnBrk="0">
      <a:defRPr sz="2200">
        <a:latin typeface="+mn-lt"/>
        <a:ea typeface="+mn-ea"/>
        <a:cs typeface="+mn-cs"/>
        <a:sym typeface="Lucida Grande"/>
      </a:defRPr>
    </a:lvl6pPr>
    <a:lvl7pPr indent="1371600" defTabSz="647700" latinLnBrk="0">
      <a:defRPr sz="2200">
        <a:latin typeface="+mn-lt"/>
        <a:ea typeface="+mn-ea"/>
        <a:cs typeface="+mn-cs"/>
        <a:sym typeface="Lucida Grande"/>
      </a:defRPr>
    </a:lvl7pPr>
    <a:lvl8pPr indent="1600200" defTabSz="647700" latinLnBrk="0">
      <a:defRPr sz="2200">
        <a:latin typeface="+mn-lt"/>
        <a:ea typeface="+mn-ea"/>
        <a:cs typeface="+mn-cs"/>
        <a:sym typeface="Lucida Grande"/>
      </a:defRPr>
    </a:lvl8pPr>
    <a:lvl9pPr indent="1828800" defTabSz="647700" latinLnBrk="0">
      <a:defRPr sz="2200">
        <a:latin typeface="+mn-lt"/>
        <a:ea typeface="+mn-ea"/>
        <a:cs typeface="+mn-cs"/>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3" name="Shape 1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4" name="Brödtext nivå ett…"/>
          <p:cNvSpPr txBox="1"/>
          <p:nvPr>
            <p:ph type="body" sz="quarter" idx="1"/>
          </p:nvPr>
        </p:nvSpPr>
        <p:spPr>
          <a:xfrm>
            <a:off x="2425432" y="8126259"/>
            <a:ext cx="9845866" cy="714133"/>
          </a:xfrm>
          <a:prstGeom prst="rect">
            <a:avLst/>
          </a:prstGeom>
          <a:solidFill>
            <a:srgbClr val="F8701D"/>
          </a:solidFill>
        </p:spPr>
        <p:txBody>
          <a:bodyPr lIns="38100" tIns="38100" rIns="38100" bIns="38100"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5" name="Titeltext"/>
          <p:cNvSpPr txBox="1"/>
          <p:nvPr>
            <p:ph type="title"/>
          </p:nvPr>
        </p:nvSpPr>
        <p:spPr>
          <a:xfrm>
            <a:off x="2425700" y="2032000"/>
            <a:ext cx="19532600" cy="5892800"/>
          </a:xfrm>
          <a:prstGeom prst="rect">
            <a:avLst/>
          </a:prstGeom>
        </p:spPr>
        <p:txBody>
          <a:bodyPr anchor="b"/>
          <a:lstStyle>
            <a:lvl1pPr>
              <a:lnSpc>
                <a:spcPct val="70000"/>
              </a:lnSpc>
              <a:defRPr spc="-1250" sz="25000"/>
            </a:lvl1pPr>
          </a:lstStyle>
          <a:p>
            <a:pPr/>
            <a:r>
              <a:t>Titeltext</a:t>
            </a:r>
          </a:p>
        </p:txBody>
      </p:sp>
      <p:sp>
        <p:nvSpPr>
          <p:cNvPr id="16" name="Shape 19"/>
          <p:cNvSpPr/>
          <p:nvPr>
            <p:ph type="body" sz="quarter" idx="21"/>
          </p:nvPr>
        </p:nvSpPr>
        <p:spPr>
          <a:xfrm>
            <a:off x="2425700" y="9537700"/>
            <a:ext cx="19532600" cy="2146300"/>
          </a:xfrm>
          <a:prstGeom prst="rect">
            <a:avLst/>
          </a:prstGeom>
        </p:spPr>
        <p:txBody>
          <a:bodyPr/>
          <a:lstStyle/>
          <a:p>
            <a:pPr marL="0" indent="0">
              <a:buSzTx/>
              <a:buNone/>
              <a:defRPr sz="7200">
                <a:latin typeface="Helvetica Neue Medium"/>
                <a:ea typeface="Helvetica Neue Medium"/>
                <a:cs typeface="Helvetica Neue Medium"/>
                <a:sym typeface="Helvetica Neue Medium"/>
              </a:defRPr>
            </a:pPr>
          </a:p>
        </p:txBody>
      </p:sp>
      <p:sp>
        <p:nvSpPr>
          <p:cNvPr id="17" name="Diabildsnummer"/>
          <p:cNvSpPr txBox="1"/>
          <p:nvPr>
            <p:ph type="sldNum" sz="quarter" idx="2"/>
          </p:nvPr>
        </p:nvSpPr>
        <p:spPr>
          <a:xfrm>
            <a:off x="23410996" y="12797269"/>
            <a:ext cx="220777" cy="369522"/>
          </a:xfrm>
          <a:prstGeom prst="rect">
            <a:avLst/>
          </a:prstGeom>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e Diagram">
    <p:spTree>
      <p:nvGrpSpPr>
        <p:cNvPr id="1" name=""/>
        <p:cNvGrpSpPr/>
        <p:nvPr/>
      </p:nvGrpSpPr>
      <p:grpSpPr>
        <a:xfrm>
          <a:off x="0" y="0"/>
          <a:ext cx="0" cy="0"/>
          <a:chOff x="0" y="0"/>
          <a:chExt cx="0" cy="0"/>
        </a:xfrm>
      </p:grpSpPr>
      <p:sp>
        <p:nvSpPr>
          <p:cNvPr id="146" name="Shape 149"/>
          <p:cNvSpPr/>
          <p:nvPr/>
        </p:nvSpPr>
        <p:spPr>
          <a:xfrm>
            <a:off x="9287405" y="4086885"/>
            <a:ext cx="2895860" cy="2747310"/>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7" name="Shape 150"/>
          <p:cNvSpPr/>
          <p:nvPr/>
        </p:nvSpPr>
        <p:spPr>
          <a:xfrm flipV="1">
            <a:off x="5708801" y="6834191"/>
            <a:ext cx="6474464" cy="3"/>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8" name="Shape 151"/>
          <p:cNvSpPr/>
          <p:nvPr/>
        </p:nvSpPr>
        <p:spPr>
          <a:xfrm flipV="1">
            <a:off x="8821209" y="6834193"/>
            <a:ext cx="3362060" cy="3591448"/>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9" name="Shape 152"/>
          <p:cNvSpPr/>
          <p:nvPr/>
        </p:nvSpPr>
        <p:spPr>
          <a:xfrm flipH="1" flipV="1">
            <a:off x="12183267" y="6834186"/>
            <a:ext cx="3352339" cy="2791423"/>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50" name="Shape 153"/>
          <p:cNvSpPr/>
          <p:nvPr/>
        </p:nvSpPr>
        <p:spPr>
          <a:xfrm flipH="1">
            <a:off x="12183268" y="3951551"/>
            <a:ext cx="5337640" cy="2882636"/>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51" name="Shape 15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52" name="Shape 155"/>
          <p:cNvSpPr/>
          <p:nvPr/>
        </p:nvSpPr>
        <p:spPr>
          <a:xfrm>
            <a:off x="9994900" y="4622800"/>
            <a:ext cx="4394200" cy="4394200"/>
          </a:xfrm>
          <a:prstGeom prst="ellipse">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7141" cap="all" spc="56" sz="2800">
                <a:solidFill>
                  <a:srgbClr val="70BCE1"/>
                </a:solidFill>
                <a:latin typeface="Futura Condensed"/>
                <a:ea typeface="Futura Condensed"/>
                <a:cs typeface="Futura Condensed"/>
                <a:sym typeface="Futura Condensed"/>
              </a:defRPr>
            </a:pPr>
          </a:p>
        </p:txBody>
      </p:sp>
      <p:sp>
        <p:nvSpPr>
          <p:cNvPr id="153" name="Shape 156"/>
          <p:cNvSpPr/>
          <p:nvPr/>
        </p:nvSpPr>
        <p:spPr>
          <a:xfrm>
            <a:off x="16866178" y="3638672"/>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4" name="Shape 157"/>
          <p:cNvSpPr/>
          <p:nvPr/>
        </p:nvSpPr>
        <p:spPr>
          <a:xfrm>
            <a:off x="14937367" y="9139359"/>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5" name="Shape 158"/>
          <p:cNvSpPr/>
          <p:nvPr/>
        </p:nvSpPr>
        <p:spPr>
          <a:xfrm>
            <a:off x="8436554" y="9889453"/>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6" name="Shape 159"/>
          <p:cNvSpPr/>
          <p:nvPr/>
        </p:nvSpPr>
        <p:spPr>
          <a:xfrm>
            <a:off x="6245804" y="6496172"/>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7" name="Shape 160"/>
          <p:cNvSpPr/>
          <p:nvPr/>
        </p:nvSpPr>
        <p:spPr>
          <a:xfrm>
            <a:off x="8507992" y="3460079"/>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8" name="Shape 161"/>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9" name="Brödtext nivå ett…"/>
          <p:cNvSpPr txBox="1"/>
          <p:nvPr>
            <p:ph type="body" sz="quarter" idx="1"/>
          </p:nvPr>
        </p:nvSpPr>
        <p:spPr>
          <a:xfrm>
            <a:off x="10288895" y="4954894"/>
            <a:ext cx="3806211" cy="3806211"/>
          </a:xfrm>
          <a:prstGeom prst="rect">
            <a:avLst/>
          </a:prstGeom>
          <a:solidFill>
            <a:srgbClr val="222222"/>
          </a:solidFill>
        </p:spPr>
        <p:txBody>
          <a:bodyPr lIns="38100" tIns="38100" rIns="38100" bIns="38100" anchor="ctr"/>
          <a:lstStyle>
            <a:lvl1pPr marL="0" indent="0" algn="ctr">
              <a:lnSpc>
                <a:spcPts val="3000"/>
              </a:lnSpc>
              <a:spcBef>
                <a:spcPts val="4200"/>
              </a:spcBef>
              <a:buSzTx/>
              <a:buNone/>
              <a:defRPr baseline="7141" cap="all" spc="419" sz="2800">
                <a:solidFill>
                  <a:srgbClr val="FFFFFF"/>
                </a:solidFill>
                <a:latin typeface="Helvetica Neue Medium"/>
                <a:ea typeface="Helvetica Neue Medium"/>
                <a:cs typeface="Helvetica Neue Medium"/>
                <a:sym typeface="Helvetica Neue Medium"/>
              </a:defRPr>
            </a:lvl1pPr>
            <a:lvl2pPr marL="1646237" indent="-388937"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2pPr>
            <a:lvl3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3pPr>
            <a:lvl4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4pPr>
            <a:lvl5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60" name="Shape 163"/>
          <p:cNvSpPr/>
          <p:nvPr>
            <p:ph type="body" sz="quarter" idx="21"/>
          </p:nvPr>
        </p:nvSpPr>
        <p:spPr>
          <a:xfrm>
            <a:off x="2440312" y="3296365"/>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1" name="Shape 164"/>
          <p:cNvSpPr/>
          <p:nvPr>
            <p:ph type="body" sz="quarter" idx="22"/>
          </p:nvPr>
        </p:nvSpPr>
        <p:spPr>
          <a:xfrm>
            <a:off x="2440313" y="2403640"/>
            <a:ext cx="3791171"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62" name="Shape 165"/>
          <p:cNvSpPr/>
          <p:nvPr>
            <p:ph type="body" sz="quarter" idx="23"/>
          </p:nvPr>
        </p:nvSpPr>
        <p:spPr>
          <a:xfrm>
            <a:off x="6499367" y="2403640"/>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3" name="Shape 166"/>
          <p:cNvSpPr/>
          <p:nvPr>
            <p:ph type="body" sz="quarter" idx="24"/>
          </p:nvPr>
        </p:nvSpPr>
        <p:spPr>
          <a:xfrm>
            <a:off x="5345437" y="10975651"/>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4" name="Shape 167"/>
          <p:cNvSpPr/>
          <p:nvPr>
            <p:ph type="body" sz="quarter" idx="25"/>
          </p:nvPr>
        </p:nvSpPr>
        <p:spPr>
          <a:xfrm>
            <a:off x="5345438" y="10082927"/>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65" name="Shape 168"/>
          <p:cNvSpPr/>
          <p:nvPr>
            <p:ph type="body" sz="quarter" idx="26"/>
          </p:nvPr>
        </p:nvSpPr>
        <p:spPr>
          <a:xfrm>
            <a:off x="2451242" y="6517279"/>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6" name="Shape 169"/>
          <p:cNvSpPr/>
          <p:nvPr>
            <p:ph type="body" sz="quarter" idx="27"/>
          </p:nvPr>
        </p:nvSpPr>
        <p:spPr>
          <a:xfrm>
            <a:off x="15180977" y="9333077"/>
            <a:ext cx="676271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7" name="Shape 170"/>
          <p:cNvSpPr/>
          <p:nvPr>
            <p:ph type="body" sz="quarter" idx="28"/>
          </p:nvPr>
        </p:nvSpPr>
        <p:spPr>
          <a:xfrm>
            <a:off x="17460931" y="8440353"/>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8" name="Shape 171"/>
          <p:cNvSpPr/>
          <p:nvPr>
            <p:ph type="body" sz="quarter" idx="29"/>
          </p:nvPr>
        </p:nvSpPr>
        <p:spPr>
          <a:xfrm>
            <a:off x="18077171" y="4367684"/>
            <a:ext cx="2833184"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9" name="Shape 172"/>
          <p:cNvSpPr/>
          <p:nvPr>
            <p:ph type="body" sz="quarter" idx="30"/>
          </p:nvPr>
        </p:nvSpPr>
        <p:spPr>
          <a:xfrm>
            <a:off x="17119182" y="3474959"/>
            <a:ext cx="3791172"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70"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lumn Chart &amp; Text">
    <p:spTree>
      <p:nvGrpSpPr>
        <p:cNvPr id="1" name=""/>
        <p:cNvGrpSpPr/>
        <p:nvPr/>
      </p:nvGrpSpPr>
      <p:grpSpPr>
        <a:xfrm>
          <a:off x="0" y="0"/>
          <a:ext cx="0" cy="0"/>
          <a:chOff x="0" y="0"/>
          <a:chExt cx="0" cy="0"/>
        </a:xfrm>
      </p:grpSpPr>
      <p:graphicFrame>
        <p:nvGraphicFramePr>
          <p:cNvPr id="177" name="Chart 180"/>
          <p:cNvGraphicFramePr/>
          <p:nvPr/>
        </p:nvGraphicFramePr>
        <p:xfrm>
          <a:off x="2247051" y="3542293"/>
          <a:ext cx="19590928" cy="2182179"/>
        </p:xfrm>
        <a:graphic xmlns:a="http://schemas.openxmlformats.org/drawingml/2006/main">
          <a:graphicData uri="http://schemas.openxmlformats.org/drawingml/2006/chart">
            <c:chart xmlns:c="http://schemas.openxmlformats.org/drawingml/2006/chart" r:id="rId2"/>
          </a:graphicData>
        </a:graphic>
      </p:graphicFrame>
      <p:sp>
        <p:nvSpPr>
          <p:cNvPr id="178" name="Shape 181"/>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79" name="Shape 182"/>
          <p:cNvSpPr/>
          <p:nvPr/>
        </p:nvSpPr>
        <p:spPr>
          <a:xfrm flipV="1">
            <a:off x="14789131" y="2234165"/>
            <a:ext cx="2" cy="2513943"/>
          </a:xfrm>
          <a:prstGeom prst="line">
            <a:avLst/>
          </a:prstGeom>
          <a:ln w="50800">
            <a:solidFill>
              <a:srgbClr val="F56F2A"/>
            </a:solidFill>
            <a:miter lim="400000"/>
          </a:ln>
        </p:spPr>
        <p:txBody>
          <a:bodyPr lIns="45718" tIns="45718" rIns="45718" bIns="45718"/>
          <a:lstStyle/>
          <a:p>
            <a:pPr>
              <a:defRPr>
                <a:solidFill>
                  <a:srgbClr val="FFFFFF"/>
                </a:solidFill>
              </a:defRPr>
            </a:pPr>
          </a:p>
        </p:txBody>
      </p:sp>
      <p:sp>
        <p:nvSpPr>
          <p:cNvPr id="180" name="Shape 183"/>
          <p:cNvSpPr/>
          <p:nvPr/>
        </p:nvSpPr>
        <p:spPr>
          <a:xfrm flipV="1">
            <a:off x="21599508" y="3020606"/>
            <a:ext cx="2" cy="1258902"/>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181" name="Shape 184"/>
          <p:cNvSpPr/>
          <p:nvPr/>
        </p:nvSpPr>
        <p:spPr>
          <a:xfrm flipV="1">
            <a:off x="6540483" y="3544981"/>
            <a:ext cx="2" cy="1123470"/>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182" name="Shape 185"/>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83" name="Brödtext nivå ett…"/>
          <p:cNvSpPr txBox="1"/>
          <p:nvPr>
            <p:ph type="body" sz="quarter" idx="1"/>
          </p:nvPr>
        </p:nvSpPr>
        <p:spPr>
          <a:xfrm>
            <a:off x="17805750" y="2757353"/>
            <a:ext cx="405412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84" name="Shape 187"/>
          <p:cNvSpPr/>
          <p:nvPr>
            <p:ph type="body" sz="quarter" idx="21"/>
          </p:nvPr>
        </p:nvSpPr>
        <p:spPr>
          <a:xfrm>
            <a:off x="3002288" y="3368047"/>
            <a:ext cx="379117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85" name="Shape 188"/>
          <p:cNvSpPr/>
          <p:nvPr>
            <p:ph type="body" sz="quarter" idx="22"/>
          </p:nvPr>
        </p:nvSpPr>
        <p:spPr>
          <a:xfrm>
            <a:off x="10547492" y="2058103"/>
            <a:ext cx="4482758"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86" name="Shape 189"/>
          <p:cNvSpPr/>
          <p:nvPr>
            <p:ph type="body" sz="half" idx="23"/>
          </p:nvPr>
        </p:nvSpPr>
        <p:spPr>
          <a:xfrm>
            <a:off x="2425700" y="6324600"/>
            <a:ext cx="19532600" cy="5359400"/>
          </a:xfrm>
          <a:prstGeom prst="rect">
            <a:avLst/>
          </a:prstGeom>
        </p:spPr>
        <p:txBody>
          <a:bodyPr numCol="2" spcCol="976630"/>
          <a:lstStyle/>
          <a:p>
            <a:pPr marL="0" indent="0">
              <a:buSzTx/>
              <a:buNone/>
            </a:pPr>
          </a:p>
        </p:txBody>
      </p:sp>
      <p:sp>
        <p:nvSpPr>
          <p:cNvPr id="187"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mp; Text">
    <p:spTree>
      <p:nvGrpSpPr>
        <p:cNvPr id="1" name=""/>
        <p:cNvGrpSpPr/>
        <p:nvPr/>
      </p:nvGrpSpPr>
      <p:grpSpPr>
        <a:xfrm>
          <a:off x="0" y="0"/>
          <a:ext cx="0" cy="0"/>
          <a:chOff x="0" y="0"/>
          <a:chExt cx="0" cy="0"/>
        </a:xfrm>
      </p:grpSpPr>
      <p:sp>
        <p:nvSpPr>
          <p:cNvPr id="194" name="Shape 197"/>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95" name="Shape 198"/>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96" name="Shape 199"/>
          <p:cNvSpPr/>
          <p:nvPr>
            <p:ph type="pic" idx="21"/>
          </p:nvPr>
        </p:nvSpPr>
        <p:spPr>
          <a:xfrm>
            <a:off x="0" y="533400"/>
            <a:ext cx="24384000" cy="5754767"/>
          </a:xfrm>
          <a:prstGeom prst="rect">
            <a:avLst/>
          </a:prstGeom>
        </p:spPr>
        <p:txBody>
          <a:bodyPr lIns="91439" tIns="45719" rIns="91439" bIns="45719">
            <a:noAutofit/>
          </a:bodyPr>
          <a:lstStyle/>
          <a:p>
            <a:pPr/>
          </a:p>
        </p:txBody>
      </p:sp>
      <p:sp>
        <p:nvSpPr>
          <p:cNvPr id="197" name="Brödtext nivå ett…"/>
          <p:cNvSpPr txBox="1"/>
          <p:nvPr>
            <p:ph type="body" sz="half" idx="1"/>
          </p:nvPr>
        </p:nvSpPr>
        <p:spPr>
          <a:xfrm>
            <a:off x="2425700" y="6997700"/>
            <a:ext cx="19532600" cy="4673600"/>
          </a:xfrm>
          <a:prstGeom prst="rect">
            <a:avLst/>
          </a:prstGeom>
        </p:spPr>
        <p:txBody>
          <a:bodyPr numCol="2" spcCol="976630"/>
          <a:lstStyle>
            <a:lvl1pPr marL="0" indent="0">
              <a:buSzTx/>
              <a:buNone/>
            </a:lvl1pPr>
            <a:lvl2pPr marL="0" indent="0">
              <a:buSzTx/>
              <a:buNone/>
            </a:lvl2pPr>
            <a:lvl3pPr marL="0">
              <a:buSzTx/>
              <a:buNone/>
            </a:lvl3pPr>
            <a:lvl4pPr marL="0">
              <a:buSzTx/>
              <a:buNone/>
            </a:lvl4pPr>
            <a:lvl5pPr marL="0">
              <a:buSzTx/>
              <a:buNone/>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9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ep List &amp; Text">
    <p:spTree>
      <p:nvGrpSpPr>
        <p:cNvPr id="1" name=""/>
        <p:cNvGrpSpPr/>
        <p:nvPr/>
      </p:nvGrpSpPr>
      <p:grpSpPr>
        <a:xfrm>
          <a:off x="0" y="0"/>
          <a:ext cx="0" cy="0"/>
          <a:chOff x="0" y="0"/>
          <a:chExt cx="0" cy="0"/>
        </a:xfrm>
      </p:grpSpPr>
      <p:sp>
        <p:nvSpPr>
          <p:cNvPr id="205" name="Shape 208"/>
          <p:cNvSpPr/>
          <p:nvPr/>
        </p:nvSpPr>
        <p:spPr>
          <a:xfrm>
            <a:off x="12573000" y="2540000"/>
            <a:ext cx="1612900" cy="1612411"/>
          </a:xfrm>
          <a:prstGeom prst="roundRect">
            <a:avLst>
              <a:gd name="adj" fmla="val 3151"/>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6" name="Shape 20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07" name="Shape 21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08" name="Brödtext nivå ett…"/>
          <p:cNvSpPr txBox="1"/>
          <p:nvPr>
            <p:ph type="body" sz="quarter" idx="1"/>
          </p:nvPr>
        </p:nvSpPr>
        <p:spPr>
          <a:xfrm>
            <a:off x="14414500" y="2540000"/>
            <a:ext cx="3571365" cy="71413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09" name="Shape 212"/>
          <p:cNvSpPr/>
          <p:nvPr>
            <p:ph type="body" sz="quarter" idx="21"/>
          </p:nvPr>
        </p:nvSpPr>
        <p:spPr>
          <a:xfrm>
            <a:off x="14429379" y="3443635"/>
            <a:ext cx="16339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0" name="Shape 213"/>
          <p:cNvSpPr/>
          <p:nvPr>
            <p:ph type="body" sz="quarter" idx="22"/>
          </p:nvPr>
        </p:nvSpPr>
        <p:spPr>
          <a:xfrm>
            <a:off x="13078567" y="2728359"/>
            <a:ext cx="612240" cy="1308102"/>
          </a:xfrm>
          <a:prstGeom prst="rect">
            <a:avLst/>
          </a:prstGeom>
        </p:spPr>
        <p:txBody>
          <a:bodyPr/>
          <a:lstStyle/>
          <a:p>
            <a:pPr marL="0" indent="0" algn="ctr">
              <a:lnSpc>
                <a:spcPct val="70000"/>
              </a:lnSpc>
              <a:spcBef>
                <a:spcPts val="0"/>
              </a:spcBef>
              <a:buSzTx/>
              <a:buNone/>
              <a:defRPr baseline="2379" spc="-500" sz="8400">
                <a:solidFill>
                  <a:srgbClr val="FFFFFF"/>
                </a:solidFill>
                <a:latin typeface="Bodoni SvtyTwo ITC TT-Bold"/>
                <a:ea typeface="Bodoni SvtyTwo ITC TT-Bold"/>
                <a:cs typeface="Bodoni SvtyTwo ITC TT-Bold"/>
                <a:sym typeface="Bodoni SvtyTwo ITC TT-Bold"/>
              </a:defRPr>
            </a:pPr>
          </a:p>
        </p:txBody>
      </p:sp>
      <p:sp>
        <p:nvSpPr>
          <p:cNvPr id="211" name="Shape 214"/>
          <p:cNvSpPr/>
          <p:nvPr>
            <p:ph type="body" sz="quarter" idx="23"/>
          </p:nvPr>
        </p:nvSpPr>
        <p:spPr>
          <a:xfrm>
            <a:off x="12702179" y="4891680"/>
            <a:ext cx="806951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2" name="Shape 215"/>
          <p:cNvSpPr/>
          <p:nvPr>
            <p:ph type="body" sz="quarter" idx="24"/>
          </p:nvPr>
        </p:nvSpPr>
        <p:spPr>
          <a:xfrm>
            <a:off x="12702179" y="5783213"/>
            <a:ext cx="1631396"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3" name="Shape 216"/>
          <p:cNvSpPr/>
          <p:nvPr>
            <p:ph type="body" sz="quarter" idx="25"/>
          </p:nvPr>
        </p:nvSpPr>
        <p:spPr>
          <a:xfrm>
            <a:off x="12702179" y="7254640"/>
            <a:ext cx="460730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4" name="Shape 217"/>
          <p:cNvSpPr/>
          <p:nvPr>
            <p:ph type="body" sz="quarter" idx="26"/>
          </p:nvPr>
        </p:nvSpPr>
        <p:spPr>
          <a:xfrm>
            <a:off x="12702179" y="8147365"/>
            <a:ext cx="16339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5" name="Shape 218"/>
          <p:cNvSpPr/>
          <p:nvPr>
            <p:ph type="body" sz="quarter" idx="27"/>
          </p:nvPr>
        </p:nvSpPr>
        <p:spPr>
          <a:xfrm>
            <a:off x="12702179" y="9589300"/>
            <a:ext cx="7003068"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6" name="Shape 219"/>
          <p:cNvSpPr/>
          <p:nvPr>
            <p:ph type="body" sz="quarter" idx="28"/>
          </p:nvPr>
        </p:nvSpPr>
        <p:spPr>
          <a:xfrm>
            <a:off x="12702179" y="10482024"/>
            <a:ext cx="18752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7" name="Titeltext"/>
          <p:cNvSpPr txBox="1"/>
          <p:nvPr>
            <p:ph type="title"/>
          </p:nvPr>
        </p:nvSpPr>
        <p:spPr>
          <a:xfrm>
            <a:off x="2425700" y="2032000"/>
            <a:ext cx="9258300" cy="2146300"/>
          </a:xfrm>
          <a:prstGeom prst="rect">
            <a:avLst/>
          </a:prstGeom>
        </p:spPr>
        <p:txBody>
          <a:bodyPr/>
          <a:lstStyle>
            <a:lvl1pPr>
              <a:lnSpc>
                <a:spcPct val="70000"/>
              </a:lnSpc>
              <a:defRPr spc="-700"/>
            </a:lvl1pPr>
          </a:lstStyle>
          <a:p>
            <a:pPr/>
            <a:r>
              <a:t>Titeltext</a:t>
            </a:r>
          </a:p>
        </p:txBody>
      </p:sp>
      <p:sp>
        <p:nvSpPr>
          <p:cNvPr id="218" name="Shape 221"/>
          <p:cNvSpPr/>
          <p:nvPr>
            <p:ph type="body" sz="half" idx="29"/>
          </p:nvPr>
        </p:nvSpPr>
        <p:spPr>
          <a:xfrm>
            <a:off x="2425699" y="4357896"/>
            <a:ext cx="9255577" cy="7327901"/>
          </a:xfrm>
          <a:prstGeom prst="rect">
            <a:avLst/>
          </a:prstGeom>
        </p:spPr>
        <p:txBody>
          <a:bodyPr/>
          <a:lstStyle/>
          <a:p>
            <a:pPr marL="0" indent="0">
              <a:buSzTx/>
              <a:buNone/>
            </a:pPr>
          </a:p>
        </p:txBody>
      </p:sp>
      <p:sp>
        <p:nvSpPr>
          <p:cNvPr id="219"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hedule">
    <p:spTree>
      <p:nvGrpSpPr>
        <p:cNvPr id="1" name=""/>
        <p:cNvGrpSpPr/>
        <p:nvPr/>
      </p:nvGrpSpPr>
      <p:grpSpPr>
        <a:xfrm>
          <a:off x="0" y="0"/>
          <a:ext cx="0" cy="0"/>
          <a:chOff x="0" y="0"/>
          <a:chExt cx="0" cy="0"/>
        </a:xfrm>
      </p:grpSpPr>
      <p:sp>
        <p:nvSpPr>
          <p:cNvPr id="226" name="Shape 229"/>
          <p:cNvSpPr/>
          <p:nvPr/>
        </p:nvSpPr>
        <p:spPr>
          <a:xfrm>
            <a:off x="2425700" y="2607711"/>
            <a:ext cx="1612900" cy="1606858"/>
          </a:xfrm>
          <a:prstGeom prst="roundRect">
            <a:avLst>
              <a:gd name="adj" fmla="val 3161"/>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7" name="Shape 230"/>
          <p:cNvSpPr/>
          <p:nvPr/>
        </p:nvSpPr>
        <p:spPr>
          <a:xfrm>
            <a:off x="2723325" y="3018795"/>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8" name="Shape 231"/>
          <p:cNvSpPr/>
          <p:nvPr/>
        </p:nvSpPr>
        <p:spPr>
          <a:xfrm>
            <a:off x="2425700" y="9501430"/>
            <a:ext cx="1612900" cy="1606858"/>
          </a:xfrm>
          <a:prstGeom prst="roundRect">
            <a:avLst>
              <a:gd name="adj" fmla="val 3161"/>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9" name="Shape 232"/>
          <p:cNvSpPr/>
          <p:nvPr/>
        </p:nvSpPr>
        <p:spPr>
          <a:xfrm>
            <a:off x="2723325" y="9912514"/>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0" name="Shape 233"/>
          <p:cNvSpPr/>
          <p:nvPr/>
        </p:nvSpPr>
        <p:spPr>
          <a:xfrm>
            <a:off x="2425700" y="6054571"/>
            <a:ext cx="1612900" cy="1606857"/>
          </a:xfrm>
          <a:prstGeom prst="roundRect">
            <a:avLst>
              <a:gd name="adj" fmla="val 3161"/>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1" name="Shape 234"/>
          <p:cNvSpPr/>
          <p:nvPr/>
        </p:nvSpPr>
        <p:spPr>
          <a:xfrm>
            <a:off x="2723325" y="6465654"/>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2" name="Shape 235"/>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33" name="Shape 23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34" name="Brödtext nivå ett…"/>
          <p:cNvSpPr txBox="1"/>
          <p:nvPr>
            <p:ph type="body" sz="quarter" idx="1"/>
          </p:nvPr>
        </p:nvSpPr>
        <p:spPr>
          <a:xfrm>
            <a:off x="4267200" y="6054571"/>
            <a:ext cx="237488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35" name="Shape 238"/>
          <p:cNvSpPr/>
          <p:nvPr>
            <p:ph type="body" sz="quarter" idx="21"/>
          </p:nvPr>
        </p:nvSpPr>
        <p:spPr>
          <a:xfrm>
            <a:off x="4282080" y="6961779"/>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6" name="Shape 239"/>
          <p:cNvSpPr/>
          <p:nvPr>
            <p:ph type="body" sz="quarter" idx="22"/>
          </p:nvPr>
        </p:nvSpPr>
        <p:spPr>
          <a:xfrm>
            <a:off x="4282080" y="9516310"/>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7" name="Shape 240"/>
          <p:cNvSpPr/>
          <p:nvPr>
            <p:ph type="body" sz="quarter" idx="23"/>
          </p:nvPr>
        </p:nvSpPr>
        <p:spPr>
          <a:xfrm>
            <a:off x="4282080" y="10403479"/>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8" name="Shape 241"/>
          <p:cNvSpPr/>
          <p:nvPr>
            <p:ph type="body" sz="quarter" idx="24"/>
          </p:nvPr>
        </p:nvSpPr>
        <p:spPr>
          <a:xfrm>
            <a:off x="4282080" y="2622592"/>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9" name="Shape 242"/>
          <p:cNvSpPr/>
          <p:nvPr>
            <p:ph type="body" sz="quarter" idx="25"/>
          </p:nvPr>
        </p:nvSpPr>
        <p:spPr>
          <a:xfrm>
            <a:off x="4282080" y="3520080"/>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40" name="Shape 243"/>
          <p:cNvSpPr/>
          <p:nvPr>
            <p:ph type="body" sz="quarter" idx="26"/>
          </p:nvPr>
        </p:nvSpPr>
        <p:spPr>
          <a:xfrm>
            <a:off x="9251714" y="8928100"/>
            <a:ext cx="12703412" cy="2755900"/>
          </a:xfrm>
          <a:prstGeom prst="rect">
            <a:avLst/>
          </a:prstGeom>
        </p:spPr>
        <p:txBody>
          <a:bodyPr anchor="ctr"/>
          <a:lstStyle/>
          <a:p>
            <a:pPr marL="0" indent="0">
              <a:buSzTx/>
              <a:buNone/>
            </a:pPr>
          </a:p>
        </p:txBody>
      </p:sp>
      <p:sp>
        <p:nvSpPr>
          <p:cNvPr id="241" name="Shape 244"/>
          <p:cNvSpPr/>
          <p:nvPr>
            <p:ph type="body" sz="quarter" idx="27"/>
          </p:nvPr>
        </p:nvSpPr>
        <p:spPr>
          <a:xfrm>
            <a:off x="9251714" y="5486400"/>
            <a:ext cx="12703412" cy="2755900"/>
          </a:xfrm>
          <a:prstGeom prst="rect">
            <a:avLst/>
          </a:prstGeom>
        </p:spPr>
        <p:txBody>
          <a:bodyPr anchor="ctr"/>
          <a:lstStyle/>
          <a:p>
            <a:pPr marL="0" indent="0">
              <a:buSzTx/>
              <a:buNone/>
            </a:pPr>
          </a:p>
        </p:txBody>
      </p:sp>
      <p:sp>
        <p:nvSpPr>
          <p:cNvPr id="242" name="Shape 245"/>
          <p:cNvSpPr/>
          <p:nvPr>
            <p:ph type="body" sz="quarter" idx="28"/>
          </p:nvPr>
        </p:nvSpPr>
        <p:spPr>
          <a:xfrm>
            <a:off x="9257387" y="2032000"/>
            <a:ext cx="12687303" cy="2755900"/>
          </a:xfrm>
          <a:prstGeom prst="rect">
            <a:avLst/>
          </a:prstGeom>
        </p:spPr>
        <p:txBody>
          <a:bodyPr anchor="ctr"/>
          <a:lstStyle/>
          <a:p>
            <a:pPr marL="0" indent="0">
              <a:buSzTx/>
              <a:buNone/>
            </a:pPr>
          </a:p>
        </p:txBody>
      </p:sp>
      <p:sp>
        <p:nvSpPr>
          <p:cNvPr id="243"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Comparison">
    <p:spTree>
      <p:nvGrpSpPr>
        <p:cNvPr id="1" name=""/>
        <p:cNvGrpSpPr/>
        <p:nvPr/>
      </p:nvGrpSpPr>
      <p:grpSpPr>
        <a:xfrm>
          <a:off x="0" y="0"/>
          <a:ext cx="0" cy="0"/>
          <a:chOff x="0" y="0"/>
          <a:chExt cx="0" cy="0"/>
        </a:xfrm>
      </p:grpSpPr>
      <p:sp>
        <p:nvSpPr>
          <p:cNvPr id="250" name="Shape 253"/>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51" name="Shape 254"/>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52" name="Shape 255"/>
          <p:cNvSpPr/>
          <p:nvPr/>
        </p:nvSpPr>
        <p:spPr>
          <a:xfrm>
            <a:off x="2121295" y="2032000"/>
            <a:ext cx="2745192" cy="1600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3" y="0"/>
                </a:moveTo>
                <a:cubicBezTo>
                  <a:pt x="2381" y="0"/>
                  <a:pt x="2223" y="271"/>
                  <a:pt x="2223" y="602"/>
                </a:cubicBezTo>
                <a:lnTo>
                  <a:pt x="2223" y="19569"/>
                </a:lnTo>
                <a:lnTo>
                  <a:pt x="19377" y="19569"/>
                </a:lnTo>
                <a:cubicBezTo>
                  <a:pt x="19377" y="18785"/>
                  <a:pt x="19377" y="602"/>
                  <a:pt x="19377" y="602"/>
                </a:cubicBezTo>
                <a:cubicBezTo>
                  <a:pt x="19377" y="271"/>
                  <a:pt x="19219" y="0"/>
                  <a:pt x="19027" y="0"/>
                </a:cubicBezTo>
                <a:lnTo>
                  <a:pt x="2573" y="0"/>
                </a:lnTo>
                <a:close/>
                <a:moveTo>
                  <a:pt x="2942" y="1316"/>
                </a:moveTo>
                <a:lnTo>
                  <a:pt x="18641" y="1316"/>
                </a:lnTo>
                <a:lnTo>
                  <a:pt x="18641" y="18328"/>
                </a:lnTo>
                <a:lnTo>
                  <a:pt x="2942" y="18328"/>
                </a:lnTo>
                <a:lnTo>
                  <a:pt x="2942" y="1316"/>
                </a:lnTo>
                <a:close/>
                <a:moveTo>
                  <a:pt x="0" y="19885"/>
                </a:moveTo>
                <a:lnTo>
                  <a:pt x="0" y="19908"/>
                </a:lnTo>
                <a:cubicBezTo>
                  <a:pt x="0" y="20840"/>
                  <a:pt x="298" y="21600"/>
                  <a:pt x="842" y="21600"/>
                </a:cubicBezTo>
                <a:lnTo>
                  <a:pt x="20758" y="21600"/>
                </a:lnTo>
                <a:cubicBezTo>
                  <a:pt x="21302" y="21600"/>
                  <a:pt x="21600" y="20840"/>
                  <a:pt x="21600" y="19908"/>
                </a:cubicBezTo>
                <a:lnTo>
                  <a:pt x="21600" y="19885"/>
                </a:lnTo>
                <a:lnTo>
                  <a:pt x="12508" y="19885"/>
                </a:lnTo>
                <a:lnTo>
                  <a:pt x="12508" y="20021"/>
                </a:lnTo>
                <a:cubicBezTo>
                  <a:pt x="12508" y="20249"/>
                  <a:pt x="12399" y="20434"/>
                  <a:pt x="12266" y="20434"/>
                </a:cubicBezTo>
                <a:lnTo>
                  <a:pt x="9334" y="20434"/>
                </a:lnTo>
                <a:cubicBezTo>
                  <a:pt x="9201" y="20434"/>
                  <a:pt x="9092" y="20249"/>
                  <a:pt x="9092" y="20021"/>
                </a:cubicBezTo>
                <a:cubicBezTo>
                  <a:pt x="9092" y="19998"/>
                  <a:pt x="9092" y="19892"/>
                  <a:pt x="9092" y="19870"/>
                </a:cubicBezTo>
                <a:cubicBezTo>
                  <a:pt x="9092" y="19847"/>
                  <a:pt x="9092" y="19908"/>
                  <a:pt x="9092" y="19885"/>
                </a:cubicBezTo>
                <a:lnTo>
                  <a:pt x="0" y="19885"/>
                </a:lnTo>
                <a:close/>
              </a:path>
            </a:pathLst>
          </a:custGeom>
          <a:solidFill>
            <a:srgbClr val="000000"/>
          </a:solidFill>
          <a:ln w="12700">
            <a:miter lim="400000"/>
          </a:ln>
        </p:spPr>
        <p:txBody>
          <a:bodyPr lIns="38100" tIns="38100" rIns="38100" bIns="38100" anchor="ctr"/>
          <a:lstStyle/>
          <a:p>
            <a:pPr algn="l" defTabSz="457200">
              <a:lnSpc>
                <a:spcPct val="100000"/>
              </a:lnSpc>
              <a:defRPr baseline="6665" spc="0" sz="30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3" name="Shape 256"/>
          <p:cNvSpPr/>
          <p:nvPr/>
        </p:nvSpPr>
        <p:spPr>
          <a:xfrm>
            <a:off x="12687300" y="2044700"/>
            <a:ext cx="711417" cy="1600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4" y="0"/>
                </a:moveTo>
                <a:cubicBezTo>
                  <a:pt x="1590" y="0"/>
                  <a:pt x="0" y="699"/>
                  <a:pt x="0" y="1568"/>
                </a:cubicBezTo>
                <a:lnTo>
                  <a:pt x="0" y="20024"/>
                </a:lnTo>
                <a:cubicBezTo>
                  <a:pt x="0" y="20893"/>
                  <a:pt x="1590" y="21600"/>
                  <a:pt x="3544" y="21600"/>
                </a:cubicBezTo>
                <a:lnTo>
                  <a:pt x="18056" y="21600"/>
                </a:lnTo>
                <a:cubicBezTo>
                  <a:pt x="20010" y="21600"/>
                  <a:pt x="21600" y="20893"/>
                  <a:pt x="21600" y="20024"/>
                </a:cubicBezTo>
                <a:lnTo>
                  <a:pt x="21600" y="1568"/>
                </a:lnTo>
                <a:cubicBezTo>
                  <a:pt x="21600" y="699"/>
                  <a:pt x="20010" y="0"/>
                  <a:pt x="18056" y="0"/>
                </a:cubicBezTo>
                <a:lnTo>
                  <a:pt x="3544" y="0"/>
                </a:lnTo>
                <a:close/>
                <a:moveTo>
                  <a:pt x="10800" y="1118"/>
                </a:moveTo>
                <a:cubicBezTo>
                  <a:pt x="10923" y="1118"/>
                  <a:pt x="11044" y="1144"/>
                  <a:pt x="11137" y="1185"/>
                </a:cubicBezTo>
                <a:cubicBezTo>
                  <a:pt x="11325" y="1269"/>
                  <a:pt x="11325" y="1402"/>
                  <a:pt x="11137" y="1486"/>
                </a:cubicBezTo>
                <a:cubicBezTo>
                  <a:pt x="10950" y="1569"/>
                  <a:pt x="10650" y="1569"/>
                  <a:pt x="10463" y="1486"/>
                </a:cubicBezTo>
                <a:cubicBezTo>
                  <a:pt x="10275" y="1402"/>
                  <a:pt x="10275" y="1269"/>
                  <a:pt x="10463" y="1185"/>
                </a:cubicBezTo>
                <a:cubicBezTo>
                  <a:pt x="10556" y="1144"/>
                  <a:pt x="10677" y="1118"/>
                  <a:pt x="10800" y="1118"/>
                </a:cubicBezTo>
                <a:close/>
                <a:moveTo>
                  <a:pt x="8016" y="2011"/>
                </a:moveTo>
                <a:lnTo>
                  <a:pt x="13584" y="2011"/>
                </a:lnTo>
                <a:cubicBezTo>
                  <a:pt x="13832" y="2011"/>
                  <a:pt x="14040" y="2103"/>
                  <a:pt x="14040" y="2213"/>
                </a:cubicBezTo>
                <a:cubicBezTo>
                  <a:pt x="14040" y="2323"/>
                  <a:pt x="13832" y="2408"/>
                  <a:pt x="13584" y="2408"/>
                </a:cubicBezTo>
                <a:lnTo>
                  <a:pt x="8016" y="2408"/>
                </a:lnTo>
                <a:cubicBezTo>
                  <a:pt x="7768" y="2408"/>
                  <a:pt x="7560" y="2323"/>
                  <a:pt x="7560" y="2213"/>
                </a:cubicBezTo>
                <a:cubicBezTo>
                  <a:pt x="7560" y="2103"/>
                  <a:pt x="7768" y="2011"/>
                  <a:pt x="8016" y="2011"/>
                </a:cubicBezTo>
                <a:close/>
                <a:moveTo>
                  <a:pt x="1468" y="3354"/>
                </a:moveTo>
                <a:lnTo>
                  <a:pt x="20132" y="3354"/>
                </a:lnTo>
                <a:lnTo>
                  <a:pt x="20132" y="18246"/>
                </a:lnTo>
                <a:lnTo>
                  <a:pt x="1468" y="18246"/>
                </a:lnTo>
                <a:lnTo>
                  <a:pt x="1468" y="3354"/>
                </a:lnTo>
                <a:close/>
                <a:moveTo>
                  <a:pt x="10800" y="19177"/>
                </a:moveTo>
                <a:cubicBezTo>
                  <a:pt x="11285" y="19177"/>
                  <a:pt x="11763" y="19260"/>
                  <a:pt x="12133" y="19424"/>
                </a:cubicBezTo>
                <a:cubicBezTo>
                  <a:pt x="12874" y="19753"/>
                  <a:pt x="12874" y="20288"/>
                  <a:pt x="12133" y="20617"/>
                </a:cubicBezTo>
                <a:cubicBezTo>
                  <a:pt x="11393" y="20946"/>
                  <a:pt x="10207" y="20946"/>
                  <a:pt x="9467" y="20617"/>
                </a:cubicBezTo>
                <a:cubicBezTo>
                  <a:pt x="8726" y="20288"/>
                  <a:pt x="8726" y="19753"/>
                  <a:pt x="9467" y="19424"/>
                </a:cubicBezTo>
                <a:cubicBezTo>
                  <a:pt x="9837" y="19260"/>
                  <a:pt x="10315" y="19177"/>
                  <a:pt x="10800" y="19177"/>
                </a:cubicBezTo>
                <a:close/>
              </a:path>
            </a:pathLst>
          </a:custGeom>
          <a:solidFill>
            <a:srgbClr val="000000"/>
          </a:solidFill>
          <a:ln w="12700">
            <a:miter lim="400000"/>
          </a:ln>
        </p:spPr>
        <p:txBody>
          <a:bodyPr lIns="38100" tIns="38100" rIns="38100" bIns="38100" anchor="ctr"/>
          <a:lstStyle/>
          <a:p>
            <a:pPr algn="l" defTabSz="457200">
              <a:lnSpc>
                <a:spcPct val="100000"/>
              </a:lnSpc>
              <a:defRPr baseline="6665" spc="0" sz="30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4" name="Brödtext nivå ett…"/>
          <p:cNvSpPr txBox="1"/>
          <p:nvPr>
            <p:ph type="body" sz="quarter" idx="1"/>
          </p:nvPr>
        </p:nvSpPr>
        <p:spPr>
          <a:xfrm>
            <a:off x="7343696" y="2032000"/>
            <a:ext cx="2848619" cy="71413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55" name="Shape 258"/>
          <p:cNvSpPr/>
          <p:nvPr>
            <p:ph type="body" sz="quarter" idx="21"/>
          </p:nvPr>
        </p:nvSpPr>
        <p:spPr>
          <a:xfrm>
            <a:off x="13892727" y="2046879"/>
            <a:ext cx="5561854"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56" name="Shape 259"/>
          <p:cNvSpPr/>
          <p:nvPr>
            <p:ph type="body" sz="quarter" idx="22"/>
          </p:nvPr>
        </p:nvSpPr>
        <p:spPr>
          <a:xfrm>
            <a:off x="5085088" y="2948579"/>
            <a:ext cx="307307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57" name="Shape 260"/>
          <p:cNvSpPr/>
          <p:nvPr>
            <p:ph type="body" sz="quarter" idx="23"/>
          </p:nvPr>
        </p:nvSpPr>
        <p:spPr>
          <a:xfrm>
            <a:off x="5085088" y="2046879"/>
            <a:ext cx="2005604"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58" name="Shape 261"/>
          <p:cNvSpPr/>
          <p:nvPr>
            <p:ph type="body" sz="quarter" idx="24"/>
          </p:nvPr>
        </p:nvSpPr>
        <p:spPr>
          <a:xfrm>
            <a:off x="13892727" y="2948579"/>
            <a:ext cx="3543745"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59" name="Shape 262"/>
          <p:cNvSpPr/>
          <p:nvPr>
            <p:ph type="body" idx="25"/>
          </p:nvPr>
        </p:nvSpPr>
        <p:spPr>
          <a:xfrm>
            <a:off x="2425700" y="4359221"/>
            <a:ext cx="19532600" cy="7327902"/>
          </a:xfrm>
          <a:prstGeom prst="rect">
            <a:avLst/>
          </a:prstGeom>
        </p:spPr>
        <p:txBody>
          <a:bodyPr numCol="2" spcCol="976630"/>
          <a:lstStyle/>
          <a:p>
            <a:pPr marL="0" indent="0">
              <a:buSzTx/>
              <a:buNone/>
            </a:pPr>
          </a:p>
        </p:txBody>
      </p:sp>
      <p:sp>
        <p:nvSpPr>
          <p:cNvPr id="260"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mp; Tags">
    <p:spTree>
      <p:nvGrpSpPr>
        <p:cNvPr id="1" name=""/>
        <p:cNvGrpSpPr/>
        <p:nvPr/>
      </p:nvGrpSpPr>
      <p:grpSpPr>
        <a:xfrm>
          <a:off x="0" y="0"/>
          <a:ext cx="0" cy="0"/>
          <a:chOff x="0" y="0"/>
          <a:chExt cx="0" cy="0"/>
        </a:xfrm>
      </p:grpSpPr>
      <p:sp>
        <p:nvSpPr>
          <p:cNvPr id="267" name="Shape 270"/>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68" name="Brödtext nivå ett…"/>
          <p:cNvSpPr txBox="1"/>
          <p:nvPr>
            <p:ph type="body" sz="quarter" idx="1"/>
          </p:nvPr>
        </p:nvSpPr>
        <p:spPr>
          <a:xfrm>
            <a:off x="4698922" y="4674394"/>
            <a:ext cx="6807201" cy="71120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69" name="Shape 272"/>
          <p:cNvSpPr/>
          <p:nvPr>
            <p:ph type="body" sz="quarter" idx="21"/>
          </p:nvPr>
        </p:nvSpPr>
        <p:spPr>
          <a:xfrm>
            <a:off x="11762301" y="4689395"/>
            <a:ext cx="556185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70" name="Shape 273"/>
          <p:cNvSpPr/>
          <p:nvPr>
            <p:ph type="body" sz="quarter" idx="22"/>
          </p:nvPr>
        </p:nvSpPr>
        <p:spPr>
          <a:xfrm>
            <a:off x="2440312" y="5582121"/>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71" name="Shape 274"/>
          <p:cNvSpPr/>
          <p:nvPr>
            <p:ph type="body" sz="quarter" idx="23"/>
          </p:nvPr>
        </p:nvSpPr>
        <p:spPr>
          <a:xfrm>
            <a:off x="2440313" y="4689395"/>
            <a:ext cx="2005604"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72" name="Shape 275"/>
          <p:cNvSpPr/>
          <p:nvPr>
            <p:ph type="pic" idx="24"/>
          </p:nvPr>
        </p:nvSpPr>
        <p:spPr>
          <a:xfrm>
            <a:off x="0" y="6997700"/>
            <a:ext cx="24384000" cy="6718300"/>
          </a:xfrm>
          <a:prstGeom prst="rect">
            <a:avLst/>
          </a:prstGeom>
        </p:spPr>
        <p:txBody>
          <a:bodyPr lIns="91439" tIns="45719" rIns="91439" bIns="45719">
            <a:noAutofit/>
          </a:bodyPr>
          <a:lstStyle/>
          <a:p>
            <a:pPr/>
          </a:p>
        </p:txBody>
      </p:sp>
      <p:sp>
        <p:nvSpPr>
          <p:cNvPr id="273" name="Titeltext"/>
          <p:cNvSpPr txBox="1"/>
          <p:nvPr>
            <p:ph type="title"/>
          </p:nvPr>
        </p:nvSpPr>
        <p:spPr>
          <a:xfrm>
            <a:off x="2425700" y="2032000"/>
            <a:ext cx="19532600" cy="2146300"/>
          </a:xfrm>
          <a:prstGeom prst="rect">
            <a:avLst/>
          </a:prstGeom>
        </p:spPr>
        <p:txBody>
          <a:bodyPr/>
          <a:lstStyle>
            <a:lvl1pPr>
              <a:lnSpc>
                <a:spcPct val="70000"/>
              </a:lnSpc>
              <a:defRPr spc="-700"/>
            </a:lvl1pPr>
          </a:lstStyle>
          <a:p>
            <a:pPr/>
            <a:r>
              <a:t>Titeltext</a:t>
            </a:r>
          </a:p>
        </p:txBody>
      </p:sp>
      <p:sp>
        <p:nvSpPr>
          <p:cNvPr id="274"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ating Comparison">
    <p:spTree>
      <p:nvGrpSpPr>
        <p:cNvPr id="1" name=""/>
        <p:cNvGrpSpPr/>
        <p:nvPr/>
      </p:nvGrpSpPr>
      <p:grpSpPr>
        <a:xfrm>
          <a:off x="0" y="0"/>
          <a:ext cx="0" cy="0"/>
          <a:chOff x="0" y="0"/>
          <a:chExt cx="0" cy="0"/>
        </a:xfrm>
      </p:grpSpPr>
      <p:sp>
        <p:nvSpPr>
          <p:cNvPr id="281" name="Shape 28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82" name="Shape 285"/>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83" name="Brödtext nivå ett…"/>
          <p:cNvSpPr txBox="1"/>
          <p:nvPr>
            <p:ph type="body" sz="quarter" idx="1"/>
          </p:nvPr>
        </p:nvSpPr>
        <p:spPr>
          <a:xfrm>
            <a:off x="5483193" y="3153927"/>
            <a:ext cx="506885" cy="482076"/>
          </a:xfrm>
          <a:prstGeom prst="rect">
            <a:avLst/>
          </a:prstGeom>
          <a:solidFill>
            <a:srgbClr val="FFFFFF"/>
          </a:solidFill>
        </p:spPr>
        <p:txBody>
          <a:bodyPr lIns="38100" tIns="38100" rIns="38100" bIns="38100"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84" name="Shape 287"/>
          <p:cNvSpPr/>
          <p:nvPr>
            <p:ph type="body" sz="quarter" idx="21"/>
          </p:nvPr>
        </p:nvSpPr>
        <p:spPr>
          <a:xfrm>
            <a:off x="18206794"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85" name="Shape 288"/>
          <p:cNvSpPr/>
          <p:nvPr>
            <p:ph type="body" sz="quarter" idx="22"/>
          </p:nvPr>
        </p:nvSpPr>
        <p:spPr>
          <a:xfrm>
            <a:off x="15759329"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86" name="Shape 289"/>
          <p:cNvSpPr/>
          <p:nvPr>
            <p:ph type="body" sz="quarter" idx="23"/>
          </p:nvPr>
        </p:nvSpPr>
        <p:spPr>
          <a:xfrm>
            <a:off x="7318792"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87" name="Shape 290"/>
          <p:cNvSpPr/>
          <p:nvPr>
            <p:ph type="body" sz="quarter" idx="24"/>
          </p:nvPr>
        </p:nvSpPr>
        <p:spPr>
          <a:xfrm>
            <a:off x="7930657"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88" name="Shape 291"/>
          <p:cNvSpPr/>
          <p:nvPr>
            <p:ph type="body" sz="quarter" idx="25"/>
          </p:nvPr>
        </p:nvSpPr>
        <p:spPr>
          <a:xfrm>
            <a:off x="6706927" y="3154452"/>
            <a:ext cx="506884" cy="482077"/>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89" name="Shape 292"/>
          <p:cNvSpPr/>
          <p:nvPr>
            <p:ph type="body" sz="quarter" idx="26"/>
          </p:nvPr>
        </p:nvSpPr>
        <p:spPr>
          <a:xfrm>
            <a:off x="3035730"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0" name="Shape 293"/>
          <p:cNvSpPr/>
          <p:nvPr>
            <p:ph type="body" sz="quarter" idx="27"/>
          </p:nvPr>
        </p:nvSpPr>
        <p:spPr>
          <a:xfrm>
            <a:off x="15147464"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1" name="Shape 294"/>
          <p:cNvSpPr/>
          <p:nvPr>
            <p:ph type="body" sz="quarter" idx="28"/>
          </p:nvPr>
        </p:nvSpPr>
        <p:spPr>
          <a:xfrm>
            <a:off x="13923731" y="3154452"/>
            <a:ext cx="506884" cy="482077"/>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2" name="Shape 295"/>
          <p:cNvSpPr/>
          <p:nvPr>
            <p:ph type="body" sz="quarter" idx="29"/>
          </p:nvPr>
        </p:nvSpPr>
        <p:spPr>
          <a:xfrm>
            <a:off x="12700000"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3" name="Shape 296"/>
          <p:cNvSpPr/>
          <p:nvPr>
            <p:ph type="body" sz="quarter" idx="30"/>
          </p:nvPr>
        </p:nvSpPr>
        <p:spPr>
          <a:xfrm>
            <a:off x="4259462"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94" name="Shape 297"/>
          <p:cNvSpPr/>
          <p:nvPr>
            <p:ph type="body" sz="quarter" idx="31"/>
          </p:nvPr>
        </p:nvSpPr>
        <p:spPr>
          <a:xfrm>
            <a:off x="14535598"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5" name="Shape 298"/>
          <p:cNvSpPr/>
          <p:nvPr>
            <p:ph type="body" sz="quarter" idx="32"/>
          </p:nvPr>
        </p:nvSpPr>
        <p:spPr>
          <a:xfrm>
            <a:off x="13311866"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6" name="Shape 299"/>
          <p:cNvSpPr/>
          <p:nvPr>
            <p:ph type="body" sz="quarter" idx="33"/>
          </p:nvPr>
        </p:nvSpPr>
        <p:spPr>
          <a:xfrm>
            <a:off x="2423864"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7" name="Shape 300"/>
          <p:cNvSpPr/>
          <p:nvPr>
            <p:ph type="body" sz="quarter" idx="34"/>
          </p:nvPr>
        </p:nvSpPr>
        <p:spPr>
          <a:xfrm>
            <a:off x="6095060"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298" name="Shape 301"/>
          <p:cNvSpPr/>
          <p:nvPr>
            <p:ph type="body" sz="quarter" idx="35"/>
          </p:nvPr>
        </p:nvSpPr>
        <p:spPr>
          <a:xfrm>
            <a:off x="3647595" y="3154452"/>
            <a:ext cx="506884" cy="482077"/>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299" name="Shape 302"/>
          <p:cNvSpPr/>
          <p:nvPr>
            <p:ph type="body" sz="quarter" idx="36"/>
          </p:nvPr>
        </p:nvSpPr>
        <p:spPr>
          <a:xfrm>
            <a:off x="4871329"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300" name="Shape 303"/>
          <p:cNvSpPr/>
          <p:nvPr>
            <p:ph type="body" sz="quarter" idx="37"/>
          </p:nvPr>
        </p:nvSpPr>
        <p:spPr>
          <a:xfrm>
            <a:off x="16983062" y="3154452"/>
            <a:ext cx="506884" cy="482077"/>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301" name="Shape 304"/>
          <p:cNvSpPr/>
          <p:nvPr>
            <p:ph type="body" sz="quarter" idx="38"/>
          </p:nvPr>
        </p:nvSpPr>
        <p:spPr>
          <a:xfrm>
            <a:off x="17594929" y="3153927"/>
            <a:ext cx="506884" cy="482075"/>
          </a:xfrm>
          <a:prstGeom prst="rect">
            <a:avLst/>
          </a:prstGeom>
          <a:solidFill>
            <a:srgbClr val="FFFFFF"/>
          </a:solidFill>
        </p:spPr>
        <p:txBody>
          <a:bodyPr lIns="38100" tIns="38100" rIns="38100" bIns="38100" anchor="ctr"/>
          <a:lstStyle/>
          <a:p>
            <a:pPr marL="586739" indent="-442722" defTabSz="346709">
              <a:spcBef>
                <a:spcPts val="400"/>
              </a:spcBef>
              <a:buBlip>
                <a:blip r:embed="rId2"/>
              </a:buBlip>
              <a:defRPr sz="2688"/>
            </a:pPr>
          </a:p>
        </p:txBody>
      </p:sp>
      <p:sp>
        <p:nvSpPr>
          <p:cNvPr id="302" name="Shape 305"/>
          <p:cNvSpPr/>
          <p:nvPr>
            <p:ph type="body" sz="quarter" idx="39"/>
          </p:nvPr>
        </p:nvSpPr>
        <p:spPr>
          <a:xfrm>
            <a:off x="16371196" y="3153927"/>
            <a:ext cx="506884" cy="482075"/>
          </a:xfrm>
          <a:prstGeom prst="rect">
            <a:avLst/>
          </a:prstGeom>
          <a:solidFill>
            <a:srgbClr val="F8701D"/>
          </a:solidFill>
        </p:spPr>
        <p:txBody>
          <a:bodyPr lIns="38100" tIns="38100" rIns="38100" bIns="38100" anchor="ctr"/>
          <a:lstStyle/>
          <a:p>
            <a:pPr marL="586739" indent="-442722" defTabSz="346709">
              <a:spcBef>
                <a:spcPts val="400"/>
              </a:spcBef>
              <a:buBlip>
                <a:blip r:embed="rId2"/>
              </a:buBlip>
              <a:defRPr sz="2688"/>
            </a:pPr>
          </a:p>
        </p:txBody>
      </p:sp>
      <p:sp>
        <p:nvSpPr>
          <p:cNvPr id="303" name="Shape 306"/>
          <p:cNvSpPr/>
          <p:nvPr>
            <p:ph type="body" sz="quarter" idx="40"/>
          </p:nvPr>
        </p:nvSpPr>
        <p:spPr>
          <a:xfrm>
            <a:off x="2440580" y="2046209"/>
            <a:ext cx="400920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4" name="Shape 307"/>
          <p:cNvSpPr/>
          <p:nvPr>
            <p:ph type="body" sz="quarter" idx="41"/>
          </p:nvPr>
        </p:nvSpPr>
        <p:spPr>
          <a:xfrm>
            <a:off x="12714428" y="2046085"/>
            <a:ext cx="5443944" cy="681444"/>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5" name="Shape 308"/>
          <p:cNvSpPr/>
          <p:nvPr>
            <p:ph type="body" sz="quarter" idx="42"/>
          </p:nvPr>
        </p:nvSpPr>
        <p:spPr>
          <a:xfrm>
            <a:off x="6720841" y="2046209"/>
            <a:ext cx="1410759"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6" name="Shape 309"/>
          <p:cNvSpPr/>
          <p:nvPr>
            <p:ph type="body" sz="quarter" idx="43"/>
          </p:nvPr>
        </p:nvSpPr>
        <p:spPr>
          <a:xfrm>
            <a:off x="18432360" y="2046209"/>
            <a:ext cx="1410759"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7" name="Shape 310"/>
          <p:cNvSpPr/>
          <p:nvPr>
            <p:ph type="body" idx="44"/>
          </p:nvPr>
        </p:nvSpPr>
        <p:spPr>
          <a:xfrm>
            <a:off x="2425700" y="4351547"/>
            <a:ext cx="19532600" cy="7327902"/>
          </a:xfrm>
          <a:prstGeom prst="rect">
            <a:avLst/>
          </a:prstGeom>
        </p:spPr>
        <p:txBody>
          <a:bodyPr numCol="2" spcCol="976630"/>
          <a:lstStyle/>
          <a:p>
            <a:pPr marL="0" indent="0">
              <a:buSzTx/>
              <a:buNone/>
            </a:pPr>
          </a:p>
        </p:txBody>
      </p:sp>
      <p:sp>
        <p:nvSpPr>
          <p:cNvPr id="30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rld Map &amp; Text">
    <p:spTree>
      <p:nvGrpSpPr>
        <p:cNvPr id="1" name=""/>
        <p:cNvGrpSpPr/>
        <p:nvPr/>
      </p:nvGrpSpPr>
      <p:grpSpPr>
        <a:xfrm>
          <a:off x="0" y="0"/>
          <a:ext cx="0" cy="0"/>
          <a:chOff x="0" y="0"/>
          <a:chExt cx="0" cy="0"/>
        </a:xfrm>
      </p:grpSpPr>
      <p:sp>
        <p:nvSpPr>
          <p:cNvPr id="315" name="Shape 318"/>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16" name="Shape 319"/>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grpSp>
        <p:nvGrpSpPr>
          <p:cNvPr id="323" name="Group 326"/>
          <p:cNvGrpSpPr/>
          <p:nvPr/>
        </p:nvGrpSpPr>
        <p:grpSpPr>
          <a:xfrm>
            <a:off x="12135639" y="1810075"/>
            <a:ext cx="8971696" cy="4635539"/>
            <a:chOff x="-98" y="-35"/>
            <a:chExt cx="8971695" cy="4635537"/>
          </a:xfrm>
        </p:grpSpPr>
        <p:sp>
          <p:nvSpPr>
            <p:cNvPr id="317" name="Shape 320"/>
            <p:cNvSpPr/>
            <p:nvPr/>
          </p:nvSpPr>
          <p:spPr>
            <a:xfrm>
              <a:off x="3745422" y="52986"/>
              <a:ext cx="1615602" cy="1451006"/>
            </a:xfrm>
            <a:custGeom>
              <a:avLst/>
              <a:gdLst/>
              <a:ahLst/>
              <a:cxnLst>
                <a:cxn ang="0">
                  <a:pos x="wd2" y="hd2"/>
                </a:cxn>
                <a:cxn ang="5400000">
                  <a:pos x="wd2" y="hd2"/>
                </a:cxn>
                <a:cxn ang="10800000">
                  <a:pos x="wd2" y="hd2"/>
                </a:cxn>
                <a:cxn ang="16200000">
                  <a:pos x="wd2" y="hd2"/>
                </a:cxn>
              </a:cxnLst>
              <a:rect l="0" t="0" r="r" b="b"/>
              <a:pathLst>
                <a:path w="21520" h="21363" fill="norm" stroke="1"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18" name="Shape 321"/>
            <p:cNvSpPr/>
            <p:nvPr/>
          </p:nvSpPr>
          <p:spPr>
            <a:xfrm>
              <a:off x="7629556" y="2787800"/>
              <a:ext cx="1342041" cy="1433452"/>
            </a:xfrm>
            <a:custGeom>
              <a:avLst/>
              <a:gdLst/>
              <a:ahLst/>
              <a:cxnLst>
                <a:cxn ang="0">
                  <a:pos x="wd2" y="hd2"/>
                </a:cxn>
                <a:cxn ang="5400000">
                  <a:pos x="wd2" y="hd2"/>
                </a:cxn>
                <a:cxn ang="10800000">
                  <a:pos x="wd2" y="hd2"/>
                </a:cxn>
                <a:cxn ang="16200000">
                  <a:pos x="wd2" y="hd2"/>
                </a:cxn>
              </a:cxnLst>
              <a:rect l="0" t="0" r="r" b="b"/>
              <a:pathLst>
                <a:path w="21111" h="21301" fill="norm" stroke="1" extrusionOk="0">
                  <a:moveTo>
                    <a:pt x="19387" y="1922"/>
                  </a:moveTo>
                  <a:cubicBezTo>
                    <a:pt x="19815" y="2079"/>
                    <a:pt x="20907" y="1684"/>
                    <a:pt x="20890" y="1153"/>
                  </a:cubicBezTo>
                  <a:cubicBezTo>
                    <a:pt x="20882" y="1256"/>
                    <a:pt x="20913" y="1341"/>
                    <a:pt x="20982" y="1408"/>
                  </a:cubicBezTo>
                  <a:cubicBezTo>
                    <a:pt x="21527" y="952"/>
                    <a:pt x="20192" y="325"/>
                    <a:pt x="19880" y="191"/>
                  </a:cubicBezTo>
                  <a:cubicBezTo>
                    <a:pt x="20064" y="604"/>
                    <a:pt x="20674" y="601"/>
                    <a:pt x="20856" y="1057"/>
                  </a:cubicBezTo>
                  <a:cubicBezTo>
                    <a:pt x="20513" y="588"/>
                    <a:pt x="20470" y="1319"/>
                    <a:pt x="20376" y="1358"/>
                  </a:cubicBezTo>
                  <a:cubicBezTo>
                    <a:pt x="19828" y="1584"/>
                    <a:pt x="19498" y="1595"/>
                    <a:pt x="18867" y="1649"/>
                  </a:cubicBezTo>
                  <a:cubicBezTo>
                    <a:pt x="18834" y="1737"/>
                    <a:pt x="19306" y="1892"/>
                    <a:pt x="19387" y="1922"/>
                  </a:cubicBezTo>
                  <a:cubicBezTo>
                    <a:pt x="19640" y="2015"/>
                    <a:pt x="19306" y="1892"/>
                    <a:pt x="19387" y="1922"/>
                  </a:cubicBezTo>
                  <a:close/>
                  <a:moveTo>
                    <a:pt x="19104" y="11614"/>
                  </a:moveTo>
                  <a:cubicBezTo>
                    <a:pt x="18976" y="11369"/>
                    <a:pt x="18654" y="11271"/>
                    <a:pt x="18577" y="10982"/>
                  </a:cubicBezTo>
                  <a:cubicBezTo>
                    <a:pt x="18520" y="10767"/>
                    <a:pt x="18709" y="10228"/>
                    <a:pt x="18267" y="10244"/>
                  </a:cubicBezTo>
                  <a:cubicBezTo>
                    <a:pt x="18252" y="10303"/>
                    <a:pt x="18238" y="10362"/>
                    <a:pt x="18223" y="10421"/>
                  </a:cubicBezTo>
                  <a:cubicBezTo>
                    <a:pt x="18248" y="10396"/>
                    <a:pt x="17855" y="9575"/>
                    <a:pt x="17913" y="9416"/>
                  </a:cubicBezTo>
                  <a:cubicBezTo>
                    <a:pt x="18035" y="9074"/>
                    <a:pt x="17132" y="8901"/>
                    <a:pt x="16985" y="8720"/>
                  </a:cubicBezTo>
                  <a:cubicBezTo>
                    <a:pt x="16705" y="8377"/>
                    <a:pt x="17068" y="6218"/>
                    <a:pt x="16505" y="6177"/>
                  </a:cubicBezTo>
                  <a:cubicBezTo>
                    <a:pt x="16274" y="6159"/>
                    <a:pt x="16154" y="6484"/>
                    <a:pt x="16084" y="6080"/>
                  </a:cubicBezTo>
                  <a:cubicBezTo>
                    <a:pt x="16023" y="5728"/>
                    <a:pt x="15986" y="5371"/>
                    <a:pt x="15925" y="5018"/>
                  </a:cubicBezTo>
                  <a:cubicBezTo>
                    <a:pt x="15760" y="4079"/>
                    <a:pt x="15691" y="4529"/>
                    <a:pt x="15318" y="5042"/>
                  </a:cubicBezTo>
                  <a:cubicBezTo>
                    <a:pt x="15184" y="5227"/>
                    <a:pt x="15059" y="5775"/>
                    <a:pt x="15035" y="6013"/>
                  </a:cubicBezTo>
                  <a:cubicBezTo>
                    <a:pt x="14985" y="6502"/>
                    <a:pt x="14941" y="7628"/>
                    <a:pt x="14376" y="7886"/>
                  </a:cubicBezTo>
                  <a:cubicBezTo>
                    <a:pt x="13847" y="8128"/>
                    <a:pt x="13659" y="7617"/>
                    <a:pt x="13272" y="7435"/>
                  </a:cubicBezTo>
                  <a:cubicBezTo>
                    <a:pt x="13080" y="7345"/>
                    <a:pt x="12496" y="6993"/>
                    <a:pt x="12358" y="6844"/>
                  </a:cubicBezTo>
                  <a:cubicBezTo>
                    <a:pt x="11910" y="6361"/>
                    <a:pt x="12380" y="6386"/>
                    <a:pt x="12380" y="5897"/>
                  </a:cubicBezTo>
                  <a:cubicBezTo>
                    <a:pt x="12380" y="5657"/>
                    <a:pt x="13042" y="5327"/>
                    <a:pt x="12894" y="5142"/>
                  </a:cubicBezTo>
                  <a:cubicBezTo>
                    <a:pt x="12639" y="4826"/>
                    <a:pt x="12411" y="5104"/>
                    <a:pt x="12119" y="5167"/>
                  </a:cubicBezTo>
                  <a:cubicBezTo>
                    <a:pt x="12074" y="5176"/>
                    <a:pt x="11508" y="4979"/>
                    <a:pt x="11457" y="4956"/>
                  </a:cubicBezTo>
                  <a:cubicBezTo>
                    <a:pt x="11259" y="4883"/>
                    <a:pt x="11086" y="4777"/>
                    <a:pt x="10937" y="4638"/>
                  </a:cubicBezTo>
                  <a:cubicBezTo>
                    <a:pt x="10809" y="4516"/>
                    <a:pt x="10486" y="4622"/>
                    <a:pt x="10583" y="4696"/>
                  </a:cubicBezTo>
                  <a:cubicBezTo>
                    <a:pt x="11288" y="5235"/>
                    <a:pt x="10446" y="4961"/>
                    <a:pt x="10048" y="5209"/>
                  </a:cubicBezTo>
                  <a:cubicBezTo>
                    <a:pt x="9665" y="5449"/>
                    <a:pt x="9180" y="6015"/>
                    <a:pt x="9315" y="6398"/>
                  </a:cubicBezTo>
                  <a:cubicBezTo>
                    <a:pt x="9372" y="6558"/>
                    <a:pt x="8567" y="6395"/>
                    <a:pt x="8567" y="6529"/>
                  </a:cubicBezTo>
                  <a:cubicBezTo>
                    <a:pt x="8532" y="5234"/>
                    <a:pt x="7202" y="6528"/>
                    <a:pt x="6848" y="6707"/>
                  </a:cubicBezTo>
                  <a:cubicBezTo>
                    <a:pt x="6571" y="6847"/>
                    <a:pt x="6761" y="7297"/>
                    <a:pt x="6431" y="7209"/>
                  </a:cubicBezTo>
                  <a:cubicBezTo>
                    <a:pt x="5938" y="7077"/>
                    <a:pt x="6343" y="7794"/>
                    <a:pt x="6209" y="7535"/>
                  </a:cubicBezTo>
                  <a:cubicBezTo>
                    <a:pt x="6185" y="7632"/>
                    <a:pt x="6161" y="7729"/>
                    <a:pt x="6136" y="7825"/>
                  </a:cubicBezTo>
                  <a:cubicBezTo>
                    <a:pt x="6055" y="7657"/>
                    <a:pt x="5986" y="7487"/>
                    <a:pt x="5915" y="7315"/>
                  </a:cubicBezTo>
                  <a:cubicBezTo>
                    <a:pt x="5874" y="7238"/>
                    <a:pt x="5209" y="8371"/>
                    <a:pt x="5155" y="8419"/>
                  </a:cubicBezTo>
                  <a:cubicBezTo>
                    <a:pt x="4696" y="8824"/>
                    <a:pt x="4673" y="9190"/>
                    <a:pt x="3821" y="9133"/>
                  </a:cubicBezTo>
                  <a:cubicBezTo>
                    <a:pt x="3706" y="9125"/>
                    <a:pt x="3317" y="9336"/>
                    <a:pt x="3213" y="9384"/>
                  </a:cubicBezTo>
                  <a:cubicBezTo>
                    <a:pt x="2905" y="9527"/>
                    <a:pt x="2614" y="9385"/>
                    <a:pt x="2351" y="9563"/>
                  </a:cubicBezTo>
                  <a:cubicBezTo>
                    <a:pt x="2075" y="9751"/>
                    <a:pt x="1516" y="10312"/>
                    <a:pt x="1215" y="10384"/>
                  </a:cubicBezTo>
                  <a:cubicBezTo>
                    <a:pt x="1098" y="10411"/>
                    <a:pt x="1128" y="9952"/>
                    <a:pt x="1119" y="10178"/>
                  </a:cubicBezTo>
                  <a:lnTo>
                    <a:pt x="1195" y="10178"/>
                  </a:lnTo>
                  <a:cubicBezTo>
                    <a:pt x="884" y="10178"/>
                    <a:pt x="1017" y="10855"/>
                    <a:pt x="857" y="11012"/>
                  </a:cubicBezTo>
                  <a:cubicBezTo>
                    <a:pt x="362" y="11497"/>
                    <a:pt x="1156" y="12018"/>
                    <a:pt x="821" y="12399"/>
                  </a:cubicBezTo>
                  <a:cubicBezTo>
                    <a:pt x="700" y="12536"/>
                    <a:pt x="537" y="11960"/>
                    <a:pt x="514" y="12066"/>
                  </a:cubicBezTo>
                  <a:cubicBezTo>
                    <a:pt x="515" y="12062"/>
                    <a:pt x="550" y="12342"/>
                    <a:pt x="466" y="12293"/>
                  </a:cubicBezTo>
                  <a:cubicBezTo>
                    <a:pt x="406" y="12258"/>
                    <a:pt x="371" y="12039"/>
                    <a:pt x="335" y="12030"/>
                  </a:cubicBezTo>
                  <a:cubicBezTo>
                    <a:pt x="425" y="12052"/>
                    <a:pt x="565" y="13355"/>
                    <a:pt x="641" y="13566"/>
                  </a:cubicBezTo>
                  <a:cubicBezTo>
                    <a:pt x="777" y="13948"/>
                    <a:pt x="562" y="14270"/>
                    <a:pt x="641" y="14640"/>
                  </a:cubicBezTo>
                  <a:cubicBezTo>
                    <a:pt x="748" y="15148"/>
                    <a:pt x="723" y="15468"/>
                    <a:pt x="459" y="15951"/>
                  </a:cubicBezTo>
                  <a:cubicBezTo>
                    <a:pt x="335" y="16180"/>
                    <a:pt x="57" y="16125"/>
                    <a:pt x="8" y="16277"/>
                  </a:cubicBezTo>
                  <a:cubicBezTo>
                    <a:pt x="-73" y="16533"/>
                    <a:pt x="512" y="16975"/>
                    <a:pt x="768" y="16949"/>
                  </a:cubicBezTo>
                  <a:cubicBezTo>
                    <a:pt x="1437" y="16881"/>
                    <a:pt x="1956" y="16336"/>
                    <a:pt x="2583" y="16311"/>
                  </a:cubicBezTo>
                  <a:cubicBezTo>
                    <a:pt x="2971" y="16295"/>
                    <a:pt x="3362" y="16353"/>
                    <a:pt x="3749" y="16338"/>
                  </a:cubicBezTo>
                  <a:cubicBezTo>
                    <a:pt x="4203" y="16322"/>
                    <a:pt x="4245" y="15862"/>
                    <a:pt x="4659" y="15792"/>
                  </a:cubicBezTo>
                  <a:cubicBezTo>
                    <a:pt x="5485" y="15654"/>
                    <a:pt x="6331" y="15193"/>
                    <a:pt x="7175" y="15152"/>
                  </a:cubicBezTo>
                  <a:cubicBezTo>
                    <a:pt x="7843" y="15118"/>
                    <a:pt x="8424" y="15247"/>
                    <a:pt x="9042" y="15506"/>
                  </a:cubicBezTo>
                  <a:cubicBezTo>
                    <a:pt x="9152" y="15552"/>
                    <a:pt x="9104" y="15862"/>
                    <a:pt x="9216" y="15989"/>
                  </a:cubicBezTo>
                  <a:cubicBezTo>
                    <a:pt x="9374" y="16166"/>
                    <a:pt x="9281" y="16704"/>
                    <a:pt x="9295" y="16895"/>
                  </a:cubicBezTo>
                  <a:cubicBezTo>
                    <a:pt x="9745" y="16511"/>
                    <a:pt x="10482" y="16247"/>
                    <a:pt x="10792" y="15743"/>
                  </a:cubicBezTo>
                  <a:cubicBezTo>
                    <a:pt x="10673" y="15935"/>
                    <a:pt x="10610" y="16166"/>
                    <a:pt x="10451" y="16380"/>
                  </a:cubicBezTo>
                  <a:cubicBezTo>
                    <a:pt x="10246" y="16658"/>
                    <a:pt x="9970" y="16812"/>
                    <a:pt x="9794" y="17054"/>
                  </a:cubicBezTo>
                  <a:cubicBezTo>
                    <a:pt x="10024" y="17069"/>
                    <a:pt x="10651" y="16543"/>
                    <a:pt x="10605" y="16524"/>
                  </a:cubicBezTo>
                  <a:cubicBezTo>
                    <a:pt x="10936" y="16663"/>
                    <a:pt x="10344" y="17138"/>
                    <a:pt x="10356" y="17217"/>
                  </a:cubicBezTo>
                  <a:cubicBezTo>
                    <a:pt x="10365" y="17277"/>
                    <a:pt x="10779" y="17209"/>
                    <a:pt x="10836" y="17418"/>
                  </a:cubicBezTo>
                  <a:cubicBezTo>
                    <a:pt x="10925" y="17735"/>
                    <a:pt x="10431" y="18216"/>
                    <a:pt x="10795" y="18457"/>
                  </a:cubicBezTo>
                  <a:cubicBezTo>
                    <a:pt x="11039" y="18617"/>
                    <a:pt x="11599" y="18832"/>
                    <a:pt x="11884" y="18879"/>
                  </a:cubicBezTo>
                  <a:cubicBezTo>
                    <a:pt x="11994" y="18897"/>
                    <a:pt x="12787" y="18418"/>
                    <a:pt x="12806" y="18490"/>
                  </a:cubicBezTo>
                  <a:cubicBezTo>
                    <a:pt x="12832" y="18588"/>
                    <a:pt x="12781" y="19001"/>
                    <a:pt x="13061" y="19024"/>
                  </a:cubicBezTo>
                  <a:cubicBezTo>
                    <a:pt x="13191" y="19036"/>
                    <a:pt x="13815" y="18599"/>
                    <a:pt x="13975" y="18534"/>
                  </a:cubicBezTo>
                  <a:cubicBezTo>
                    <a:pt x="14405" y="18360"/>
                    <a:pt x="14908" y="18467"/>
                    <a:pt x="15219" y="18114"/>
                  </a:cubicBezTo>
                  <a:cubicBezTo>
                    <a:pt x="15903" y="17337"/>
                    <a:pt x="16506" y="16291"/>
                    <a:pt x="17442" y="15754"/>
                  </a:cubicBezTo>
                  <a:cubicBezTo>
                    <a:pt x="17752" y="15577"/>
                    <a:pt x="18254" y="15097"/>
                    <a:pt x="18308" y="14745"/>
                  </a:cubicBezTo>
                  <a:cubicBezTo>
                    <a:pt x="18378" y="14291"/>
                    <a:pt x="19034" y="14017"/>
                    <a:pt x="19085" y="13563"/>
                  </a:cubicBezTo>
                  <a:cubicBezTo>
                    <a:pt x="19102" y="13406"/>
                    <a:pt x="18980" y="12964"/>
                    <a:pt x="19066" y="12849"/>
                  </a:cubicBezTo>
                  <a:cubicBezTo>
                    <a:pt x="19321" y="12510"/>
                    <a:pt x="19291" y="11971"/>
                    <a:pt x="19104" y="11614"/>
                  </a:cubicBezTo>
                  <a:cubicBezTo>
                    <a:pt x="19045" y="11501"/>
                    <a:pt x="19151" y="11703"/>
                    <a:pt x="19104" y="11614"/>
                  </a:cubicBezTo>
                  <a:close/>
                  <a:moveTo>
                    <a:pt x="15801" y="4444"/>
                  </a:moveTo>
                  <a:cubicBezTo>
                    <a:pt x="15810" y="4453"/>
                    <a:pt x="15762" y="4402"/>
                    <a:pt x="15801" y="4444"/>
                  </a:cubicBezTo>
                  <a:cubicBezTo>
                    <a:pt x="15801" y="4444"/>
                    <a:pt x="15801" y="4444"/>
                    <a:pt x="15801" y="4444"/>
                  </a:cubicBezTo>
                  <a:close/>
                  <a:moveTo>
                    <a:pt x="12962" y="19986"/>
                  </a:moveTo>
                  <a:cubicBezTo>
                    <a:pt x="12503" y="20038"/>
                    <a:pt x="11815" y="19592"/>
                    <a:pt x="11698" y="20225"/>
                  </a:cubicBezTo>
                  <a:cubicBezTo>
                    <a:pt x="11655" y="20463"/>
                    <a:pt x="11400" y="21102"/>
                    <a:pt x="11738" y="21256"/>
                  </a:cubicBezTo>
                  <a:cubicBezTo>
                    <a:pt x="12490" y="21600"/>
                    <a:pt x="13164" y="19850"/>
                    <a:pt x="13377" y="19873"/>
                  </a:cubicBezTo>
                  <a:cubicBezTo>
                    <a:pt x="13234" y="19896"/>
                    <a:pt x="13096" y="19934"/>
                    <a:pt x="12962" y="19986"/>
                  </a:cubicBezTo>
                  <a:cubicBezTo>
                    <a:pt x="12833" y="20001"/>
                    <a:pt x="13108" y="19970"/>
                    <a:pt x="12962" y="19986"/>
                  </a:cubicBezTo>
                  <a:close/>
                  <a:moveTo>
                    <a:pt x="19597" y="4380"/>
                  </a:moveTo>
                  <a:cubicBezTo>
                    <a:pt x="19064" y="4380"/>
                    <a:pt x="18134" y="3946"/>
                    <a:pt x="17880" y="3572"/>
                  </a:cubicBezTo>
                  <a:cubicBezTo>
                    <a:pt x="17403" y="3008"/>
                    <a:pt x="17106" y="2596"/>
                    <a:pt x="16322" y="3113"/>
                  </a:cubicBezTo>
                  <a:cubicBezTo>
                    <a:pt x="16649" y="3732"/>
                    <a:pt x="15404" y="3702"/>
                    <a:pt x="15052" y="3495"/>
                  </a:cubicBezTo>
                  <a:cubicBezTo>
                    <a:pt x="15135" y="3171"/>
                    <a:pt x="15299" y="2458"/>
                    <a:pt x="15009" y="2222"/>
                  </a:cubicBezTo>
                  <a:cubicBezTo>
                    <a:pt x="15403" y="1681"/>
                    <a:pt x="15221" y="646"/>
                    <a:pt x="15264" y="0"/>
                  </a:cubicBezTo>
                  <a:cubicBezTo>
                    <a:pt x="15562" y="34"/>
                    <a:pt x="17125" y="514"/>
                    <a:pt x="17186" y="775"/>
                  </a:cubicBezTo>
                  <a:cubicBezTo>
                    <a:pt x="17439" y="709"/>
                    <a:pt x="17883" y="1262"/>
                    <a:pt x="17753" y="1481"/>
                  </a:cubicBezTo>
                  <a:cubicBezTo>
                    <a:pt x="18164" y="1442"/>
                    <a:pt x="18796" y="1893"/>
                    <a:pt x="18687" y="2306"/>
                  </a:cubicBezTo>
                  <a:cubicBezTo>
                    <a:pt x="18542" y="2326"/>
                    <a:pt x="18393" y="2303"/>
                    <a:pt x="18251" y="2326"/>
                  </a:cubicBezTo>
                  <a:cubicBezTo>
                    <a:pt x="18306" y="2472"/>
                    <a:pt x="18868" y="3294"/>
                    <a:pt x="18928" y="3308"/>
                  </a:cubicBezTo>
                  <a:cubicBezTo>
                    <a:pt x="19112" y="3288"/>
                    <a:pt x="19292" y="3374"/>
                    <a:pt x="19196" y="3589"/>
                  </a:cubicBezTo>
                  <a:cubicBezTo>
                    <a:pt x="19474" y="3593"/>
                    <a:pt x="20185" y="4380"/>
                    <a:pt x="19597" y="4380"/>
                  </a:cubicBezTo>
                  <a:cubicBezTo>
                    <a:pt x="19481" y="4380"/>
                    <a:pt x="19627" y="4380"/>
                    <a:pt x="19597" y="4380"/>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19" name="Shape 322"/>
            <p:cNvSpPr/>
            <p:nvPr/>
          </p:nvSpPr>
          <p:spPr>
            <a:xfrm>
              <a:off x="-99" y="-36"/>
              <a:ext cx="4128243" cy="2455115"/>
            </a:xfrm>
            <a:custGeom>
              <a:avLst/>
              <a:gdLst/>
              <a:ahLst/>
              <a:cxnLst>
                <a:cxn ang="0">
                  <a:pos x="wd2" y="hd2"/>
                </a:cxn>
                <a:cxn ang="5400000">
                  <a:pos x="wd2" y="hd2"/>
                </a:cxn>
                <a:cxn ang="10800000">
                  <a:pos x="wd2" y="hd2"/>
                </a:cxn>
                <a:cxn ang="16200000">
                  <a:pos x="wd2" y="hd2"/>
                </a:cxn>
              </a:cxnLst>
              <a:rect l="0" t="0" r="r" b="b"/>
              <a:pathLst>
                <a:path w="21447" h="21465" fill="norm" stroke="1" extrusionOk="0">
                  <a:moveTo>
                    <a:pt x="13470" y="3580"/>
                  </a:moveTo>
                  <a:cubicBezTo>
                    <a:pt x="13691" y="3383"/>
                    <a:pt x="13242" y="3198"/>
                    <a:pt x="13220" y="3654"/>
                  </a:cubicBezTo>
                  <a:cubicBezTo>
                    <a:pt x="13302" y="3647"/>
                    <a:pt x="13396" y="3646"/>
                    <a:pt x="13470" y="3580"/>
                  </a:cubicBezTo>
                  <a:cubicBezTo>
                    <a:pt x="13489" y="3563"/>
                    <a:pt x="13430" y="3616"/>
                    <a:pt x="13470" y="3580"/>
                  </a:cubicBezTo>
                  <a:close/>
                  <a:moveTo>
                    <a:pt x="11813" y="960"/>
                  </a:moveTo>
                  <a:cubicBezTo>
                    <a:pt x="11874" y="975"/>
                    <a:pt x="12399" y="1247"/>
                    <a:pt x="12370" y="928"/>
                  </a:cubicBezTo>
                  <a:cubicBezTo>
                    <a:pt x="12353" y="748"/>
                    <a:pt x="11917" y="805"/>
                    <a:pt x="11876" y="809"/>
                  </a:cubicBezTo>
                  <a:cubicBezTo>
                    <a:pt x="11885" y="836"/>
                    <a:pt x="11972" y="855"/>
                    <a:pt x="11951" y="900"/>
                  </a:cubicBezTo>
                  <a:cubicBezTo>
                    <a:pt x="11907" y="934"/>
                    <a:pt x="11861" y="954"/>
                    <a:pt x="11813" y="960"/>
                  </a:cubicBezTo>
                  <a:cubicBezTo>
                    <a:pt x="11856" y="970"/>
                    <a:pt x="11847" y="935"/>
                    <a:pt x="11813" y="960"/>
                  </a:cubicBezTo>
                  <a:close/>
                  <a:moveTo>
                    <a:pt x="11541" y="1517"/>
                  </a:moveTo>
                  <a:cubicBezTo>
                    <a:pt x="11524" y="1533"/>
                    <a:pt x="11516" y="1556"/>
                    <a:pt x="11514" y="1586"/>
                  </a:cubicBezTo>
                  <a:cubicBezTo>
                    <a:pt x="11539" y="1636"/>
                    <a:pt x="11762" y="1589"/>
                    <a:pt x="11800" y="1596"/>
                  </a:cubicBezTo>
                  <a:cubicBezTo>
                    <a:pt x="11766" y="1635"/>
                    <a:pt x="11680" y="1642"/>
                    <a:pt x="11691" y="1736"/>
                  </a:cubicBezTo>
                  <a:cubicBezTo>
                    <a:pt x="11832" y="1761"/>
                    <a:pt x="11924" y="1736"/>
                    <a:pt x="12043" y="1625"/>
                  </a:cubicBezTo>
                  <a:cubicBezTo>
                    <a:pt x="12062" y="1607"/>
                    <a:pt x="12224" y="1391"/>
                    <a:pt x="12223" y="1391"/>
                  </a:cubicBezTo>
                  <a:cubicBezTo>
                    <a:pt x="12127" y="1354"/>
                    <a:pt x="11953" y="1272"/>
                    <a:pt x="11859" y="1369"/>
                  </a:cubicBezTo>
                  <a:cubicBezTo>
                    <a:pt x="11885" y="1388"/>
                    <a:pt x="11888" y="1414"/>
                    <a:pt x="11868" y="1446"/>
                  </a:cubicBezTo>
                  <a:cubicBezTo>
                    <a:pt x="11799" y="1500"/>
                    <a:pt x="11753" y="1289"/>
                    <a:pt x="11705" y="1540"/>
                  </a:cubicBezTo>
                  <a:cubicBezTo>
                    <a:pt x="11679" y="1531"/>
                    <a:pt x="11512" y="1089"/>
                    <a:pt x="11477" y="1479"/>
                  </a:cubicBezTo>
                  <a:cubicBezTo>
                    <a:pt x="11502" y="1477"/>
                    <a:pt x="11547" y="1464"/>
                    <a:pt x="11541" y="1517"/>
                  </a:cubicBezTo>
                  <a:cubicBezTo>
                    <a:pt x="11537" y="1546"/>
                    <a:pt x="11547" y="1464"/>
                    <a:pt x="11541" y="1517"/>
                  </a:cubicBezTo>
                  <a:close/>
                  <a:moveTo>
                    <a:pt x="12344" y="1561"/>
                  </a:moveTo>
                  <a:cubicBezTo>
                    <a:pt x="12266" y="1570"/>
                    <a:pt x="12134" y="1594"/>
                    <a:pt x="12081" y="1710"/>
                  </a:cubicBezTo>
                  <a:cubicBezTo>
                    <a:pt x="12162" y="1774"/>
                    <a:pt x="12266" y="1833"/>
                    <a:pt x="12356" y="1780"/>
                  </a:cubicBezTo>
                  <a:cubicBezTo>
                    <a:pt x="12462" y="1718"/>
                    <a:pt x="12470" y="1547"/>
                    <a:pt x="12344" y="1561"/>
                  </a:cubicBezTo>
                  <a:cubicBezTo>
                    <a:pt x="12308" y="1565"/>
                    <a:pt x="12375" y="1558"/>
                    <a:pt x="12344" y="1561"/>
                  </a:cubicBezTo>
                  <a:close/>
                  <a:moveTo>
                    <a:pt x="12411" y="1343"/>
                  </a:moveTo>
                  <a:cubicBezTo>
                    <a:pt x="12468" y="1514"/>
                    <a:pt x="12653" y="1308"/>
                    <a:pt x="12690" y="1408"/>
                  </a:cubicBezTo>
                  <a:cubicBezTo>
                    <a:pt x="12757" y="1588"/>
                    <a:pt x="12565" y="1588"/>
                    <a:pt x="12561" y="1740"/>
                  </a:cubicBezTo>
                  <a:cubicBezTo>
                    <a:pt x="12560" y="1806"/>
                    <a:pt x="12971" y="1815"/>
                    <a:pt x="12883" y="1823"/>
                  </a:cubicBezTo>
                  <a:cubicBezTo>
                    <a:pt x="13031" y="1809"/>
                    <a:pt x="13369" y="1722"/>
                    <a:pt x="13507" y="1791"/>
                  </a:cubicBezTo>
                  <a:cubicBezTo>
                    <a:pt x="13590" y="1831"/>
                    <a:pt x="13985" y="1801"/>
                    <a:pt x="13920" y="1685"/>
                  </a:cubicBezTo>
                  <a:cubicBezTo>
                    <a:pt x="13921" y="1684"/>
                    <a:pt x="14004" y="1641"/>
                    <a:pt x="13981" y="1596"/>
                  </a:cubicBezTo>
                  <a:cubicBezTo>
                    <a:pt x="13772" y="1178"/>
                    <a:pt x="13158" y="1950"/>
                    <a:pt x="12959" y="1442"/>
                  </a:cubicBezTo>
                  <a:cubicBezTo>
                    <a:pt x="12993" y="1431"/>
                    <a:pt x="13059" y="1449"/>
                    <a:pt x="13082" y="1404"/>
                  </a:cubicBezTo>
                  <a:cubicBezTo>
                    <a:pt x="12886" y="1396"/>
                    <a:pt x="12528" y="1042"/>
                    <a:pt x="12349" y="1306"/>
                  </a:cubicBezTo>
                  <a:cubicBezTo>
                    <a:pt x="12379" y="1305"/>
                    <a:pt x="12396" y="1296"/>
                    <a:pt x="12411" y="1343"/>
                  </a:cubicBezTo>
                  <a:cubicBezTo>
                    <a:pt x="12443" y="1437"/>
                    <a:pt x="12396" y="1296"/>
                    <a:pt x="12411" y="1343"/>
                  </a:cubicBezTo>
                  <a:close/>
                  <a:moveTo>
                    <a:pt x="12980" y="817"/>
                  </a:moveTo>
                  <a:cubicBezTo>
                    <a:pt x="13040" y="880"/>
                    <a:pt x="13141" y="853"/>
                    <a:pt x="13208" y="852"/>
                  </a:cubicBezTo>
                  <a:cubicBezTo>
                    <a:pt x="13085" y="883"/>
                    <a:pt x="12939" y="1062"/>
                    <a:pt x="13164" y="1076"/>
                  </a:cubicBezTo>
                  <a:cubicBezTo>
                    <a:pt x="13378" y="1089"/>
                    <a:pt x="13573" y="1002"/>
                    <a:pt x="13783" y="958"/>
                  </a:cubicBezTo>
                  <a:cubicBezTo>
                    <a:pt x="13738" y="967"/>
                    <a:pt x="13585" y="986"/>
                    <a:pt x="13560" y="1099"/>
                  </a:cubicBezTo>
                  <a:cubicBezTo>
                    <a:pt x="13581" y="1003"/>
                    <a:pt x="13858" y="1306"/>
                    <a:pt x="13650" y="1256"/>
                  </a:cubicBezTo>
                  <a:cubicBezTo>
                    <a:pt x="13604" y="1244"/>
                    <a:pt x="13629" y="1137"/>
                    <a:pt x="13534" y="1140"/>
                  </a:cubicBezTo>
                  <a:cubicBezTo>
                    <a:pt x="13469" y="1141"/>
                    <a:pt x="13399" y="1300"/>
                    <a:pt x="13428" y="1300"/>
                  </a:cubicBezTo>
                  <a:cubicBezTo>
                    <a:pt x="13373" y="1300"/>
                    <a:pt x="13152" y="1319"/>
                    <a:pt x="13131" y="1438"/>
                  </a:cubicBezTo>
                  <a:cubicBezTo>
                    <a:pt x="13123" y="1478"/>
                    <a:pt x="13970" y="1488"/>
                    <a:pt x="13969" y="1499"/>
                  </a:cubicBezTo>
                  <a:cubicBezTo>
                    <a:pt x="13939" y="1648"/>
                    <a:pt x="14312" y="1463"/>
                    <a:pt x="14399" y="1368"/>
                  </a:cubicBezTo>
                  <a:cubicBezTo>
                    <a:pt x="14358" y="1353"/>
                    <a:pt x="14293" y="1384"/>
                    <a:pt x="14261" y="1341"/>
                  </a:cubicBezTo>
                  <a:cubicBezTo>
                    <a:pt x="14329" y="1202"/>
                    <a:pt x="14430" y="1318"/>
                    <a:pt x="14488" y="1150"/>
                  </a:cubicBezTo>
                  <a:cubicBezTo>
                    <a:pt x="14507" y="1095"/>
                    <a:pt x="14890" y="1042"/>
                    <a:pt x="14960" y="976"/>
                  </a:cubicBezTo>
                  <a:cubicBezTo>
                    <a:pt x="14947" y="967"/>
                    <a:pt x="14933" y="942"/>
                    <a:pt x="14914" y="938"/>
                  </a:cubicBezTo>
                  <a:cubicBezTo>
                    <a:pt x="15063" y="776"/>
                    <a:pt x="15307" y="784"/>
                    <a:pt x="15474" y="712"/>
                  </a:cubicBezTo>
                  <a:cubicBezTo>
                    <a:pt x="15690" y="619"/>
                    <a:pt x="15910" y="518"/>
                    <a:pt x="16131" y="463"/>
                  </a:cubicBezTo>
                  <a:cubicBezTo>
                    <a:pt x="16194" y="447"/>
                    <a:pt x="16765" y="265"/>
                    <a:pt x="16766" y="236"/>
                  </a:cubicBezTo>
                  <a:cubicBezTo>
                    <a:pt x="16781" y="-66"/>
                    <a:pt x="13964" y="274"/>
                    <a:pt x="13715" y="383"/>
                  </a:cubicBezTo>
                  <a:cubicBezTo>
                    <a:pt x="13769" y="359"/>
                    <a:pt x="13969" y="567"/>
                    <a:pt x="14047" y="575"/>
                  </a:cubicBezTo>
                  <a:cubicBezTo>
                    <a:pt x="14044" y="577"/>
                    <a:pt x="14037" y="582"/>
                    <a:pt x="14033" y="585"/>
                  </a:cubicBezTo>
                  <a:cubicBezTo>
                    <a:pt x="14085" y="583"/>
                    <a:pt x="14145" y="588"/>
                    <a:pt x="14192" y="615"/>
                  </a:cubicBezTo>
                  <a:cubicBezTo>
                    <a:pt x="14056" y="618"/>
                    <a:pt x="13968" y="761"/>
                    <a:pt x="13852" y="771"/>
                  </a:cubicBezTo>
                  <a:cubicBezTo>
                    <a:pt x="13992" y="759"/>
                    <a:pt x="13757" y="604"/>
                    <a:pt x="13743" y="599"/>
                  </a:cubicBezTo>
                  <a:cubicBezTo>
                    <a:pt x="13561" y="535"/>
                    <a:pt x="13515" y="377"/>
                    <a:pt x="13307" y="485"/>
                  </a:cubicBezTo>
                  <a:cubicBezTo>
                    <a:pt x="13259" y="510"/>
                    <a:pt x="12852" y="682"/>
                    <a:pt x="12980" y="817"/>
                  </a:cubicBezTo>
                  <a:cubicBezTo>
                    <a:pt x="13040" y="880"/>
                    <a:pt x="12961" y="797"/>
                    <a:pt x="12980" y="817"/>
                  </a:cubicBezTo>
                  <a:close/>
                  <a:moveTo>
                    <a:pt x="9957" y="1618"/>
                  </a:moveTo>
                  <a:cubicBezTo>
                    <a:pt x="9928" y="1633"/>
                    <a:pt x="9880" y="1633"/>
                    <a:pt x="9869" y="1692"/>
                  </a:cubicBezTo>
                  <a:cubicBezTo>
                    <a:pt x="10061" y="1776"/>
                    <a:pt x="10255" y="1701"/>
                    <a:pt x="10450" y="1719"/>
                  </a:cubicBezTo>
                  <a:cubicBezTo>
                    <a:pt x="10415" y="1846"/>
                    <a:pt x="10164" y="1702"/>
                    <a:pt x="10103" y="1839"/>
                  </a:cubicBezTo>
                  <a:cubicBezTo>
                    <a:pt x="10213" y="2004"/>
                    <a:pt x="11298" y="1629"/>
                    <a:pt x="11265" y="1523"/>
                  </a:cubicBezTo>
                  <a:cubicBezTo>
                    <a:pt x="11242" y="1448"/>
                    <a:pt x="11155" y="1519"/>
                    <a:pt x="11122" y="1520"/>
                  </a:cubicBezTo>
                  <a:cubicBezTo>
                    <a:pt x="11012" y="1524"/>
                    <a:pt x="11110" y="1406"/>
                    <a:pt x="11113" y="1336"/>
                  </a:cubicBezTo>
                  <a:cubicBezTo>
                    <a:pt x="11027" y="1349"/>
                    <a:pt x="10945" y="1421"/>
                    <a:pt x="10860" y="1426"/>
                  </a:cubicBezTo>
                  <a:cubicBezTo>
                    <a:pt x="10882" y="1445"/>
                    <a:pt x="10897" y="1473"/>
                    <a:pt x="10907" y="1509"/>
                  </a:cubicBezTo>
                  <a:cubicBezTo>
                    <a:pt x="10876" y="1530"/>
                    <a:pt x="10843" y="1541"/>
                    <a:pt x="10810" y="1541"/>
                  </a:cubicBezTo>
                  <a:cubicBezTo>
                    <a:pt x="10842" y="1552"/>
                    <a:pt x="10869" y="1578"/>
                    <a:pt x="10890" y="1621"/>
                  </a:cubicBezTo>
                  <a:cubicBezTo>
                    <a:pt x="10850" y="1635"/>
                    <a:pt x="10645" y="1653"/>
                    <a:pt x="10591" y="1617"/>
                  </a:cubicBezTo>
                  <a:cubicBezTo>
                    <a:pt x="10608" y="1602"/>
                    <a:pt x="10623" y="1580"/>
                    <a:pt x="10635" y="1552"/>
                  </a:cubicBezTo>
                  <a:cubicBezTo>
                    <a:pt x="10581" y="1475"/>
                    <a:pt x="10520" y="1438"/>
                    <a:pt x="10451" y="1441"/>
                  </a:cubicBezTo>
                  <a:cubicBezTo>
                    <a:pt x="10532" y="1424"/>
                    <a:pt x="10346" y="1416"/>
                    <a:pt x="10318" y="1424"/>
                  </a:cubicBezTo>
                  <a:cubicBezTo>
                    <a:pt x="10191" y="1463"/>
                    <a:pt x="10079" y="1555"/>
                    <a:pt x="9957" y="1618"/>
                  </a:cubicBezTo>
                  <a:cubicBezTo>
                    <a:pt x="9928" y="1633"/>
                    <a:pt x="9967" y="1613"/>
                    <a:pt x="9957" y="1618"/>
                  </a:cubicBezTo>
                  <a:close/>
                  <a:moveTo>
                    <a:pt x="9930" y="1543"/>
                  </a:moveTo>
                  <a:cubicBezTo>
                    <a:pt x="9975" y="1525"/>
                    <a:pt x="10015" y="1494"/>
                    <a:pt x="10051" y="1451"/>
                  </a:cubicBezTo>
                  <a:cubicBezTo>
                    <a:pt x="10046" y="1424"/>
                    <a:pt x="9795" y="1559"/>
                    <a:pt x="9802" y="1595"/>
                  </a:cubicBezTo>
                  <a:cubicBezTo>
                    <a:pt x="9846" y="1591"/>
                    <a:pt x="9889" y="1574"/>
                    <a:pt x="9930" y="1543"/>
                  </a:cubicBezTo>
                  <a:cubicBezTo>
                    <a:pt x="9999" y="1504"/>
                    <a:pt x="9861" y="1583"/>
                    <a:pt x="9930" y="1543"/>
                  </a:cubicBezTo>
                  <a:close/>
                  <a:moveTo>
                    <a:pt x="8459" y="2722"/>
                  </a:moveTo>
                  <a:cubicBezTo>
                    <a:pt x="8714" y="2649"/>
                    <a:pt x="8961" y="2539"/>
                    <a:pt x="9191" y="2343"/>
                  </a:cubicBezTo>
                  <a:cubicBezTo>
                    <a:pt x="9190" y="2344"/>
                    <a:pt x="9189" y="2345"/>
                    <a:pt x="9188" y="2346"/>
                  </a:cubicBezTo>
                  <a:cubicBezTo>
                    <a:pt x="9194" y="2361"/>
                    <a:pt x="9204" y="2377"/>
                    <a:pt x="9209" y="2394"/>
                  </a:cubicBezTo>
                  <a:cubicBezTo>
                    <a:pt x="9115" y="2398"/>
                    <a:pt x="9037" y="2443"/>
                    <a:pt x="8964" y="2542"/>
                  </a:cubicBezTo>
                  <a:cubicBezTo>
                    <a:pt x="9075" y="2554"/>
                    <a:pt x="9185" y="2585"/>
                    <a:pt x="9298" y="2599"/>
                  </a:cubicBezTo>
                  <a:cubicBezTo>
                    <a:pt x="9256" y="2594"/>
                    <a:pt x="8939" y="2715"/>
                    <a:pt x="8937" y="2706"/>
                  </a:cubicBezTo>
                  <a:cubicBezTo>
                    <a:pt x="8937" y="2741"/>
                    <a:pt x="8943" y="2774"/>
                    <a:pt x="8957" y="2805"/>
                  </a:cubicBezTo>
                  <a:cubicBezTo>
                    <a:pt x="9104" y="2745"/>
                    <a:pt x="9449" y="2691"/>
                    <a:pt x="9583" y="2849"/>
                  </a:cubicBezTo>
                  <a:cubicBezTo>
                    <a:pt x="9552" y="2913"/>
                    <a:pt x="8857" y="2882"/>
                    <a:pt x="8863" y="2949"/>
                  </a:cubicBezTo>
                  <a:cubicBezTo>
                    <a:pt x="8875" y="3176"/>
                    <a:pt x="9181" y="3102"/>
                    <a:pt x="9150" y="3199"/>
                  </a:cubicBezTo>
                  <a:cubicBezTo>
                    <a:pt x="9066" y="3472"/>
                    <a:pt x="9739" y="3231"/>
                    <a:pt x="9835" y="3203"/>
                  </a:cubicBezTo>
                  <a:cubicBezTo>
                    <a:pt x="9866" y="3194"/>
                    <a:pt x="10027" y="3043"/>
                    <a:pt x="10059" y="3095"/>
                  </a:cubicBezTo>
                  <a:cubicBezTo>
                    <a:pt x="10132" y="3210"/>
                    <a:pt x="10235" y="3208"/>
                    <a:pt x="10329" y="3224"/>
                  </a:cubicBezTo>
                  <a:cubicBezTo>
                    <a:pt x="10401" y="3254"/>
                    <a:pt x="10470" y="3241"/>
                    <a:pt x="10536" y="3183"/>
                  </a:cubicBezTo>
                  <a:cubicBezTo>
                    <a:pt x="10534" y="3091"/>
                    <a:pt x="10554" y="3026"/>
                    <a:pt x="10597" y="2990"/>
                  </a:cubicBezTo>
                  <a:cubicBezTo>
                    <a:pt x="10667" y="2990"/>
                    <a:pt x="10751" y="3100"/>
                    <a:pt x="10787" y="2926"/>
                  </a:cubicBezTo>
                  <a:cubicBezTo>
                    <a:pt x="10765" y="2916"/>
                    <a:pt x="10517" y="2683"/>
                    <a:pt x="10524" y="2679"/>
                  </a:cubicBezTo>
                  <a:cubicBezTo>
                    <a:pt x="10642" y="2630"/>
                    <a:pt x="10785" y="2190"/>
                    <a:pt x="10610" y="2151"/>
                  </a:cubicBezTo>
                  <a:cubicBezTo>
                    <a:pt x="10499" y="2126"/>
                    <a:pt x="10455" y="2148"/>
                    <a:pt x="10397" y="2332"/>
                  </a:cubicBezTo>
                  <a:cubicBezTo>
                    <a:pt x="10339" y="2519"/>
                    <a:pt x="10279" y="2435"/>
                    <a:pt x="10223" y="2522"/>
                  </a:cubicBezTo>
                  <a:cubicBezTo>
                    <a:pt x="10477" y="2095"/>
                    <a:pt x="10070" y="2345"/>
                    <a:pt x="10010" y="2333"/>
                  </a:cubicBezTo>
                  <a:cubicBezTo>
                    <a:pt x="10022" y="2307"/>
                    <a:pt x="10033" y="2281"/>
                    <a:pt x="10045" y="2255"/>
                  </a:cubicBezTo>
                  <a:cubicBezTo>
                    <a:pt x="10058" y="2163"/>
                    <a:pt x="9692" y="2285"/>
                    <a:pt x="9692" y="2285"/>
                  </a:cubicBezTo>
                  <a:cubicBezTo>
                    <a:pt x="9713" y="2219"/>
                    <a:pt x="9832" y="2217"/>
                    <a:pt x="9824" y="2128"/>
                  </a:cubicBezTo>
                  <a:cubicBezTo>
                    <a:pt x="9716" y="2115"/>
                    <a:pt x="9721" y="1894"/>
                    <a:pt x="9582" y="1939"/>
                  </a:cubicBezTo>
                  <a:cubicBezTo>
                    <a:pt x="9443" y="1983"/>
                    <a:pt x="9347" y="1886"/>
                    <a:pt x="9212" y="1897"/>
                  </a:cubicBezTo>
                  <a:cubicBezTo>
                    <a:pt x="9073" y="1909"/>
                    <a:pt x="8937" y="1863"/>
                    <a:pt x="8875" y="2049"/>
                  </a:cubicBezTo>
                  <a:cubicBezTo>
                    <a:pt x="8830" y="2186"/>
                    <a:pt x="8710" y="2205"/>
                    <a:pt x="8631" y="2247"/>
                  </a:cubicBezTo>
                  <a:cubicBezTo>
                    <a:pt x="8640" y="2268"/>
                    <a:pt x="8635" y="2283"/>
                    <a:pt x="8638" y="2305"/>
                  </a:cubicBezTo>
                  <a:cubicBezTo>
                    <a:pt x="8542" y="2315"/>
                    <a:pt x="8400" y="2404"/>
                    <a:pt x="8327" y="2501"/>
                  </a:cubicBezTo>
                  <a:cubicBezTo>
                    <a:pt x="8415" y="2519"/>
                    <a:pt x="8477" y="2553"/>
                    <a:pt x="8459" y="2722"/>
                  </a:cubicBezTo>
                  <a:cubicBezTo>
                    <a:pt x="8562" y="2693"/>
                    <a:pt x="8477" y="2553"/>
                    <a:pt x="8459" y="2722"/>
                  </a:cubicBezTo>
                  <a:close/>
                  <a:moveTo>
                    <a:pt x="10789" y="2920"/>
                  </a:moveTo>
                  <a:cubicBezTo>
                    <a:pt x="10789" y="2922"/>
                    <a:pt x="10788" y="2924"/>
                    <a:pt x="10787" y="2926"/>
                  </a:cubicBezTo>
                  <a:cubicBezTo>
                    <a:pt x="10788" y="2926"/>
                    <a:pt x="10789" y="2927"/>
                    <a:pt x="10789" y="2927"/>
                  </a:cubicBezTo>
                  <a:lnTo>
                    <a:pt x="10789" y="2920"/>
                  </a:lnTo>
                  <a:cubicBezTo>
                    <a:pt x="10789" y="2922"/>
                    <a:pt x="10789" y="2920"/>
                    <a:pt x="10789" y="2920"/>
                  </a:cubicBezTo>
                  <a:close/>
                  <a:moveTo>
                    <a:pt x="14846" y="3703"/>
                  </a:moveTo>
                  <a:cubicBezTo>
                    <a:pt x="14831" y="3644"/>
                    <a:pt x="14819" y="3583"/>
                    <a:pt x="14810" y="3521"/>
                  </a:cubicBezTo>
                  <a:cubicBezTo>
                    <a:pt x="14760" y="3396"/>
                    <a:pt x="14637" y="3491"/>
                    <a:pt x="14570" y="3423"/>
                  </a:cubicBezTo>
                  <a:cubicBezTo>
                    <a:pt x="14418" y="3268"/>
                    <a:pt x="14635" y="3177"/>
                    <a:pt x="14688" y="3172"/>
                  </a:cubicBezTo>
                  <a:cubicBezTo>
                    <a:pt x="14686" y="3065"/>
                    <a:pt x="14563" y="3082"/>
                    <a:pt x="14563" y="3077"/>
                  </a:cubicBezTo>
                  <a:cubicBezTo>
                    <a:pt x="14567" y="2987"/>
                    <a:pt x="14662" y="3020"/>
                    <a:pt x="14692" y="3017"/>
                  </a:cubicBezTo>
                  <a:cubicBezTo>
                    <a:pt x="14716" y="2752"/>
                    <a:pt x="14459" y="2797"/>
                    <a:pt x="14399" y="2674"/>
                  </a:cubicBezTo>
                  <a:cubicBezTo>
                    <a:pt x="14298" y="2466"/>
                    <a:pt x="14275" y="2638"/>
                    <a:pt x="14139" y="2603"/>
                  </a:cubicBezTo>
                  <a:cubicBezTo>
                    <a:pt x="14106" y="2594"/>
                    <a:pt x="14092" y="2278"/>
                    <a:pt x="13931" y="2278"/>
                  </a:cubicBezTo>
                  <a:cubicBezTo>
                    <a:pt x="14161" y="2286"/>
                    <a:pt x="13540" y="1693"/>
                    <a:pt x="13606" y="2213"/>
                  </a:cubicBezTo>
                  <a:cubicBezTo>
                    <a:pt x="13614" y="2280"/>
                    <a:pt x="13731" y="2294"/>
                    <a:pt x="13758" y="2284"/>
                  </a:cubicBezTo>
                  <a:cubicBezTo>
                    <a:pt x="13707" y="2303"/>
                    <a:pt x="13444" y="2317"/>
                    <a:pt x="13421" y="2417"/>
                  </a:cubicBezTo>
                  <a:cubicBezTo>
                    <a:pt x="13455" y="2272"/>
                    <a:pt x="13710" y="1960"/>
                    <a:pt x="13402" y="2025"/>
                  </a:cubicBezTo>
                  <a:cubicBezTo>
                    <a:pt x="13348" y="2036"/>
                    <a:pt x="12808" y="2150"/>
                    <a:pt x="12974" y="2372"/>
                  </a:cubicBezTo>
                  <a:cubicBezTo>
                    <a:pt x="12939" y="2360"/>
                    <a:pt x="12808" y="2406"/>
                    <a:pt x="12833" y="2524"/>
                  </a:cubicBezTo>
                  <a:cubicBezTo>
                    <a:pt x="12711" y="2551"/>
                    <a:pt x="12997" y="2011"/>
                    <a:pt x="13153" y="2009"/>
                  </a:cubicBezTo>
                  <a:cubicBezTo>
                    <a:pt x="12917" y="2012"/>
                    <a:pt x="12719" y="2051"/>
                    <a:pt x="12508" y="2247"/>
                  </a:cubicBezTo>
                  <a:cubicBezTo>
                    <a:pt x="12357" y="2388"/>
                    <a:pt x="12234" y="2628"/>
                    <a:pt x="12497" y="2640"/>
                  </a:cubicBezTo>
                  <a:cubicBezTo>
                    <a:pt x="12502" y="2651"/>
                    <a:pt x="12508" y="2672"/>
                    <a:pt x="12509" y="2684"/>
                  </a:cubicBezTo>
                  <a:cubicBezTo>
                    <a:pt x="12040" y="2720"/>
                    <a:pt x="12532" y="2917"/>
                    <a:pt x="12736" y="2949"/>
                  </a:cubicBezTo>
                  <a:cubicBezTo>
                    <a:pt x="12875" y="2971"/>
                    <a:pt x="13394" y="3167"/>
                    <a:pt x="13400" y="2806"/>
                  </a:cubicBezTo>
                  <a:cubicBezTo>
                    <a:pt x="13467" y="2814"/>
                    <a:pt x="13469" y="2945"/>
                    <a:pt x="13484" y="3002"/>
                  </a:cubicBezTo>
                  <a:cubicBezTo>
                    <a:pt x="13511" y="2983"/>
                    <a:pt x="13524" y="2978"/>
                    <a:pt x="13553" y="3004"/>
                  </a:cubicBezTo>
                  <a:cubicBezTo>
                    <a:pt x="13545" y="3015"/>
                    <a:pt x="13541" y="3024"/>
                    <a:pt x="13527" y="3022"/>
                  </a:cubicBezTo>
                  <a:cubicBezTo>
                    <a:pt x="13584" y="3103"/>
                    <a:pt x="13976" y="3558"/>
                    <a:pt x="13788" y="3676"/>
                  </a:cubicBezTo>
                  <a:cubicBezTo>
                    <a:pt x="13690" y="3737"/>
                    <a:pt x="13621" y="3857"/>
                    <a:pt x="13514" y="3899"/>
                  </a:cubicBezTo>
                  <a:cubicBezTo>
                    <a:pt x="13387" y="3949"/>
                    <a:pt x="13560" y="4129"/>
                    <a:pt x="13452" y="4130"/>
                  </a:cubicBezTo>
                  <a:cubicBezTo>
                    <a:pt x="13252" y="4132"/>
                    <a:pt x="13071" y="4129"/>
                    <a:pt x="12907" y="4244"/>
                  </a:cubicBezTo>
                  <a:cubicBezTo>
                    <a:pt x="12618" y="4449"/>
                    <a:pt x="13324" y="4431"/>
                    <a:pt x="13293" y="4325"/>
                  </a:cubicBezTo>
                  <a:cubicBezTo>
                    <a:pt x="13297" y="4354"/>
                    <a:pt x="13302" y="4384"/>
                    <a:pt x="13306" y="4414"/>
                  </a:cubicBezTo>
                  <a:cubicBezTo>
                    <a:pt x="13335" y="4386"/>
                    <a:pt x="13514" y="4535"/>
                    <a:pt x="13544" y="4612"/>
                  </a:cubicBezTo>
                  <a:cubicBezTo>
                    <a:pt x="13562" y="4658"/>
                    <a:pt x="13447" y="4615"/>
                    <a:pt x="13485" y="4762"/>
                  </a:cubicBezTo>
                  <a:cubicBezTo>
                    <a:pt x="13505" y="4844"/>
                    <a:pt x="13683" y="4932"/>
                    <a:pt x="13706" y="4822"/>
                  </a:cubicBezTo>
                  <a:cubicBezTo>
                    <a:pt x="13672" y="4983"/>
                    <a:pt x="13905" y="5050"/>
                    <a:pt x="13969" y="5073"/>
                  </a:cubicBezTo>
                  <a:cubicBezTo>
                    <a:pt x="14190" y="5151"/>
                    <a:pt x="13893" y="4680"/>
                    <a:pt x="13880" y="4622"/>
                  </a:cubicBezTo>
                  <a:cubicBezTo>
                    <a:pt x="14051" y="4744"/>
                    <a:pt x="14340" y="5017"/>
                    <a:pt x="14392" y="4535"/>
                  </a:cubicBezTo>
                  <a:cubicBezTo>
                    <a:pt x="14399" y="4469"/>
                    <a:pt x="14360" y="4290"/>
                    <a:pt x="14326" y="4275"/>
                  </a:cubicBezTo>
                  <a:cubicBezTo>
                    <a:pt x="14118" y="4185"/>
                    <a:pt x="14321" y="4031"/>
                    <a:pt x="14266" y="3892"/>
                  </a:cubicBezTo>
                  <a:cubicBezTo>
                    <a:pt x="14332" y="3906"/>
                    <a:pt x="14430" y="3807"/>
                    <a:pt x="14452" y="3995"/>
                  </a:cubicBezTo>
                  <a:cubicBezTo>
                    <a:pt x="14474" y="3993"/>
                    <a:pt x="14498" y="3999"/>
                    <a:pt x="14520" y="4006"/>
                  </a:cubicBezTo>
                  <a:cubicBezTo>
                    <a:pt x="14395" y="4217"/>
                    <a:pt x="14803" y="4398"/>
                    <a:pt x="14727" y="4048"/>
                  </a:cubicBezTo>
                  <a:cubicBezTo>
                    <a:pt x="14756" y="4180"/>
                    <a:pt x="14951" y="3962"/>
                    <a:pt x="14990" y="3922"/>
                  </a:cubicBezTo>
                  <a:cubicBezTo>
                    <a:pt x="15174" y="3728"/>
                    <a:pt x="14885" y="3767"/>
                    <a:pt x="14846" y="3703"/>
                  </a:cubicBezTo>
                  <a:cubicBezTo>
                    <a:pt x="14823" y="3666"/>
                    <a:pt x="14896" y="3785"/>
                    <a:pt x="14846" y="3703"/>
                  </a:cubicBezTo>
                  <a:close/>
                  <a:moveTo>
                    <a:pt x="14710" y="9160"/>
                  </a:moveTo>
                  <a:cubicBezTo>
                    <a:pt x="14618" y="9033"/>
                    <a:pt x="14758" y="8993"/>
                    <a:pt x="14736" y="8951"/>
                  </a:cubicBezTo>
                  <a:cubicBezTo>
                    <a:pt x="14706" y="8936"/>
                    <a:pt x="14679" y="8912"/>
                    <a:pt x="14655" y="8877"/>
                  </a:cubicBezTo>
                  <a:cubicBezTo>
                    <a:pt x="14646" y="8834"/>
                    <a:pt x="14713" y="8712"/>
                    <a:pt x="14721" y="8737"/>
                  </a:cubicBezTo>
                  <a:cubicBezTo>
                    <a:pt x="14674" y="8602"/>
                    <a:pt x="14428" y="8759"/>
                    <a:pt x="14424" y="8631"/>
                  </a:cubicBezTo>
                  <a:cubicBezTo>
                    <a:pt x="14421" y="8551"/>
                    <a:pt x="14495" y="8592"/>
                    <a:pt x="14492" y="8520"/>
                  </a:cubicBezTo>
                  <a:cubicBezTo>
                    <a:pt x="14490" y="8427"/>
                    <a:pt x="14266" y="8564"/>
                    <a:pt x="14264" y="8596"/>
                  </a:cubicBezTo>
                  <a:cubicBezTo>
                    <a:pt x="14277" y="8366"/>
                    <a:pt x="14608" y="8284"/>
                    <a:pt x="14589" y="8067"/>
                  </a:cubicBezTo>
                  <a:cubicBezTo>
                    <a:pt x="14566" y="8063"/>
                    <a:pt x="14544" y="8064"/>
                    <a:pt x="14522" y="8070"/>
                  </a:cubicBezTo>
                  <a:cubicBezTo>
                    <a:pt x="14777" y="7847"/>
                    <a:pt x="14660" y="7551"/>
                    <a:pt x="14539" y="7316"/>
                  </a:cubicBezTo>
                  <a:cubicBezTo>
                    <a:pt x="14744" y="7252"/>
                    <a:pt x="14252" y="6972"/>
                    <a:pt x="14257" y="6975"/>
                  </a:cubicBezTo>
                  <a:cubicBezTo>
                    <a:pt x="14277" y="6839"/>
                    <a:pt x="14186" y="6792"/>
                    <a:pt x="14147" y="6708"/>
                  </a:cubicBezTo>
                  <a:cubicBezTo>
                    <a:pt x="14294" y="6548"/>
                    <a:pt x="14222" y="6508"/>
                    <a:pt x="14190" y="6241"/>
                  </a:cubicBezTo>
                  <a:cubicBezTo>
                    <a:pt x="14156" y="6035"/>
                    <a:pt x="14162" y="5747"/>
                    <a:pt x="14079" y="5572"/>
                  </a:cubicBezTo>
                  <a:cubicBezTo>
                    <a:pt x="14010" y="5430"/>
                    <a:pt x="13721" y="5958"/>
                    <a:pt x="13656" y="6014"/>
                  </a:cubicBezTo>
                  <a:cubicBezTo>
                    <a:pt x="13468" y="6177"/>
                    <a:pt x="13539" y="5901"/>
                    <a:pt x="13366" y="5914"/>
                  </a:cubicBezTo>
                  <a:cubicBezTo>
                    <a:pt x="13394" y="5777"/>
                    <a:pt x="13583" y="5311"/>
                    <a:pt x="13383" y="5311"/>
                  </a:cubicBezTo>
                  <a:cubicBezTo>
                    <a:pt x="13338" y="5205"/>
                    <a:pt x="13182" y="4950"/>
                    <a:pt x="13075" y="4950"/>
                  </a:cubicBezTo>
                  <a:cubicBezTo>
                    <a:pt x="12933" y="4950"/>
                    <a:pt x="12560" y="4824"/>
                    <a:pt x="12499" y="5066"/>
                  </a:cubicBezTo>
                  <a:cubicBezTo>
                    <a:pt x="12437" y="5312"/>
                    <a:pt x="12367" y="5348"/>
                    <a:pt x="12233" y="5505"/>
                  </a:cubicBezTo>
                  <a:cubicBezTo>
                    <a:pt x="12279" y="5508"/>
                    <a:pt x="12343" y="5589"/>
                    <a:pt x="12377" y="5589"/>
                  </a:cubicBezTo>
                  <a:cubicBezTo>
                    <a:pt x="12387" y="5589"/>
                    <a:pt x="12083" y="5973"/>
                    <a:pt x="12080" y="5992"/>
                  </a:cubicBezTo>
                  <a:cubicBezTo>
                    <a:pt x="12066" y="6088"/>
                    <a:pt x="12149" y="6179"/>
                    <a:pt x="12171" y="6244"/>
                  </a:cubicBezTo>
                  <a:cubicBezTo>
                    <a:pt x="12231" y="6420"/>
                    <a:pt x="12127" y="6638"/>
                    <a:pt x="12053" y="6744"/>
                  </a:cubicBezTo>
                  <a:cubicBezTo>
                    <a:pt x="11914" y="6941"/>
                    <a:pt x="11637" y="6905"/>
                    <a:pt x="11530" y="7118"/>
                  </a:cubicBezTo>
                  <a:cubicBezTo>
                    <a:pt x="11489" y="7201"/>
                    <a:pt x="11475" y="7527"/>
                    <a:pt x="11463" y="7635"/>
                  </a:cubicBezTo>
                  <a:cubicBezTo>
                    <a:pt x="11442" y="7818"/>
                    <a:pt x="11396" y="7837"/>
                    <a:pt x="11344" y="7990"/>
                  </a:cubicBezTo>
                  <a:cubicBezTo>
                    <a:pt x="11290" y="7895"/>
                    <a:pt x="11239" y="8061"/>
                    <a:pt x="11185" y="8067"/>
                  </a:cubicBezTo>
                  <a:cubicBezTo>
                    <a:pt x="11058" y="8067"/>
                    <a:pt x="11067" y="7164"/>
                    <a:pt x="11252" y="7164"/>
                  </a:cubicBezTo>
                  <a:lnTo>
                    <a:pt x="11267" y="7164"/>
                  </a:lnTo>
                  <a:lnTo>
                    <a:pt x="11284" y="7016"/>
                  </a:lnTo>
                  <a:cubicBezTo>
                    <a:pt x="11095" y="6863"/>
                    <a:pt x="10854" y="6979"/>
                    <a:pt x="10682" y="6719"/>
                  </a:cubicBezTo>
                  <a:cubicBezTo>
                    <a:pt x="10512" y="6465"/>
                    <a:pt x="10436" y="6343"/>
                    <a:pt x="10190" y="6421"/>
                  </a:cubicBezTo>
                  <a:lnTo>
                    <a:pt x="10261" y="5959"/>
                  </a:lnTo>
                  <a:lnTo>
                    <a:pt x="10096" y="5959"/>
                  </a:lnTo>
                  <a:cubicBezTo>
                    <a:pt x="10152" y="5660"/>
                    <a:pt x="10334" y="5500"/>
                    <a:pt x="10478" y="5337"/>
                  </a:cubicBezTo>
                  <a:cubicBezTo>
                    <a:pt x="10524" y="5292"/>
                    <a:pt x="10895" y="4998"/>
                    <a:pt x="10897" y="4941"/>
                  </a:cubicBezTo>
                  <a:cubicBezTo>
                    <a:pt x="10960" y="4928"/>
                    <a:pt x="11164" y="4901"/>
                    <a:pt x="11123" y="4713"/>
                  </a:cubicBezTo>
                  <a:cubicBezTo>
                    <a:pt x="11228" y="4726"/>
                    <a:pt x="11874" y="4466"/>
                    <a:pt x="11832" y="4221"/>
                  </a:cubicBezTo>
                  <a:cubicBezTo>
                    <a:pt x="11865" y="4202"/>
                    <a:pt x="11900" y="4192"/>
                    <a:pt x="11932" y="4166"/>
                  </a:cubicBezTo>
                  <a:cubicBezTo>
                    <a:pt x="11886" y="4242"/>
                    <a:pt x="11633" y="4531"/>
                    <a:pt x="11611" y="4604"/>
                  </a:cubicBezTo>
                  <a:cubicBezTo>
                    <a:pt x="11667" y="4619"/>
                    <a:pt x="11732" y="4582"/>
                    <a:pt x="11791" y="4586"/>
                  </a:cubicBezTo>
                  <a:cubicBezTo>
                    <a:pt x="11800" y="4643"/>
                    <a:pt x="11766" y="4669"/>
                    <a:pt x="11765" y="4719"/>
                  </a:cubicBezTo>
                  <a:cubicBezTo>
                    <a:pt x="11883" y="4755"/>
                    <a:pt x="12101" y="4427"/>
                    <a:pt x="12195" y="4524"/>
                  </a:cubicBezTo>
                  <a:cubicBezTo>
                    <a:pt x="12190" y="4519"/>
                    <a:pt x="12518" y="4797"/>
                    <a:pt x="12469" y="4545"/>
                  </a:cubicBezTo>
                  <a:cubicBezTo>
                    <a:pt x="12459" y="4494"/>
                    <a:pt x="12363" y="4471"/>
                    <a:pt x="12347" y="4511"/>
                  </a:cubicBezTo>
                  <a:cubicBezTo>
                    <a:pt x="12444" y="4268"/>
                    <a:pt x="12177" y="4299"/>
                    <a:pt x="12161" y="4129"/>
                  </a:cubicBezTo>
                  <a:cubicBezTo>
                    <a:pt x="12136" y="4142"/>
                    <a:pt x="12111" y="4155"/>
                    <a:pt x="12087" y="4168"/>
                  </a:cubicBezTo>
                  <a:cubicBezTo>
                    <a:pt x="12089" y="4121"/>
                    <a:pt x="12096" y="4077"/>
                    <a:pt x="12109" y="4035"/>
                  </a:cubicBezTo>
                  <a:cubicBezTo>
                    <a:pt x="12092" y="4025"/>
                    <a:pt x="12074" y="4026"/>
                    <a:pt x="12056" y="4033"/>
                  </a:cubicBezTo>
                  <a:cubicBezTo>
                    <a:pt x="12065" y="4008"/>
                    <a:pt x="12066" y="3982"/>
                    <a:pt x="12059" y="3954"/>
                  </a:cubicBezTo>
                  <a:cubicBezTo>
                    <a:pt x="12124" y="3937"/>
                    <a:pt x="12113" y="4012"/>
                    <a:pt x="12173" y="4034"/>
                  </a:cubicBezTo>
                  <a:cubicBezTo>
                    <a:pt x="12210" y="4153"/>
                    <a:pt x="12360" y="4254"/>
                    <a:pt x="12316" y="4049"/>
                  </a:cubicBezTo>
                  <a:cubicBezTo>
                    <a:pt x="12332" y="4043"/>
                    <a:pt x="12344" y="4028"/>
                    <a:pt x="12351" y="4004"/>
                  </a:cubicBezTo>
                  <a:cubicBezTo>
                    <a:pt x="12449" y="4054"/>
                    <a:pt x="12869" y="3767"/>
                    <a:pt x="12773" y="3542"/>
                  </a:cubicBezTo>
                  <a:lnTo>
                    <a:pt x="12799" y="3528"/>
                  </a:lnTo>
                  <a:cubicBezTo>
                    <a:pt x="12796" y="3501"/>
                    <a:pt x="12791" y="3469"/>
                    <a:pt x="12783" y="3445"/>
                  </a:cubicBezTo>
                  <a:cubicBezTo>
                    <a:pt x="12838" y="3455"/>
                    <a:pt x="12968" y="3438"/>
                    <a:pt x="12959" y="3307"/>
                  </a:cubicBezTo>
                  <a:cubicBezTo>
                    <a:pt x="12958" y="3286"/>
                    <a:pt x="12913" y="3085"/>
                    <a:pt x="12913" y="3127"/>
                  </a:cubicBezTo>
                  <a:cubicBezTo>
                    <a:pt x="12848" y="2986"/>
                    <a:pt x="12623" y="2945"/>
                    <a:pt x="12526" y="3031"/>
                  </a:cubicBezTo>
                  <a:cubicBezTo>
                    <a:pt x="12490" y="3062"/>
                    <a:pt x="12430" y="3255"/>
                    <a:pt x="12448" y="3255"/>
                  </a:cubicBezTo>
                  <a:cubicBezTo>
                    <a:pt x="12404" y="3310"/>
                    <a:pt x="12327" y="3392"/>
                    <a:pt x="12277" y="3456"/>
                  </a:cubicBezTo>
                  <a:cubicBezTo>
                    <a:pt x="12219" y="3448"/>
                    <a:pt x="12090" y="3491"/>
                    <a:pt x="12105" y="3620"/>
                  </a:cubicBezTo>
                  <a:cubicBezTo>
                    <a:pt x="11973" y="3754"/>
                    <a:pt x="12056" y="3511"/>
                    <a:pt x="12054" y="3550"/>
                  </a:cubicBezTo>
                  <a:cubicBezTo>
                    <a:pt x="12195" y="3550"/>
                    <a:pt x="12176" y="2901"/>
                    <a:pt x="11881" y="3290"/>
                  </a:cubicBezTo>
                  <a:cubicBezTo>
                    <a:pt x="11886" y="3266"/>
                    <a:pt x="11887" y="3242"/>
                    <a:pt x="11884" y="3218"/>
                  </a:cubicBezTo>
                  <a:cubicBezTo>
                    <a:pt x="11938" y="3192"/>
                    <a:pt x="11963" y="3160"/>
                    <a:pt x="11963" y="3116"/>
                  </a:cubicBezTo>
                  <a:cubicBezTo>
                    <a:pt x="11961" y="3072"/>
                    <a:pt x="11941" y="3025"/>
                    <a:pt x="11891" y="3023"/>
                  </a:cubicBezTo>
                  <a:cubicBezTo>
                    <a:pt x="11974" y="2946"/>
                    <a:pt x="11929" y="2887"/>
                    <a:pt x="11898" y="2792"/>
                  </a:cubicBezTo>
                  <a:cubicBezTo>
                    <a:pt x="11924" y="2686"/>
                    <a:pt x="11967" y="2648"/>
                    <a:pt x="11897" y="2538"/>
                  </a:cubicBezTo>
                  <a:cubicBezTo>
                    <a:pt x="12156" y="2423"/>
                    <a:pt x="12415" y="2194"/>
                    <a:pt x="12684" y="2064"/>
                  </a:cubicBezTo>
                  <a:cubicBezTo>
                    <a:pt x="12498" y="1923"/>
                    <a:pt x="12276" y="1832"/>
                    <a:pt x="12075" y="1942"/>
                  </a:cubicBezTo>
                  <a:cubicBezTo>
                    <a:pt x="11871" y="2053"/>
                    <a:pt x="11810" y="2410"/>
                    <a:pt x="11618" y="2516"/>
                  </a:cubicBezTo>
                  <a:cubicBezTo>
                    <a:pt x="11638" y="2485"/>
                    <a:pt x="11712" y="2388"/>
                    <a:pt x="11714" y="2336"/>
                  </a:cubicBezTo>
                  <a:cubicBezTo>
                    <a:pt x="11703" y="2340"/>
                    <a:pt x="11687" y="2329"/>
                    <a:pt x="11678" y="2329"/>
                  </a:cubicBezTo>
                  <a:cubicBezTo>
                    <a:pt x="11687" y="2307"/>
                    <a:pt x="11683" y="2293"/>
                    <a:pt x="11686" y="2269"/>
                  </a:cubicBezTo>
                  <a:cubicBezTo>
                    <a:pt x="11663" y="2273"/>
                    <a:pt x="11645" y="2265"/>
                    <a:pt x="11631" y="2243"/>
                  </a:cubicBezTo>
                  <a:cubicBezTo>
                    <a:pt x="11659" y="2212"/>
                    <a:pt x="11852" y="2141"/>
                    <a:pt x="11836" y="2053"/>
                  </a:cubicBezTo>
                  <a:cubicBezTo>
                    <a:pt x="11815" y="1936"/>
                    <a:pt x="11511" y="2066"/>
                    <a:pt x="11469" y="2073"/>
                  </a:cubicBezTo>
                  <a:cubicBezTo>
                    <a:pt x="11213" y="2115"/>
                    <a:pt x="11442" y="2211"/>
                    <a:pt x="11299" y="2321"/>
                  </a:cubicBezTo>
                  <a:cubicBezTo>
                    <a:pt x="11253" y="2357"/>
                    <a:pt x="11068" y="2097"/>
                    <a:pt x="11075" y="2352"/>
                  </a:cubicBezTo>
                  <a:cubicBezTo>
                    <a:pt x="11078" y="2447"/>
                    <a:pt x="11216" y="2513"/>
                    <a:pt x="11245" y="2664"/>
                  </a:cubicBezTo>
                  <a:cubicBezTo>
                    <a:pt x="11347" y="2689"/>
                    <a:pt x="11434" y="2586"/>
                    <a:pt x="11534" y="2565"/>
                  </a:cubicBezTo>
                  <a:cubicBezTo>
                    <a:pt x="11356" y="2678"/>
                    <a:pt x="11254" y="2955"/>
                    <a:pt x="11405" y="3165"/>
                  </a:cubicBezTo>
                  <a:cubicBezTo>
                    <a:pt x="11352" y="3210"/>
                    <a:pt x="11315" y="3245"/>
                    <a:pt x="11311" y="3351"/>
                  </a:cubicBezTo>
                  <a:lnTo>
                    <a:pt x="11337" y="3364"/>
                  </a:lnTo>
                  <a:cubicBezTo>
                    <a:pt x="11180" y="3430"/>
                    <a:pt x="11148" y="3493"/>
                    <a:pt x="11034" y="3630"/>
                  </a:cubicBezTo>
                  <a:cubicBezTo>
                    <a:pt x="11034" y="3630"/>
                    <a:pt x="11034" y="3630"/>
                    <a:pt x="11034" y="3630"/>
                  </a:cubicBezTo>
                  <a:cubicBezTo>
                    <a:pt x="11062" y="3545"/>
                    <a:pt x="11118" y="3452"/>
                    <a:pt x="11051" y="3363"/>
                  </a:cubicBezTo>
                  <a:cubicBezTo>
                    <a:pt x="11126" y="3368"/>
                    <a:pt x="11196" y="3337"/>
                    <a:pt x="11260" y="3272"/>
                  </a:cubicBezTo>
                  <a:cubicBezTo>
                    <a:pt x="11273" y="3258"/>
                    <a:pt x="11118" y="3018"/>
                    <a:pt x="11092" y="3018"/>
                  </a:cubicBezTo>
                  <a:cubicBezTo>
                    <a:pt x="11054" y="3018"/>
                    <a:pt x="10831" y="3190"/>
                    <a:pt x="10807" y="3256"/>
                  </a:cubicBezTo>
                  <a:cubicBezTo>
                    <a:pt x="10846" y="3272"/>
                    <a:pt x="10885" y="3290"/>
                    <a:pt x="10924" y="3309"/>
                  </a:cubicBezTo>
                  <a:cubicBezTo>
                    <a:pt x="10788" y="3310"/>
                    <a:pt x="10725" y="3477"/>
                    <a:pt x="10582" y="3471"/>
                  </a:cubicBezTo>
                  <a:cubicBezTo>
                    <a:pt x="10454" y="3498"/>
                    <a:pt x="10174" y="3554"/>
                    <a:pt x="10079" y="3374"/>
                  </a:cubicBezTo>
                  <a:cubicBezTo>
                    <a:pt x="10186" y="3130"/>
                    <a:pt x="9474" y="3169"/>
                    <a:pt x="9618" y="3516"/>
                  </a:cubicBezTo>
                  <a:cubicBezTo>
                    <a:pt x="9530" y="3631"/>
                    <a:pt x="9461" y="3480"/>
                    <a:pt x="9369" y="3462"/>
                  </a:cubicBezTo>
                  <a:cubicBezTo>
                    <a:pt x="9214" y="3481"/>
                    <a:pt x="9061" y="3554"/>
                    <a:pt x="8905" y="3532"/>
                  </a:cubicBezTo>
                  <a:cubicBezTo>
                    <a:pt x="9138" y="3401"/>
                    <a:pt x="9055" y="3181"/>
                    <a:pt x="8834" y="3214"/>
                  </a:cubicBezTo>
                  <a:cubicBezTo>
                    <a:pt x="8717" y="3230"/>
                    <a:pt x="8606" y="3153"/>
                    <a:pt x="8499" y="3083"/>
                  </a:cubicBezTo>
                  <a:cubicBezTo>
                    <a:pt x="8302" y="2955"/>
                    <a:pt x="8277" y="3049"/>
                    <a:pt x="8099" y="3063"/>
                  </a:cubicBezTo>
                  <a:cubicBezTo>
                    <a:pt x="8244" y="2744"/>
                    <a:pt x="7845" y="3070"/>
                    <a:pt x="7825" y="3072"/>
                  </a:cubicBezTo>
                  <a:cubicBezTo>
                    <a:pt x="7803" y="3026"/>
                    <a:pt x="7858" y="2925"/>
                    <a:pt x="7823" y="2862"/>
                  </a:cubicBezTo>
                  <a:cubicBezTo>
                    <a:pt x="7766" y="2758"/>
                    <a:pt x="7616" y="2889"/>
                    <a:pt x="7554" y="2920"/>
                  </a:cubicBezTo>
                  <a:cubicBezTo>
                    <a:pt x="7483" y="2703"/>
                    <a:pt x="7201" y="3025"/>
                    <a:pt x="7121" y="3025"/>
                  </a:cubicBezTo>
                  <a:cubicBezTo>
                    <a:pt x="7039" y="3025"/>
                    <a:pt x="6963" y="3004"/>
                    <a:pt x="6880" y="3011"/>
                  </a:cubicBezTo>
                  <a:cubicBezTo>
                    <a:pt x="6762" y="3020"/>
                    <a:pt x="6644" y="3147"/>
                    <a:pt x="6541" y="3158"/>
                  </a:cubicBezTo>
                  <a:cubicBezTo>
                    <a:pt x="6436" y="3288"/>
                    <a:pt x="6242" y="2969"/>
                    <a:pt x="6103" y="3002"/>
                  </a:cubicBezTo>
                  <a:cubicBezTo>
                    <a:pt x="5988" y="2699"/>
                    <a:pt x="5302" y="2658"/>
                    <a:pt x="5109" y="2660"/>
                  </a:cubicBezTo>
                  <a:lnTo>
                    <a:pt x="5167" y="2595"/>
                  </a:lnTo>
                  <a:cubicBezTo>
                    <a:pt x="4386" y="2334"/>
                    <a:pt x="3527" y="2801"/>
                    <a:pt x="2782" y="3187"/>
                  </a:cubicBezTo>
                  <a:cubicBezTo>
                    <a:pt x="2791" y="3245"/>
                    <a:pt x="2795" y="3305"/>
                    <a:pt x="2795" y="3364"/>
                  </a:cubicBezTo>
                  <a:cubicBezTo>
                    <a:pt x="2822" y="3360"/>
                    <a:pt x="2847" y="3381"/>
                    <a:pt x="2862" y="3411"/>
                  </a:cubicBezTo>
                  <a:cubicBezTo>
                    <a:pt x="2896" y="3481"/>
                    <a:pt x="2848" y="3560"/>
                    <a:pt x="2809" y="3586"/>
                  </a:cubicBezTo>
                  <a:cubicBezTo>
                    <a:pt x="2808" y="3616"/>
                    <a:pt x="2819" y="3636"/>
                    <a:pt x="2844" y="3646"/>
                  </a:cubicBezTo>
                  <a:cubicBezTo>
                    <a:pt x="2670" y="3610"/>
                    <a:pt x="2512" y="3697"/>
                    <a:pt x="2347" y="3775"/>
                  </a:cubicBezTo>
                  <a:cubicBezTo>
                    <a:pt x="2314" y="3790"/>
                    <a:pt x="1789" y="3962"/>
                    <a:pt x="2021" y="4078"/>
                  </a:cubicBezTo>
                  <a:cubicBezTo>
                    <a:pt x="1792" y="4457"/>
                    <a:pt x="2406" y="4349"/>
                    <a:pt x="2511" y="4285"/>
                  </a:cubicBezTo>
                  <a:cubicBezTo>
                    <a:pt x="2434" y="4611"/>
                    <a:pt x="1901" y="4586"/>
                    <a:pt x="1738" y="4688"/>
                  </a:cubicBezTo>
                  <a:cubicBezTo>
                    <a:pt x="1611" y="4807"/>
                    <a:pt x="1326" y="4847"/>
                    <a:pt x="1295" y="5135"/>
                  </a:cubicBezTo>
                  <a:cubicBezTo>
                    <a:pt x="1272" y="5347"/>
                    <a:pt x="1079" y="5786"/>
                    <a:pt x="1424" y="5569"/>
                  </a:cubicBezTo>
                  <a:cubicBezTo>
                    <a:pt x="1383" y="5665"/>
                    <a:pt x="1289" y="5766"/>
                    <a:pt x="1233" y="5830"/>
                  </a:cubicBezTo>
                  <a:lnTo>
                    <a:pt x="1248" y="5941"/>
                  </a:lnTo>
                  <a:cubicBezTo>
                    <a:pt x="1306" y="5949"/>
                    <a:pt x="1374" y="5942"/>
                    <a:pt x="1428" y="5909"/>
                  </a:cubicBezTo>
                  <a:cubicBezTo>
                    <a:pt x="1583" y="5813"/>
                    <a:pt x="1506" y="5986"/>
                    <a:pt x="1617" y="6015"/>
                  </a:cubicBezTo>
                  <a:cubicBezTo>
                    <a:pt x="1626" y="6015"/>
                    <a:pt x="1633" y="6012"/>
                    <a:pt x="1640" y="6008"/>
                  </a:cubicBezTo>
                  <a:cubicBezTo>
                    <a:pt x="1269" y="6350"/>
                    <a:pt x="878" y="6521"/>
                    <a:pt x="479" y="6743"/>
                  </a:cubicBezTo>
                  <a:cubicBezTo>
                    <a:pt x="344" y="6818"/>
                    <a:pt x="176" y="6809"/>
                    <a:pt x="55" y="6949"/>
                  </a:cubicBezTo>
                  <a:cubicBezTo>
                    <a:pt x="-153" y="7190"/>
                    <a:pt x="298" y="7025"/>
                    <a:pt x="345" y="7001"/>
                  </a:cubicBezTo>
                  <a:cubicBezTo>
                    <a:pt x="704" y="6820"/>
                    <a:pt x="1069" y="6689"/>
                    <a:pt x="1425" y="6508"/>
                  </a:cubicBezTo>
                  <a:cubicBezTo>
                    <a:pt x="1622" y="6408"/>
                    <a:pt x="2421" y="6068"/>
                    <a:pt x="2421" y="5738"/>
                  </a:cubicBezTo>
                  <a:cubicBezTo>
                    <a:pt x="2565" y="5669"/>
                    <a:pt x="2546" y="5757"/>
                    <a:pt x="2665" y="5770"/>
                  </a:cubicBezTo>
                  <a:cubicBezTo>
                    <a:pt x="2776" y="5884"/>
                    <a:pt x="2983" y="5669"/>
                    <a:pt x="3100" y="5636"/>
                  </a:cubicBezTo>
                  <a:cubicBezTo>
                    <a:pt x="3271" y="5586"/>
                    <a:pt x="3355" y="5471"/>
                    <a:pt x="3498" y="5332"/>
                  </a:cubicBezTo>
                  <a:cubicBezTo>
                    <a:pt x="3593" y="5239"/>
                    <a:pt x="3676" y="5420"/>
                    <a:pt x="3763" y="5453"/>
                  </a:cubicBezTo>
                  <a:cubicBezTo>
                    <a:pt x="3788" y="5623"/>
                    <a:pt x="4110" y="5610"/>
                    <a:pt x="4207" y="5651"/>
                  </a:cubicBezTo>
                  <a:cubicBezTo>
                    <a:pt x="4426" y="5745"/>
                    <a:pt x="4512" y="6181"/>
                    <a:pt x="4284" y="6388"/>
                  </a:cubicBezTo>
                  <a:cubicBezTo>
                    <a:pt x="4313" y="6399"/>
                    <a:pt x="4342" y="6409"/>
                    <a:pt x="4371" y="6418"/>
                  </a:cubicBezTo>
                  <a:cubicBezTo>
                    <a:pt x="4407" y="6521"/>
                    <a:pt x="4319" y="6634"/>
                    <a:pt x="4423" y="6661"/>
                  </a:cubicBezTo>
                  <a:cubicBezTo>
                    <a:pt x="4431" y="6629"/>
                    <a:pt x="4442" y="6599"/>
                    <a:pt x="4456" y="6573"/>
                  </a:cubicBezTo>
                  <a:cubicBezTo>
                    <a:pt x="4441" y="6630"/>
                    <a:pt x="4445" y="6678"/>
                    <a:pt x="4467" y="6718"/>
                  </a:cubicBezTo>
                  <a:cubicBezTo>
                    <a:pt x="4403" y="6900"/>
                    <a:pt x="4482" y="7268"/>
                    <a:pt x="4601" y="6983"/>
                  </a:cubicBezTo>
                  <a:cubicBezTo>
                    <a:pt x="4617" y="7025"/>
                    <a:pt x="4648" y="7029"/>
                    <a:pt x="4669" y="7000"/>
                  </a:cubicBezTo>
                  <a:cubicBezTo>
                    <a:pt x="4696" y="7165"/>
                    <a:pt x="4384" y="7512"/>
                    <a:pt x="4573" y="7612"/>
                  </a:cubicBezTo>
                  <a:cubicBezTo>
                    <a:pt x="4562" y="7639"/>
                    <a:pt x="4538" y="8189"/>
                    <a:pt x="4550" y="8218"/>
                  </a:cubicBezTo>
                  <a:cubicBezTo>
                    <a:pt x="4219" y="8052"/>
                    <a:pt x="4500" y="8766"/>
                    <a:pt x="4613" y="8908"/>
                  </a:cubicBezTo>
                  <a:cubicBezTo>
                    <a:pt x="4470" y="9248"/>
                    <a:pt x="4406" y="9703"/>
                    <a:pt x="4250" y="10060"/>
                  </a:cubicBezTo>
                  <a:cubicBezTo>
                    <a:pt x="4232" y="10103"/>
                    <a:pt x="3864" y="10724"/>
                    <a:pt x="3932" y="10838"/>
                  </a:cubicBezTo>
                  <a:cubicBezTo>
                    <a:pt x="3905" y="10875"/>
                    <a:pt x="3885" y="11006"/>
                    <a:pt x="3867" y="11057"/>
                  </a:cubicBezTo>
                  <a:lnTo>
                    <a:pt x="3908" y="11057"/>
                  </a:lnTo>
                  <a:cubicBezTo>
                    <a:pt x="3684" y="11057"/>
                    <a:pt x="3674" y="12226"/>
                    <a:pt x="3785" y="12411"/>
                  </a:cubicBezTo>
                  <a:cubicBezTo>
                    <a:pt x="3714" y="12506"/>
                    <a:pt x="3777" y="12866"/>
                    <a:pt x="3822" y="12952"/>
                  </a:cubicBezTo>
                  <a:cubicBezTo>
                    <a:pt x="3780" y="13102"/>
                    <a:pt x="3953" y="13349"/>
                    <a:pt x="4064" y="13322"/>
                  </a:cubicBezTo>
                  <a:cubicBezTo>
                    <a:pt x="4061" y="13338"/>
                    <a:pt x="4059" y="13354"/>
                    <a:pt x="4058" y="13370"/>
                  </a:cubicBezTo>
                  <a:lnTo>
                    <a:pt x="4088" y="13380"/>
                  </a:lnTo>
                  <a:lnTo>
                    <a:pt x="4094" y="13414"/>
                  </a:lnTo>
                  <a:cubicBezTo>
                    <a:pt x="4291" y="13490"/>
                    <a:pt x="4103" y="14174"/>
                    <a:pt x="4228" y="14378"/>
                  </a:cubicBezTo>
                  <a:cubicBezTo>
                    <a:pt x="4191" y="14488"/>
                    <a:pt x="4545" y="15231"/>
                    <a:pt x="4229" y="15052"/>
                  </a:cubicBezTo>
                  <a:cubicBezTo>
                    <a:pt x="4229" y="15090"/>
                    <a:pt x="4221" y="15124"/>
                    <a:pt x="4205" y="15151"/>
                  </a:cubicBezTo>
                  <a:cubicBezTo>
                    <a:pt x="4267" y="15264"/>
                    <a:pt x="4306" y="15363"/>
                    <a:pt x="4336" y="15505"/>
                  </a:cubicBezTo>
                  <a:lnTo>
                    <a:pt x="4347" y="15505"/>
                  </a:lnTo>
                  <a:cubicBezTo>
                    <a:pt x="4388" y="15457"/>
                    <a:pt x="4395" y="15543"/>
                    <a:pt x="4469" y="15503"/>
                  </a:cubicBezTo>
                  <a:cubicBezTo>
                    <a:pt x="4572" y="15800"/>
                    <a:pt x="4537" y="15834"/>
                    <a:pt x="4469" y="16154"/>
                  </a:cubicBezTo>
                  <a:cubicBezTo>
                    <a:pt x="4644" y="16085"/>
                    <a:pt x="4766" y="16495"/>
                    <a:pt x="4807" y="16709"/>
                  </a:cubicBezTo>
                  <a:cubicBezTo>
                    <a:pt x="5030" y="16623"/>
                    <a:pt x="4936" y="16305"/>
                    <a:pt x="4857" y="16081"/>
                  </a:cubicBezTo>
                  <a:lnTo>
                    <a:pt x="4820" y="16090"/>
                  </a:lnTo>
                  <a:cubicBezTo>
                    <a:pt x="4854" y="16027"/>
                    <a:pt x="4846" y="15950"/>
                    <a:pt x="4814" y="15895"/>
                  </a:cubicBezTo>
                  <a:lnTo>
                    <a:pt x="4800" y="15901"/>
                  </a:lnTo>
                  <a:cubicBezTo>
                    <a:pt x="4774" y="15687"/>
                    <a:pt x="4712" y="15463"/>
                    <a:pt x="4696" y="15267"/>
                  </a:cubicBezTo>
                  <a:cubicBezTo>
                    <a:pt x="4683" y="15104"/>
                    <a:pt x="4608" y="15059"/>
                    <a:pt x="4655" y="14857"/>
                  </a:cubicBezTo>
                  <a:cubicBezTo>
                    <a:pt x="4644" y="14858"/>
                    <a:pt x="4633" y="14860"/>
                    <a:pt x="4622" y="14862"/>
                  </a:cubicBezTo>
                  <a:cubicBezTo>
                    <a:pt x="4622" y="14691"/>
                    <a:pt x="4336" y="14165"/>
                    <a:pt x="4543" y="14004"/>
                  </a:cubicBezTo>
                  <a:cubicBezTo>
                    <a:pt x="4569" y="14048"/>
                    <a:pt x="4598" y="14053"/>
                    <a:pt x="4634" y="14051"/>
                  </a:cubicBezTo>
                  <a:cubicBezTo>
                    <a:pt x="4650" y="14091"/>
                    <a:pt x="4669" y="14112"/>
                    <a:pt x="4695" y="14132"/>
                  </a:cubicBezTo>
                  <a:cubicBezTo>
                    <a:pt x="4607" y="14386"/>
                    <a:pt x="4733" y="15046"/>
                    <a:pt x="4889" y="15146"/>
                  </a:cubicBezTo>
                  <a:cubicBezTo>
                    <a:pt x="4869" y="15243"/>
                    <a:pt x="4899" y="15358"/>
                    <a:pt x="4959" y="15388"/>
                  </a:cubicBezTo>
                  <a:cubicBezTo>
                    <a:pt x="4955" y="15472"/>
                    <a:pt x="4979" y="15520"/>
                    <a:pt x="5031" y="15518"/>
                  </a:cubicBezTo>
                  <a:cubicBezTo>
                    <a:pt x="5043" y="15595"/>
                    <a:pt x="4994" y="15742"/>
                    <a:pt x="4987" y="15835"/>
                  </a:cubicBezTo>
                  <a:cubicBezTo>
                    <a:pt x="5222" y="15896"/>
                    <a:pt x="5645" y="17047"/>
                    <a:pt x="5375" y="17327"/>
                  </a:cubicBezTo>
                  <a:lnTo>
                    <a:pt x="5387" y="17327"/>
                  </a:lnTo>
                  <a:cubicBezTo>
                    <a:pt x="5364" y="17683"/>
                    <a:pt x="5701" y="18230"/>
                    <a:pt x="5922" y="18189"/>
                  </a:cubicBezTo>
                  <a:cubicBezTo>
                    <a:pt x="6094" y="18316"/>
                    <a:pt x="6361" y="18812"/>
                    <a:pt x="6569" y="18812"/>
                  </a:cubicBezTo>
                  <a:cubicBezTo>
                    <a:pt x="6708" y="18812"/>
                    <a:pt x="6795" y="18936"/>
                    <a:pt x="6934" y="18803"/>
                  </a:cubicBezTo>
                  <a:cubicBezTo>
                    <a:pt x="7113" y="18634"/>
                    <a:pt x="7226" y="18901"/>
                    <a:pt x="7339" y="19138"/>
                  </a:cubicBezTo>
                  <a:lnTo>
                    <a:pt x="7321" y="19233"/>
                  </a:lnTo>
                  <a:cubicBezTo>
                    <a:pt x="7453" y="19457"/>
                    <a:pt x="7610" y="19414"/>
                    <a:pt x="7753" y="19578"/>
                  </a:cubicBezTo>
                  <a:lnTo>
                    <a:pt x="7748" y="19554"/>
                  </a:lnTo>
                  <a:cubicBezTo>
                    <a:pt x="7832" y="19616"/>
                    <a:pt x="7967" y="19734"/>
                    <a:pt x="8059" y="19655"/>
                  </a:cubicBezTo>
                  <a:cubicBezTo>
                    <a:pt x="8069" y="19696"/>
                    <a:pt x="8083" y="19732"/>
                    <a:pt x="8103" y="19765"/>
                  </a:cubicBezTo>
                  <a:cubicBezTo>
                    <a:pt x="8202" y="19848"/>
                    <a:pt x="8250" y="20070"/>
                    <a:pt x="8333" y="20197"/>
                  </a:cubicBezTo>
                  <a:cubicBezTo>
                    <a:pt x="8329" y="20204"/>
                    <a:pt x="8319" y="20232"/>
                    <a:pt x="8308" y="20232"/>
                  </a:cubicBezTo>
                  <a:cubicBezTo>
                    <a:pt x="8249" y="20232"/>
                    <a:pt x="8243" y="20374"/>
                    <a:pt x="8291" y="20404"/>
                  </a:cubicBezTo>
                  <a:cubicBezTo>
                    <a:pt x="8225" y="20558"/>
                    <a:pt x="8336" y="20723"/>
                    <a:pt x="8405" y="20797"/>
                  </a:cubicBezTo>
                  <a:lnTo>
                    <a:pt x="8422" y="20768"/>
                  </a:lnTo>
                  <a:lnTo>
                    <a:pt x="8441" y="20786"/>
                  </a:lnTo>
                  <a:cubicBezTo>
                    <a:pt x="8441" y="20786"/>
                    <a:pt x="8461" y="20734"/>
                    <a:pt x="8464" y="20726"/>
                  </a:cubicBezTo>
                  <a:cubicBezTo>
                    <a:pt x="8482" y="20791"/>
                    <a:pt x="8507" y="20812"/>
                    <a:pt x="8545" y="20833"/>
                  </a:cubicBezTo>
                  <a:cubicBezTo>
                    <a:pt x="8632" y="20882"/>
                    <a:pt x="8573" y="21016"/>
                    <a:pt x="8626" y="21113"/>
                  </a:cubicBezTo>
                  <a:cubicBezTo>
                    <a:pt x="8671" y="21195"/>
                    <a:pt x="8729" y="21169"/>
                    <a:pt x="8775" y="21125"/>
                  </a:cubicBezTo>
                  <a:cubicBezTo>
                    <a:pt x="8820" y="21180"/>
                    <a:pt x="8956" y="21104"/>
                    <a:pt x="8978" y="21190"/>
                  </a:cubicBezTo>
                  <a:cubicBezTo>
                    <a:pt x="8995" y="21268"/>
                    <a:pt x="9008" y="21360"/>
                    <a:pt x="9075" y="21327"/>
                  </a:cubicBezTo>
                  <a:cubicBezTo>
                    <a:pt x="9088" y="21499"/>
                    <a:pt x="9388" y="21534"/>
                    <a:pt x="9243" y="21147"/>
                  </a:cubicBezTo>
                  <a:cubicBezTo>
                    <a:pt x="9323" y="21112"/>
                    <a:pt x="9335" y="20930"/>
                    <a:pt x="9400" y="20930"/>
                  </a:cubicBezTo>
                  <a:cubicBezTo>
                    <a:pt x="9477" y="20930"/>
                    <a:pt x="9465" y="21056"/>
                    <a:pt x="9513" y="21099"/>
                  </a:cubicBezTo>
                  <a:cubicBezTo>
                    <a:pt x="9490" y="21140"/>
                    <a:pt x="9482" y="21184"/>
                    <a:pt x="9490" y="21232"/>
                  </a:cubicBezTo>
                  <a:cubicBezTo>
                    <a:pt x="9531" y="21294"/>
                    <a:pt x="9568" y="21378"/>
                    <a:pt x="9595" y="21465"/>
                  </a:cubicBezTo>
                  <a:cubicBezTo>
                    <a:pt x="9614" y="21444"/>
                    <a:pt x="9636" y="21429"/>
                    <a:pt x="9659" y="21420"/>
                  </a:cubicBezTo>
                  <a:cubicBezTo>
                    <a:pt x="9652" y="21406"/>
                    <a:pt x="9652" y="21393"/>
                    <a:pt x="9657" y="21381"/>
                  </a:cubicBezTo>
                  <a:lnTo>
                    <a:pt x="9664" y="21393"/>
                  </a:lnTo>
                  <a:cubicBezTo>
                    <a:pt x="9704" y="21371"/>
                    <a:pt x="9729" y="21327"/>
                    <a:pt x="9734" y="21262"/>
                  </a:cubicBezTo>
                  <a:lnTo>
                    <a:pt x="9789" y="21239"/>
                  </a:lnTo>
                  <a:lnTo>
                    <a:pt x="9728" y="21036"/>
                  </a:lnTo>
                  <a:lnTo>
                    <a:pt x="9752" y="20983"/>
                  </a:lnTo>
                  <a:cubicBezTo>
                    <a:pt x="9691" y="20841"/>
                    <a:pt x="9592" y="20668"/>
                    <a:pt x="9479" y="20685"/>
                  </a:cubicBezTo>
                  <a:cubicBezTo>
                    <a:pt x="9387" y="20387"/>
                    <a:pt x="9024" y="21216"/>
                    <a:pt x="8906" y="20641"/>
                  </a:cubicBezTo>
                  <a:lnTo>
                    <a:pt x="8821" y="20643"/>
                  </a:lnTo>
                  <a:cubicBezTo>
                    <a:pt x="8821" y="20643"/>
                    <a:pt x="8683" y="20417"/>
                    <a:pt x="8718" y="20417"/>
                  </a:cubicBezTo>
                  <a:cubicBezTo>
                    <a:pt x="8718" y="20417"/>
                    <a:pt x="8718" y="20417"/>
                    <a:pt x="8718" y="20417"/>
                  </a:cubicBezTo>
                  <a:cubicBezTo>
                    <a:pt x="8720" y="20417"/>
                    <a:pt x="8886" y="19093"/>
                    <a:pt x="8902" y="18934"/>
                  </a:cubicBezTo>
                  <a:cubicBezTo>
                    <a:pt x="8866" y="18931"/>
                    <a:pt x="8825" y="18936"/>
                    <a:pt x="8791" y="18958"/>
                  </a:cubicBezTo>
                  <a:cubicBezTo>
                    <a:pt x="8666" y="18803"/>
                    <a:pt x="8557" y="18836"/>
                    <a:pt x="8452" y="18742"/>
                  </a:cubicBezTo>
                  <a:cubicBezTo>
                    <a:pt x="8418" y="18712"/>
                    <a:pt x="8072" y="18740"/>
                    <a:pt x="8036" y="18773"/>
                  </a:cubicBezTo>
                  <a:cubicBezTo>
                    <a:pt x="8033" y="18768"/>
                    <a:pt x="8030" y="18763"/>
                    <a:pt x="8026" y="18757"/>
                  </a:cubicBezTo>
                  <a:cubicBezTo>
                    <a:pt x="8110" y="18574"/>
                    <a:pt x="8143" y="18312"/>
                    <a:pt x="8201" y="18110"/>
                  </a:cubicBezTo>
                  <a:cubicBezTo>
                    <a:pt x="8275" y="17968"/>
                    <a:pt x="8509" y="16969"/>
                    <a:pt x="8385" y="16969"/>
                  </a:cubicBezTo>
                  <a:cubicBezTo>
                    <a:pt x="8285" y="16969"/>
                    <a:pt x="8161" y="16997"/>
                    <a:pt x="8056" y="17030"/>
                  </a:cubicBezTo>
                  <a:cubicBezTo>
                    <a:pt x="7709" y="17115"/>
                    <a:pt x="7859" y="17667"/>
                    <a:pt x="7600" y="17812"/>
                  </a:cubicBezTo>
                  <a:cubicBezTo>
                    <a:pt x="7602" y="17840"/>
                    <a:pt x="7596" y="17864"/>
                    <a:pt x="7584" y="17884"/>
                  </a:cubicBezTo>
                  <a:lnTo>
                    <a:pt x="7590" y="17850"/>
                  </a:lnTo>
                  <a:cubicBezTo>
                    <a:pt x="7314" y="17803"/>
                    <a:pt x="7207" y="18092"/>
                    <a:pt x="6956" y="17842"/>
                  </a:cubicBezTo>
                  <a:cubicBezTo>
                    <a:pt x="6929" y="17797"/>
                    <a:pt x="6941" y="17716"/>
                    <a:pt x="6903" y="17678"/>
                  </a:cubicBezTo>
                  <a:cubicBezTo>
                    <a:pt x="6910" y="17285"/>
                    <a:pt x="6746" y="17009"/>
                    <a:pt x="6788" y="16567"/>
                  </a:cubicBezTo>
                  <a:cubicBezTo>
                    <a:pt x="6800" y="16444"/>
                    <a:pt x="6796" y="15988"/>
                    <a:pt x="6893" y="15936"/>
                  </a:cubicBezTo>
                  <a:cubicBezTo>
                    <a:pt x="6965" y="15896"/>
                    <a:pt x="6971" y="15802"/>
                    <a:pt x="6990" y="15695"/>
                  </a:cubicBezTo>
                  <a:cubicBezTo>
                    <a:pt x="6961" y="15291"/>
                    <a:pt x="7100" y="15132"/>
                    <a:pt x="7298" y="14954"/>
                  </a:cubicBezTo>
                  <a:cubicBezTo>
                    <a:pt x="7408" y="14847"/>
                    <a:pt x="7531" y="14681"/>
                    <a:pt x="7659" y="14647"/>
                  </a:cubicBezTo>
                  <a:cubicBezTo>
                    <a:pt x="7727" y="14629"/>
                    <a:pt x="7891" y="14823"/>
                    <a:pt x="7919" y="14651"/>
                  </a:cubicBezTo>
                  <a:cubicBezTo>
                    <a:pt x="7930" y="14662"/>
                    <a:pt x="7941" y="14672"/>
                    <a:pt x="7952" y="14683"/>
                  </a:cubicBezTo>
                  <a:cubicBezTo>
                    <a:pt x="7965" y="14784"/>
                    <a:pt x="8063" y="14913"/>
                    <a:pt x="8120" y="14804"/>
                  </a:cubicBezTo>
                  <a:cubicBezTo>
                    <a:pt x="8159" y="14847"/>
                    <a:pt x="8206" y="14840"/>
                    <a:pt x="8219" y="14755"/>
                  </a:cubicBezTo>
                  <a:cubicBezTo>
                    <a:pt x="8227" y="14760"/>
                    <a:pt x="8234" y="14769"/>
                    <a:pt x="8238" y="14776"/>
                  </a:cubicBezTo>
                  <a:cubicBezTo>
                    <a:pt x="8244" y="14815"/>
                    <a:pt x="8237" y="14869"/>
                    <a:pt x="8239" y="14910"/>
                  </a:cubicBezTo>
                  <a:cubicBezTo>
                    <a:pt x="8322" y="14897"/>
                    <a:pt x="8432" y="14728"/>
                    <a:pt x="8310" y="14652"/>
                  </a:cubicBezTo>
                  <a:cubicBezTo>
                    <a:pt x="8337" y="14621"/>
                    <a:pt x="8355" y="14568"/>
                    <a:pt x="8342" y="14512"/>
                  </a:cubicBezTo>
                  <a:cubicBezTo>
                    <a:pt x="8479" y="14435"/>
                    <a:pt x="8882" y="14341"/>
                    <a:pt x="8892" y="14660"/>
                  </a:cubicBezTo>
                  <a:cubicBezTo>
                    <a:pt x="8954" y="14668"/>
                    <a:pt x="9018" y="14668"/>
                    <a:pt x="9072" y="14607"/>
                  </a:cubicBezTo>
                  <a:cubicBezTo>
                    <a:pt x="9214" y="14442"/>
                    <a:pt x="9158" y="14782"/>
                    <a:pt x="9270" y="14825"/>
                  </a:cubicBezTo>
                  <a:cubicBezTo>
                    <a:pt x="9275" y="14919"/>
                    <a:pt x="9159" y="15202"/>
                    <a:pt x="9232" y="15255"/>
                  </a:cubicBezTo>
                  <a:cubicBezTo>
                    <a:pt x="9195" y="15363"/>
                    <a:pt x="9246" y="15521"/>
                    <a:pt x="9292" y="15598"/>
                  </a:cubicBezTo>
                  <a:cubicBezTo>
                    <a:pt x="9304" y="15683"/>
                    <a:pt x="9313" y="15745"/>
                    <a:pt x="9295" y="15822"/>
                  </a:cubicBezTo>
                  <a:cubicBezTo>
                    <a:pt x="9321" y="15840"/>
                    <a:pt x="9348" y="15858"/>
                    <a:pt x="9374" y="15876"/>
                  </a:cubicBezTo>
                  <a:cubicBezTo>
                    <a:pt x="9377" y="15876"/>
                    <a:pt x="9390" y="16042"/>
                    <a:pt x="9393" y="16062"/>
                  </a:cubicBezTo>
                  <a:cubicBezTo>
                    <a:pt x="9892" y="16160"/>
                    <a:pt x="9505" y="14453"/>
                    <a:pt x="9670" y="14135"/>
                  </a:cubicBezTo>
                  <a:cubicBezTo>
                    <a:pt x="9802" y="13882"/>
                    <a:pt x="9966" y="13656"/>
                    <a:pt x="10126" y="13464"/>
                  </a:cubicBezTo>
                  <a:cubicBezTo>
                    <a:pt x="10213" y="13386"/>
                    <a:pt x="10657" y="13027"/>
                    <a:pt x="10593" y="12952"/>
                  </a:cubicBezTo>
                  <a:cubicBezTo>
                    <a:pt x="10812" y="12978"/>
                    <a:pt x="10713" y="12540"/>
                    <a:pt x="10768" y="12391"/>
                  </a:cubicBezTo>
                  <a:cubicBezTo>
                    <a:pt x="10825" y="12240"/>
                    <a:pt x="11054" y="12010"/>
                    <a:pt x="10987" y="11786"/>
                  </a:cubicBezTo>
                  <a:cubicBezTo>
                    <a:pt x="11081" y="11837"/>
                    <a:pt x="11275" y="11508"/>
                    <a:pt x="11268" y="11344"/>
                  </a:cubicBezTo>
                  <a:cubicBezTo>
                    <a:pt x="11358" y="11366"/>
                    <a:pt x="11514" y="11281"/>
                    <a:pt x="11557" y="11158"/>
                  </a:cubicBezTo>
                  <a:lnTo>
                    <a:pt x="11548" y="11137"/>
                  </a:lnTo>
                  <a:cubicBezTo>
                    <a:pt x="11605" y="11130"/>
                    <a:pt x="11674" y="11149"/>
                    <a:pt x="11709" y="11051"/>
                  </a:cubicBezTo>
                  <a:cubicBezTo>
                    <a:pt x="11863" y="11256"/>
                    <a:pt x="12052" y="10796"/>
                    <a:pt x="11865" y="10786"/>
                  </a:cubicBezTo>
                  <a:cubicBezTo>
                    <a:pt x="11863" y="10777"/>
                    <a:pt x="11859" y="10768"/>
                    <a:pt x="11854" y="10760"/>
                  </a:cubicBezTo>
                  <a:cubicBezTo>
                    <a:pt x="11891" y="10730"/>
                    <a:pt x="11925" y="10692"/>
                    <a:pt x="11956" y="10645"/>
                  </a:cubicBezTo>
                  <a:lnTo>
                    <a:pt x="11898" y="10613"/>
                  </a:lnTo>
                  <a:cubicBezTo>
                    <a:pt x="11985" y="10395"/>
                    <a:pt x="12165" y="10420"/>
                    <a:pt x="12246" y="10219"/>
                  </a:cubicBezTo>
                  <a:cubicBezTo>
                    <a:pt x="12331" y="10329"/>
                    <a:pt x="12662" y="10004"/>
                    <a:pt x="12738" y="9969"/>
                  </a:cubicBezTo>
                  <a:cubicBezTo>
                    <a:pt x="12665" y="10028"/>
                    <a:pt x="12409" y="10465"/>
                    <a:pt x="12632" y="10503"/>
                  </a:cubicBezTo>
                  <a:cubicBezTo>
                    <a:pt x="12790" y="10529"/>
                    <a:pt x="13043" y="10150"/>
                    <a:pt x="13213" y="10091"/>
                  </a:cubicBezTo>
                  <a:cubicBezTo>
                    <a:pt x="13388" y="9998"/>
                    <a:pt x="13657" y="9885"/>
                    <a:pt x="13626" y="9596"/>
                  </a:cubicBezTo>
                  <a:cubicBezTo>
                    <a:pt x="13620" y="9547"/>
                    <a:pt x="13632" y="9416"/>
                    <a:pt x="13643" y="9372"/>
                  </a:cubicBezTo>
                  <a:cubicBezTo>
                    <a:pt x="13543" y="9340"/>
                    <a:pt x="13493" y="9469"/>
                    <a:pt x="13429" y="9577"/>
                  </a:cubicBezTo>
                  <a:cubicBezTo>
                    <a:pt x="13211" y="9948"/>
                    <a:pt x="13127" y="9598"/>
                    <a:pt x="13006" y="9382"/>
                  </a:cubicBezTo>
                  <a:cubicBezTo>
                    <a:pt x="13044" y="9332"/>
                    <a:pt x="13095" y="9211"/>
                    <a:pt x="13036" y="9143"/>
                  </a:cubicBezTo>
                  <a:cubicBezTo>
                    <a:pt x="13115" y="9113"/>
                    <a:pt x="13247" y="8984"/>
                    <a:pt x="13199" y="8817"/>
                  </a:cubicBezTo>
                  <a:cubicBezTo>
                    <a:pt x="13134" y="8591"/>
                    <a:pt x="12922" y="8699"/>
                    <a:pt x="12821" y="8748"/>
                  </a:cubicBezTo>
                  <a:cubicBezTo>
                    <a:pt x="13043" y="8483"/>
                    <a:pt x="13228" y="8473"/>
                    <a:pt x="13515" y="8498"/>
                  </a:cubicBezTo>
                  <a:cubicBezTo>
                    <a:pt x="13880" y="8530"/>
                    <a:pt x="14068" y="8267"/>
                    <a:pt x="14415" y="8134"/>
                  </a:cubicBezTo>
                  <a:cubicBezTo>
                    <a:pt x="14180" y="8347"/>
                    <a:pt x="14081" y="8871"/>
                    <a:pt x="13865" y="9071"/>
                  </a:cubicBezTo>
                  <a:cubicBezTo>
                    <a:pt x="13718" y="9206"/>
                    <a:pt x="14406" y="9317"/>
                    <a:pt x="14424" y="9210"/>
                  </a:cubicBezTo>
                  <a:cubicBezTo>
                    <a:pt x="14406" y="9314"/>
                    <a:pt x="14298" y="9379"/>
                    <a:pt x="14244" y="9402"/>
                  </a:cubicBezTo>
                  <a:cubicBezTo>
                    <a:pt x="14314" y="9418"/>
                    <a:pt x="14554" y="9162"/>
                    <a:pt x="14569" y="9200"/>
                  </a:cubicBezTo>
                  <a:cubicBezTo>
                    <a:pt x="14598" y="9273"/>
                    <a:pt x="14504" y="9384"/>
                    <a:pt x="14489" y="9436"/>
                  </a:cubicBezTo>
                  <a:cubicBezTo>
                    <a:pt x="14576" y="9436"/>
                    <a:pt x="14866" y="9376"/>
                    <a:pt x="14710" y="9160"/>
                  </a:cubicBezTo>
                  <a:cubicBezTo>
                    <a:pt x="14687" y="9129"/>
                    <a:pt x="14727" y="9185"/>
                    <a:pt x="14710" y="9160"/>
                  </a:cubicBezTo>
                  <a:close/>
                  <a:moveTo>
                    <a:pt x="9293" y="15807"/>
                  </a:moveTo>
                  <a:cubicBezTo>
                    <a:pt x="9295" y="15804"/>
                    <a:pt x="9295" y="15801"/>
                    <a:pt x="9295" y="15797"/>
                  </a:cubicBezTo>
                  <a:lnTo>
                    <a:pt x="9293" y="15807"/>
                  </a:lnTo>
                  <a:cubicBezTo>
                    <a:pt x="9293" y="15807"/>
                    <a:pt x="9293" y="15807"/>
                    <a:pt x="9293" y="15807"/>
                  </a:cubicBezTo>
                  <a:close/>
                  <a:moveTo>
                    <a:pt x="10370" y="17468"/>
                  </a:moveTo>
                  <a:cubicBezTo>
                    <a:pt x="10336" y="17379"/>
                    <a:pt x="10168" y="17362"/>
                    <a:pt x="10157" y="17309"/>
                  </a:cubicBezTo>
                  <a:cubicBezTo>
                    <a:pt x="10132" y="17189"/>
                    <a:pt x="9830" y="16896"/>
                    <a:pt x="9716" y="16827"/>
                  </a:cubicBezTo>
                  <a:cubicBezTo>
                    <a:pt x="9534" y="16717"/>
                    <a:pt x="9376" y="16548"/>
                    <a:pt x="9157" y="16596"/>
                  </a:cubicBezTo>
                  <a:cubicBezTo>
                    <a:pt x="9073" y="16614"/>
                    <a:pt x="8718" y="16808"/>
                    <a:pt x="8729" y="16994"/>
                  </a:cubicBezTo>
                  <a:cubicBezTo>
                    <a:pt x="8731" y="17027"/>
                    <a:pt x="9191" y="16568"/>
                    <a:pt x="9248" y="16760"/>
                  </a:cubicBezTo>
                  <a:cubicBezTo>
                    <a:pt x="9237" y="16814"/>
                    <a:pt x="9211" y="16831"/>
                    <a:pt x="9168" y="16810"/>
                  </a:cubicBezTo>
                  <a:cubicBezTo>
                    <a:pt x="9240" y="16755"/>
                    <a:pt x="9537" y="17035"/>
                    <a:pt x="9630" y="17047"/>
                  </a:cubicBezTo>
                  <a:cubicBezTo>
                    <a:pt x="9754" y="17062"/>
                    <a:pt x="9685" y="17348"/>
                    <a:pt x="9815" y="17335"/>
                  </a:cubicBezTo>
                  <a:cubicBezTo>
                    <a:pt x="9982" y="17317"/>
                    <a:pt x="9883" y="17476"/>
                    <a:pt x="9812" y="17585"/>
                  </a:cubicBezTo>
                  <a:cubicBezTo>
                    <a:pt x="9812" y="17585"/>
                    <a:pt x="9812" y="17585"/>
                    <a:pt x="9812" y="17585"/>
                  </a:cubicBezTo>
                  <a:cubicBezTo>
                    <a:pt x="9812" y="17585"/>
                    <a:pt x="9812" y="17585"/>
                    <a:pt x="9812" y="17586"/>
                  </a:cubicBezTo>
                  <a:cubicBezTo>
                    <a:pt x="9832" y="17583"/>
                    <a:pt x="10405" y="17558"/>
                    <a:pt x="10370" y="17468"/>
                  </a:cubicBezTo>
                  <a:cubicBezTo>
                    <a:pt x="10362" y="17446"/>
                    <a:pt x="10395" y="17532"/>
                    <a:pt x="10370" y="17468"/>
                  </a:cubicBezTo>
                  <a:close/>
                  <a:moveTo>
                    <a:pt x="20789" y="376"/>
                  </a:moveTo>
                  <a:cubicBezTo>
                    <a:pt x="20662" y="393"/>
                    <a:pt x="20522" y="488"/>
                    <a:pt x="20398" y="482"/>
                  </a:cubicBezTo>
                  <a:cubicBezTo>
                    <a:pt x="20439" y="401"/>
                    <a:pt x="20553" y="165"/>
                    <a:pt x="20634" y="174"/>
                  </a:cubicBezTo>
                  <a:cubicBezTo>
                    <a:pt x="20176" y="121"/>
                    <a:pt x="19752" y="-20"/>
                    <a:pt x="19285" y="2"/>
                  </a:cubicBezTo>
                  <a:cubicBezTo>
                    <a:pt x="19106" y="10"/>
                    <a:pt x="18903" y="130"/>
                    <a:pt x="18729" y="59"/>
                  </a:cubicBezTo>
                  <a:cubicBezTo>
                    <a:pt x="18579" y="-2"/>
                    <a:pt x="18253" y="-5"/>
                    <a:pt x="18117" y="136"/>
                  </a:cubicBezTo>
                  <a:cubicBezTo>
                    <a:pt x="18176" y="75"/>
                    <a:pt x="18299" y="279"/>
                    <a:pt x="18362" y="285"/>
                  </a:cubicBezTo>
                  <a:cubicBezTo>
                    <a:pt x="18167" y="285"/>
                    <a:pt x="17975" y="110"/>
                    <a:pt x="17777" y="149"/>
                  </a:cubicBezTo>
                  <a:cubicBezTo>
                    <a:pt x="17790" y="245"/>
                    <a:pt x="17792" y="210"/>
                    <a:pt x="17834" y="259"/>
                  </a:cubicBezTo>
                  <a:cubicBezTo>
                    <a:pt x="17696" y="308"/>
                    <a:pt x="17443" y="191"/>
                    <a:pt x="17297" y="183"/>
                  </a:cubicBezTo>
                  <a:cubicBezTo>
                    <a:pt x="17098" y="171"/>
                    <a:pt x="16903" y="273"/>
                    <a:pt x="16704" y="270"/>
                  </a:cubicBezTo>
                  <a:cubicBezTo>
                    <a:pt x="16708" y="477"/>
                    <a:pt x="16046" y="464"/>
                    <a:pt x="15923" y="611"/>
                  </a:cubicBezTo>
                  <a:cubicBezTo>
                    <a:pt x="15985" y="642"/>
                    <a:pt x="16051" y="632"/>
                    <a:pt x="16115" y="633"/>
                  </a:cubicBezTo>
                  <a:cubicBezTo>
                    <a:pt x="16094" y="927"/>
                    <a:pt x="15245" y="969"/>
                    <a:pt x="15100" y="1007"/>
                  </a:cubicBezTo>
                  <a:cubicBezTo>
                    <a:pt x="15126" y="1148"/>
                    <a:pt x="15350" y="1197"/>
                    <a:pt x="15415" y="1212"/>
                  </a:cubicBezTo>
                  <a:cubicBezTo>
                    <a:pt x="15336" y="1285"/>
                    <a:pt x="15188" y="1268"/>
                    <a:pt x="15097" y="1309"/>
                  </a:cubicBezTo>
                  <a:cubicBezTo>
                    <a:pt x="15140" y="1389"/>
                    <a:pt x="15279" y="1390"/>
                    <a:pt x="15338" y="1395"/>
                  </a:cubicBezTo>
                  <a:cubicBezTo>
                    <a:pt x="15293" y="1423"/>
                    <a:pt x="15238" y="1423"/>
                    <a:pt x="15199" y="1474"/>
                  </a:cubicBezTo>
                  <a:cubicBezTo>
                    <a:pt x="15434" y="1544"/>
                    <a:pt x="15646" y="1461"/>
                    <a:pt x="15881" y="1474"/>
                  </a:cubicBezTo>
                  <a:cubicBezTo>
                    <a:pt x="15993" y="1480"/>
                    <a:pt x="16132" y="1500"/>
                    <a:pt x="16238" y="1562"/>
                  </a:cubicBezTo>
                  <a:cubicBezTo>
                    <a:pt x="16345" y="1623"/>
                    <a:pt x="16227" y="1664"/>
                    <a:pt x="16248" y="1717"/>
                  </a:cubicBezTo>
                  <a:cubicBezTo>
                    <a:pt x="16267" y="1765"/>
                    <a:pt x="16488" y="1880"/>
                    <a:pt x="16314" y="1959"/>
                  </a:cubicBezTo>
                  <a:cubicBezTo>
                    <a:pt x="16560" y="1847"/>
                    <a:pt x="16205" y="2758"/>
                    <a:pt x="16180" y="2583"/>
                  </a:cubicBezTo>
                  <a:cubicBezTo>
                    <a:pt x="16204" y="2748"/>
                    <a:pt x="16428" y="2568"/>
                    <a:pt x="16495" y="2630"/>
                  </a:cubicBezTo>
                  <a:cubicBezTo>
                    <a:pt x="16483" y="2669"/>
                    <a:pt x="16426" y="2638"/>
                    <a:pt x="16429" y="2695"/>
                  </a:cubicBezTo>
                  <a:cubicBezTo>
                    <a:pt x="16523" y="2661"/>
                    <a:pt x="16599" y="2870"/>
                    <a:pt x="16594" y="2871"/>
                  </a:cubicBezTo>
                  <a:cubicBezTo>
                    <a:pt x="16582" y="2874"/>
                    <a:pt x="16214" y="2799"/>
                    <a:pt x="16215" y="2802"/>
                  </a:cubicBezTo>
                  <a:cubicBezTo>
                    <a:pt x="16230" y="2835"/>
                    <a:pt x="16244" y="2868"/>
                    <a:pt x="16258" y="2900"/>
                  </a:cubicBezTo>
                  <a:cubicBezTo>
                    <a:pt x="16173" y="2904"/>
                    <a:pt x="16138" y="2977"/>
                    <a:pt x="16096" y="3092"/>
                  </a:cubicBezTo>
                  <a:cubicBezTo>
                    <a:pt x="16187" y="3140"/>
                    <a:pt x="16347" y="3277"/>
                    <a:pt x="16420" y="3092"/>
                  </a:cubicBezTo>
                  <a:cubicBezTo>
                    <a:pt x="16495" y="2902"/>
                    <a:pt x="16547" y="3028"/>
                    <a:pt x="16503" y="3209"/>
                  </a:cubicBezTo>
                  <a:cubicBezTo>
                    <a:pt x="16499" y="3224"/>
                    <a:pt x="15862" y="3720"/>
                    <a:pt x="16085" y="3791"/>
                  </a:cubicBezTo>
                  <a:cubicBezTo>
                    <a:pt x="16082" y="3912"/>
                    <a:pt x="15910" y="3871"/>
                    <a:pt x="15991" y="4074"/>
                  </a:cubicBezTo>
                  <a:cubicBezTo>
                    <a:pt x="16073" y="4282"/>
                    <a:pt x="15978" y="4328"/>
                    <a:pt x="16013" y="4522"/>
                  </a:cubicBezTo>
                  <a:cubicBezTo>
                    <a:pt x="16060" y="4791"/>
                    <a:pt x="16219" y="5190"/>
                    <a:pt x="16218" y="5459"/>
                  </a:cubicBezTo>
                  <a:cubicBezTo>
                    <a:pt x="16478" y="5346"/>
                    <a:pt x="16694" y="5934"/>
                    <a:pt x="16875" y="5492"/>
                  </a:cubicBezTo>
                  <a:cubicBezTo>
                    <a:pt x="16945" y="5323"/>
                    <a:pt x="17079" y="4978"/>
                    <a:pt x="17179" y="4863"/>
                  </a:cubicBezTo>
                  <a:cubicBezTo>
                    <a:pt x="17208" y="4830"/>
                    <a:pt x="17469" y="4537"/>
                    <a:pt x="17337" y="4506"/>
                  </a:cubicBezTo>
                  <a:cubicBezTo>
                    <a:pt x="17353" y="4429"/>
                    <a:pt x="17467" y="4461"/>
                    <a:pt x="17463" y="4414"/>
                  </a:cubicBezTo>
                  <a:cubicBezTo>
                    <a:pt x="17447" y="4185"/>
                    <a:pt x="17479" y="4318"/>
                    <a:pt x="17604" y="4179"/>
                  </a:cubicBezTo>
                  <a:cubicBezTo>
                    <a:pt x="17833" y="3924"/>
                    <a:pt x="18177" y="4100"/>
                    <a:pt x="18405" y="3748"/>
                  </a:cubicBezTo>
                  <a:cubicBezTo>
                    <a:pt x="18624" y="3408"/>
                    <a:pt x="18720" y="3579"/>
                    <a:pt x="18977" y="3474"/>
                  </a:cubicBezTo>
                  <a:cubicBezTo>
                    <a:pt x="19133" y="3410"/>
                    <a:pt x="19316" y="3416"/>
                    <a:pt x="19460" y="3294"/>
                  </a:cubicBezTo>
                  <a:cubicBezTo>
                    <a:pt x="19584" y="3189"/>
                    <a:pt x="19780" y="3004"/>
                    <a:pt x="19922" y="2998"/>
                  </a:cubicBezTo>
                  <a:cubicBezTo>
                    <a:pt x="19864" y="3000"/>
                    <a:pt x="19503" y="2839"/>
                    <a:pt x="19466" y="2948"/>
                  </a:cubicBezTo>
                  <a:cubicBezTo>
                    <a:pt x="19536" y="2744"/>
                    <a:pt x="19617" y="2666"/>
                    <a:pt x="19737" y="2808"/>
                  </a:cubicBezTo>
                  <a:cubicBezTo>
                    <a:pt x="19800" y="2882"/>
                    <a:pt x="20007" y="3044"/>
                    <a:pt x="20009" y="2762"/>
                  </a:cubicBezTo>
                  <a:cubicBezTo>
                    <a:pt x="20010" y="2563"/>
                    <a:pt x="19751" y="2306"/>
                    <a:pt x="19653" y="2240"/>
                  </a:cubicBezTo>
                  <a:cubicBezTo>
                    <a:pt x="19744" y="2177"/>
                    <a:pt x="20273" y="2315"/>
                    <a:pt x="20291" y="2066"/>
                  </a:cubicBezTo>
                  <a:cubicBezTo>
                    <a:pt x="20247" y="2069"/>
                    <a:pt x="20205" y="2042"/>
                    <a:pt x="20163" y="2024"/>
                  </a:cubicBezTo>
                  <a:cubicBezTo>
                    <a:pt x="20197" y="2013"/>
                    <a:pt x="20462" y="2053"/>
                    <a:pt x="20446" y="1920"/>
                  </a:cubicBezTo>
                  <a:cubicBezTo>
                    <a:pt x="20435" y="1826"/>
                    <a:pt x="20317" y="1823"/>
                    <a:pt x="20427" y="1726"/>
                  </a:cubicBezTo>
                  <a:cubicBezTo>
                    <a:pt x="20596" y="1578"/>
                    <a:pt x="20286" y="1472"/>
                    <a:pt x="20250" y="1409"/>
                  </a:cubicBezTo>
                  <a:cubicBezTo>
                    <a:pt x="20285" y="1409"/>
                    <a:pt x="20771" y="1373"/>
                    <a:pt x="20656" y="1204"/>
                  </a:cubicBezTo>
                  <a:cubicBezTo>
                    <a:pt x="20593" y="1111"/>
                    <a:pt x="20397" y="1087"/>
                    <a:pt x="20328" y="1171"/>
                  </a:cubicBezTo>
                  <a:cubicBezTo>
                    <a:pt x="20608" y="695"/>
                    <a:pt x="21061" y="526"/>
                    <a:pt x="21447" y="368"/>
                  </a:cubicBezTo>
                  <a:cubicBezTo>
                    <a:pt x="21260" y="170"/>
                    <a:pt x="20986" y="351"/>
                    <a:pt x="20789" y="376"/>
                  </a:cubicBezTo>
                  <a:cubicBezTo>
                    <a:pt x="20728" y="384"/>
                    <a:pt x="20986" y="351"/>
                    <a:pt x="20789" y="376"/>
                  </a:cubicBezTo>
                  <a:close/>
                  <a:moveTo>
                    <a:pt x="11251" y="17854"/>
                  </a:moveTo>
                  <a:cubicBezTo>
                    <a:pt x="11354" y="18121"/>
                    <a:pt x="10933" y="18149"/>
                    <a:pt x="10852" y="18066"/>
                  </a:cubicBezTo>
                  <a:cubicBezTo>
                    <a:pt x="10835" y="18070"/>
                    <a:pt x="10773" y="18267"/>
                    <a:pt x="10763" y="18295"/>
                  </a:cubicBezTo>
                  <a:lnTo>
                    <a:pt x="10745" y="18285"/>
                  </a:lnTo>
                  <a:lnTo>
                    <a:pt x="10731" y="18323"/>
                  </a:lnTo>
                  <a:cubicBezTo>
                    <a:pt x="10689" y="18281"/>
                    <a:pt x="10662" y="18211"/>
                    <a:pt x="10660" y="18127"/>
                  </a:cubicBezTo>
                  <a:cubicBezTo>
                    <a:pt x="10637" y="18121"/>
                    <a:pt x="10483" y="18109"/>
                    <a:pt x="10450" y="18132"/>
                  </a:cubicBezTo>
                  <a:cubicBezTo>
                    <a:pt x="10401" y="18160"/>
                    <a:pt x="10251" y="18170"/>
                    <a:pt x="10273" y="17972"/>
                  </a:cubicBezTo>
                  <a:cubicBezTo>
                    <a:pt x="10300" y="17723"/>
                    <a:pt x="10502" y="18031"/>
                    <a:pt x="10577" y="17927"/>
                  </a:cubicBezTo>
                  <a:cubicBezTo>
                    <a:pt x="10577" y="17927"/>
                    <a:pt x="10577" y="17927"/>
                    <a:pt x="10577" y="17927"/>
                  </a:cubicBezTo>
                  <a:cubicBezTo>
                    <a:pt x="10556" y="17927"/>
                    <a:pt x="10563" y="17743"/>
                    <a:pt x="10563" y="17738"/>
                  </a:cubicBezTo>
                  <a:lnTo>
                    <a:pt x="10413" y="17627"/>
                  </a:lnTo>
                  <a:cubicBezTo>
                    <a:pt x="10500" y="17485"/>
                    <a:pt x="10670" y="17484"/>
                    <a:pt x="10777" y="17484"/>
                  </a:cubicBezTo>
                  <a:cubicBezTo>
                    <a:pt x="10838" y="17484"/>
                    <a:pt x="10951" y="17493"/>
                    <a:pt x="11002" y="17546"/>
                  </a:cubicBezTo>
                  <a:cubicBezTo>
                    <a:pt x="11037" y="17584"/>
                    <a:pt x="11223" y="17784"/>
                    <a:pt x="11251" y="17854"/>
                  </a:cubicBezTo>
                  <a:cubicBezTo>
                    <a:pt x="11274" y="17915"/>
                    <a:pt x="11229" y="17798"/>
                    <a:pt x="11251" y="17854"/>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0" name="Shape 323"/>
            <p:cNvSpPr/>
            <p:nvPr/>
          </p:nvSpPr>
          <p:spPr>
            <a:xfrm>
              <a:off x="1728675" y="2268338"/>
              <a:ext cx="1452674" cy="2367165"/>
            </a:xfrm>
            <a:custGeom>
              <a:avLst/>
              <a:gdLst/>
              <a:ahLst/>
              <a:cxnLst>
                <a:cxn ang="0">
                  <a:pos x="wd2" y="hd2"/>
                </a:cxn>
                <a:cxn ang="5400000">
                  <a:pos x="wd2" y="hd2"/>
                </a:cxn>
                <a:cxn ang="10800000">
                  <a:pos x="wd2" y="hd2"/>
                </a:cxn>
                <a:cxn ang="16200000">
                  <a:pos x="wd2" y="hd2"/>
                </a:cxn>
              </a:cxnLst>
              <a:rect l="0" t="0" r="r" b="b"/>
              <a:pathLst>
                <a:path w="21156" h="21347" fill="norm" stroke="1" extrusionOk="0">
                  <a:moveTo>
                    <a:pt x="14907" y="13612"/>
                  </a:moveTo>
                  <a:cubicBezTo>
                    <a:pt x="14908" y="13577"/>
                    <a:pt x="14915" y="13543"/>
                    <a:pt x="14927" y="13509"/>
                  </a:cubicBezTo>
                  <a:cubicBezTo>
                    <a:pt x="14945" y="13528"/>
                    <a:pt x="14935" y="13562"/>
                    <a:pt x="14907" y="13612"/>
                  </a:cubicBezTo>
                  <a:cubicBezTo>
                    <a:pt x="14911" y="13597"/>
                    <a:pt x="14935" y="13562"/>
                    <a:pt x="14907" y="13612"/>
                  </a:cubicBezTo>
                  <a:close/>
                  <a:moveTo>
                    <a:pt x="13846" y="3907"/>
                  </a:moveTo>
                  <a:cubicBezTo>
                    <a:pt x="13745" y="4069"/>
                    <a:pt x="13727" y="4130"/>
                    <a:pt x="13495" y="4232"/>
                  </a:cubicBezTo>
                  <a:cubicBezTo>
                    <a:pt x="13568" y="4091"/>
                    <a:pt x="13714" y="3996"/>
                    <a:pt x="13864" y="3878"/>
                  </a:cubicBezTo>
                  <a:lnTo>
                    <a:pt x="13846" y="3907"/>
                  </a:lnTo>
                  <a:cubicBezTo>
                    <a:pt x="13827" y="3938"/>
                    <a:pt x="13846" y="3907"/>
                    <a:pt x="13846" y="3907"/>
                  </a:cubicBezTo>
                  <a:close/>
                  <a:moveTo>
                    <a:pt x="12475" y="14779"/>
                  </a:moveTo>
                  <a:cubicBezTo>
                    <a:pt x="12516" y="14779"/>
                    <a:pt x="12564" y="14777"/>
                    <a:pt x="12595" y="14796"/>
                  </a:cubicBezTo>
                  <a:cubicBezTo>
                    <a:pt x="12555" y="14786"/>
                    <a:pt x="12514" y="14779"/>
                    <a:pt x="12475" y="14779"/>
                  </a:cubicBezTo>
                  <a:cubicBezTo>
                    <a:pt x="12476" y="14779"/>
                    <a:pt x="12514" y="14779"/>
                    <a:pt x="12475" y="14779"/>
                  </a:cubicBezTo>
                  <a:close/>
                  <a:moveTo>
                    <a:pt x="7113" y="17142"/>
                  </a:moveTo>
                  <a:cubicBezTo>
                    <a:pt x="7109" y="17140"/>
                    <a:pt x="7101" y="17128"/>
                    <a:pt x="7096" y="17119"/>
                  </a:cubicBezTo>
                  <a:cubicBezTo>
                    <a:pt x="7113" y="17113"/>
                    <a:pt x="7129" y="17105"/>
                    <a:pt x="7143" y="17097"/>
                  </a:cubicBezTo>
                  <a:cubicBezTo>
                    <a:pt x="7135" y="17115"/>
                    <a:pt x="7137" y="17133"/>
                    <a:pt x="7149" y="17151"/>
                  </a:cubicBezTo>
                  <a:lnTo>
                    <a:pt x="7113" y="17142"/>
                  </a:lnTo>
                  <a:cubicBezTo>
                    <a:pt x="7109" y="17140"/>
                    <a:pt x="7113" y="17142"/>
                    <a:pt x="7113" y="17142"/>
                  </a:cubicBezTo>
                  <a:close/>
                  <a:moveTo>
                    <a:pt x="4271" y="154"/>
                  </a:moveTo>
                  <a:cubicBezTo>
                    <a:pt x="4271" y="154"/>
                    <a:pt x="4274" y="154"/>
                    <a:pt x="4271" y="154"/>
                  </a:cubicBezTo>
                  <a:cubicBezTo>
                    <a:pt x="4271" y="154"/>
                    <a:pt x="4271" y="154"/>
                    <a:pt x="4271" y="154"/>
                  </a:cubicBezTo>
                  <a:close/>
                  <a:moveTo>
                    <a:pt x="21083" y="5877"/>
                  </a:moveTo>
                  <a:cubicBezTo>
                    <a:pt x="20878" y="5352"/>
                    <a:pt x="20177" y="5445"/>
                    <a:pt x="19555" y="5084"/>
                  </a:cubicBezTo>
                  <a:cubicBezTo>
                    <a:pt x="19066" y="4800"/>
                    <a:pt x="18685" y="4741"/>
                    <a:pt x="18023" y="4718"/>
                  </a:cubicBezTo>
                  <a:cubicBezTo>
                    <a:pt x="17537" y="4701"/>
                    <a:pt x="17283" y="4483"/>
                    <a:pt x="16812" y="4686"/>
                  </a:cubicBezTo>
                  <a:cubicBezTo>
                    <a:pt x="16950" y="4216"/>
                    <a:pt x="15462" y="3996"/>
                    <a:pt x="14945" y="4104"/>
                  </a:cubicBezTo>
                  <a:cubicBezTo>
                    <a:pt x="14955" y="4084"/>
                    <a:pt x="15053" y="3901"/>
                    <a:pt x="15053" y="3901"/>
                  </a:cubicBezTo>
                  <a:cubicBezTo>
                    <a:pt x="14663" y="3888"/>
                    <a:pt x="14273" y="3874"/>
                    <a:pt x="13883" y="3863"/>
                  </a:cubicBezTo>
                  <a:cubicBezTo>
                    <a:pt x="14117" y="3656"/>
                    <a:pt x="14501" y="3534"/>
                    <a:pt x="14274" y="3247"/>
                  </a:cubicBezTo>
                  <a:cubicBezTo>
                    <a:pt x="13791" y="3299"/>
                    <a:pt x="13738" y="2330"/>
                    <a:pt x="13421" y="2514"/>
                  </a:cubicBezTo>
                  <a:cubicBezTo>
                    <a:pt x="13222" y="2342"/>
                    <a:pt x="12877" y="2207"/>
                    <a:pt x="12575" y="2136"/>
                  </a:cubicBezTo>
                  <a:cubicBezTo>
                    <a:pt x="12586" y="2120"/>
                    <a:pt x="12595" y="2103"/>
                    <a:pt x="12600" y="2086"/>
                  </a:cubicBezTo>
                  <a:cubicBezTo>
                    <a:pt x="12472" y="2019"/>
                    <a:pt x="11718" y="1856"/>
                    <a:pt x="11552" y="2010"/>
                  </a:cubicBezTo>
                  <a:cubicBezTo>
                    <a:pt x="11407" y="1951"/>
                    <a:pt x="11152" y="1952"/>
                    <a:pt x="10982" y="1958"/>
                  </a:cubicBezTo>
                  <a:lnTo>
                    <a:pt x="10971" y="1916"/>
                  </a:lnTo>
                  <a:lnTo>
                    <a:pt x="10942" y="1936"/>
                  </a:lnTo>
                  <a:cubicBezTo>
                    <a:pt x="10847" y="1888"/>
                    <a:pt x="10590" y="1731"/>
                    <a:pt x="10461" y="1731"/>
                  </a:cubicBezTo>
                  <a:cubicBezTo>
                    <a:pt x="10603" y="1731"/>
                    <a:pt x="10202" y="1409"/>
                    <a:pt x="10132" y="1371"/>
                  </a:cubicBezTo>
                  <a:cubicBezTo>
                    <a:pt x="10175" y="1377"/>
                    <a:pt x="10205" y="1381"/>
                    <a:pt x="10205" y="1381"/>
                  </a:cubicBezTo>
                  <a:cubicBezTo>
                    <a:pt x="9946" y="1225"/>
                    <a:pt x="9692" y="1046"/>
                    <a:pt x="9292" y="1116"/>
                  </a:cubicBezTo>
                  <a:cubicBezTo>
                    <a:pt x="9308" y="1101"/>
                    <a:pt x="9312" y="1070"/>
                    <a:pt x="9318" y="1048"/>
                  </a:cubicBezTo>
                  <a:cubicBezTo>
                    <a:pt x="9756" y="902"/>
                    <a:pt x="8958" y="656"/>
                    <a:pt x="8719" y="692"/>
                  </a:cubicBezTo>
                  <a:cubicBezTo>
                    <a:pt x="8697" y="650"/>
                    <a:pt x="8672" y="638"/>
                    <a:pt x="8622" y="606"/>
                  </a:cubicBezTo>
                  <a:cubicBezTo>
                    <a:pt x="8595" y="616"/>
                    <a:pt x="8857" y="604"/>
                    <a:pt x="8946" y="584"/>
                  </a:cubicBezTo>
                  <a:lnTo>
                    <a:pt x="8946" y="425"/>
                  </a:lnTo>
                  <a:cubicBezTo>
                    <a:pt x="8584" y="420"/>
                    <a:pt x="8041" y="371"/>
                    <a:pt x="7753" y="528"/>
                  </a:cubicBezTo>
                  <a:cubicBezTo>
                    <a:pt x="7325" y="762"/>
                    <a:pt x="7238" y="463"/>
                    <a:pt x="6865" y="463"/>
                  </a:cubicBezTo>
                  <a:cubicBezTo>
                    <a:pt x="6651" y="463"/>
                    <a:pt x="6162" y="583"/>
                    <a:pt x="6100" y="424"/>
                  </a:cubicBezTo>
                  <a:cubicBezTo>
                    <a:pt x="6035" y="258"/>
                    <a:pt x="5794" y="174"/>
                    <a:pt x="5530" y="202"/>
                  </a:cubicBezTo>
                  <a:cubicBezTo>
                    <a:pt x="5798" y="202"/>
                    <a:pt x="4516" y="-253"/>
                    <a:pt x="5126" y="247"/>
                  </a:cubicBezTo>
                  <a:cubicBezTo>
                    <a:pt x="4964" y="311"/>
                    <a:pt x="4729" y="282"/>
                    <a:pt x="4573" y="366"/>
                  </a:cubicBezTo>
                  <a:cubicBezTo>
                    <a:pt x="4569" y="358"/>
                    <a:pt x="4565" y="352"/>
                    <a:pt x="4561" y="345"/>
                  </a:cubicBezTo>
                  <a:cubicBezTo>
                    <a:pt x="4686" y="311"/>
                    <a:pt x="4802" y="266"/>
                    <a:pt x="4906" y="213"/>
                  </a:cubicBezTo>
                  <a:cubicBezTo>
                    <a:pt x="4915" y="-228"/>
                    <a:pt x="4397" y="154"/>
                    <a:pt x="4270" y="154"/>
                  </a:cubicBezTo>
                  <a:cubicBezTo>
                    <a:pt x="4167" y="165"/>
                    <a:pt x="3359" y="354"/>
                    <a:pt x="3319" y="418"/>
                  </a:cubicBezTo>
                  <a:lnTo>
                    <a:pt x="3145" y="384"/>
                  </a:lnTo>
                  <a:cubicBezTo>
                    <a:pt x="2836" y="503"/>
                    <a:pt x="2710" y="658"/>
                    <a:pt x="2597" y="862"/>
                  </a:cubicBezTo>
                  <a:lnTo>
                    <a:pt x="2632" y="882"/>
                  </a:lnTo>
                  <a:lnTo>
                    <a:pt x="2609" y="892"/>
                  </a:lnTo>
                  <a:cubicBezTo>
                    <a:pt x="2609" y="892"/>
                    <a:pt x="2630" y="920"/>
                    <a:pt x="2631" y="921"/>
                  </a:cubicBezTo>
                  <a:cubicBezTo>
                    <a:pt x="2441" y="926"/>
                    <a:pt x="2439" y="995"/>
                    <a:pt x="2367" y="1083"/>
                  </a:cubicBezTo>
                  <a:cubicBezTo>
                    <a:pt x="2327" y="1133"/>
                    <a:pt x="2134" y="1189"/>
                    <a:pt x="2046" y="1217"/>
                  </a:cubicBezTo>
                  <a:cubicBezTo>
                    <a:pt x="2006" y="1192"/>
                    <a:pt x="1971" y="1161"/>
                    <a:pt x="1938" y="1133"/>
                  </a:cubicBezTo>
                  <a:lnTo>
                    <a:pt x="1757" y="1279"/>
                  </a:lnTo>
                  <a:lnTo>
                    <a:pt x="1868" y="1416"/>
                  </a:lnTo>
                  <a:lnTo>
                    <a:pt x="1840" y="1420"/>
                  </a:lnTo>
                  <a:lnTo>
                    <a:pt x="1824" y="1474"/>
                  </a:lnTo>
                  <a:lnTo>
                    <a:pt x="1805" y="1461"/>
                  </a:lnTo>
                  <a:cubicBezTo>
                    <a:pt x="1758" y="1482"/>
                    <a:pt x="1709" y="1501"/>
                    <a:pt x="1658" y="1518"/>
                  </a:cubicBezTo>
                  <a:cubicBezTo>
                    <a:pt x="1549" y="1675"/>
                    <a:pt x="1707" y="1980"/>
                    <a:pt x="1798" y="2122"/>
                  </a:cubicBezTo>
                  <a:lnTo>
                    <a:pt x="1623" y="2199"/>
                  </a:lnTo>
                  <a:cubicBezTo>
                    <a:pt x="1623" y="2199"/>
                    <a:pt x="1757" y="2275"/>
                    <a:pt x="1768" y="2280"/>
                  </a:cubicBezTo>
                  <a:cubicBezTo>
                    <a:pt x="1773" y="2425"/>
                    <a:pt x="1650" y="2662"/>
                    <a:pt x="1803" y="2774"/>
                  </a:cubicBezTo>
                  <a:cubicBezTo>
                    <a:pt x="1723" y="2852"/>
                    <a:pt x="1540" y="2984"/>
                    <a:pt x="1532" y="3079"/>
                  </a:cubicBezTo>
                  <a:cubicBezTo>
                    <a:pt x="1139" y="3077"/>
                    <a:pt x="1182" y="3361"/>
                    <a:pt x="947" y="3452"/>
                  </a:cubicBezTo>
                  <a:cubicBezTo>
                    <a:pt x="945" y="3437"/>
                    <a:pt x="951" y="3435"/>
                    <a:pt x="966" y="3448"/>
                  </a:cubicBezTo>
                  <a:cubicBezTo>
                    <a:pt x="608" y="3514"/>
                    <a:pt x="413" y="3555"/>
                    <a:pt x="434" y="3831"/>
                  </a:cubicBezTo>
                  <a:cubicBezTo>
                    <a:pt x="410" y="3844"/>
                    <a:pt x="192" y="4025"/>
                    <a:pt x="245" y="4025"/>
                  </a:cubicBezTo>
                  <a:lnTo>
                    <a:pt x="236" y="4025"/>
                  </a:lnTo>
                  <a:cubicBezTo>
                    <a:pt x="54" y="4142"/>
                    <a:pt x="48" y="4312"/>
                    <a:pt x="120" y="4483"/>
                  </a:cubicBezTo>
                  <a:cubicBezTo>
                    <a:pt x="-250" y="4581"/>
                    <a:pt x="355" y="4717"/>
                    <a:pt x="355" y="4731"/>
                  </a:cubicBezTo>
                  <a:cubicBezTo>
                    <a:pt x="361" y="4791"/>
                    <a:pt x="347" y="4827"/>
                    <a:pt x="446" y="4868"/>
                  </a:cubicBezTo>
                  <a:cubicBezTo>
                    <a:pt x="418" y="4881"/>
                    <a:pt x="385" y="4890"/>
                    <a:pt x="354" y="4899"/>
                  </a:cubicBezTo>
                  <a:lnTo>
                    <a:pt x="401" y="5045"/>
                  </a:lnTo>
                  <a:cubicBezTo>
                    <a:pt x="360" y="5066"/>
                    <a:pt x="295" y="5074"/>
                    <a:pt x="243" y="5075"/>
                  </a:cubicBezTo>
                  <a:cubicBezTo>
                    <a:pt x="-96" y="5328"/>
                    <a:pt x="100" y="5479"/>
                    <a:pt x="253" y="5725"/>
                  </a:cubicBezTo>
                  <a:cubicBezTo>
                    <a:pt x="-131" y="5759"/>
                    <a:pt x="906" y="6337"/>
                    <a:pt x="977" y="6406"/>
                  </a:cubicBezTo>
                  <a:cubicBezTo>
                    <a:pt x="1473" y="6885"/>
                    <a:pt x="1943" y="7411"/>
                    <a:pt x="2366" y="7918"/>
                  </a:cubicBezTo>
                  <a:cubicBezTo>
                    <a:pt x="2792" y="8430"/>
                    <a:pt x="2834" y="8748"/>
                    <a:pt x="3754" y="9048"/>
                  </a:cubicBezTo>
                  <a:cubicBezTo>
                    <a:pt x="4138" y="9173"/>
                    <a:pt x="4518" y="9327"/>
                    <a:pt x="4908" y="9442"/>
                  </a:cubicBezTo>
                  <a:cubicBezTo>
                    <a:pt x="5168" y="9518"/>
                    <a:pt x="5201" y="9760"/>
                    <a:pt x="5520" y="9801"/>
                  </a:cubicBezTo>
                  <a:cubicBezTo>
                    <a:pt x="5673" y="10252"/>
                    <a:pt x="5783" y="10656"/>
                    <a:pt x="5791" y="11118"/>
                  </a:cubicBezTo>
                  <a:cubicBezTo>
                    <a:pt x="5711" y="11123"/>
                    <a:pt x="5913" y="12339"/>
                    <a:pt x="5907" y="12465"/>
                  </a:cubicBezTo>
                  <a:cubicBezTo>
                    <a:pt x="5882" y="13060"/>
                    <a:pt x="5883" y="13549"/>
                    <a:pt x="6193" y="14122"/>
                  </a:cubicBezTo>
                  <a:lnTo>
                    <a:pt x="6225" y="14133"/>
                  </a:lnTo>
                  <a:cubicBezTo>
                    <a:pt x="6430" y="14544"/>
                    <a:pt x="6291" y="15162"/>
                    <a:pt x="6165" y="15568"/>
                  </a:cubicBezTo>
                  <a:lnTo>
                    <a:pt x="5959" y="15470"/>
                  </a:lnTo>
                  <a:cubicBezTo>
                    <a:pt x="6052" y="15705"/>
                    <a:pt x="6153" y="16041"/>
                    <a:pt x="6421" y="16225"/>
                  </a:cubicBezTo>
                  <a:cubicBezTo>
                    <a:pt x="6507" y="16421"/>
                    <a:pt x="6366" y="16838"/>
                    <a:pt x="6657" y="17020"/>
                  </a:cubicBezTo>
                  <a:lnTo>
                    <a:pt x="6608" y="17030"/>
                  </a:lnTo>
                  <a:cubicBezTo>
                    <a:pt x="6637" y="17136"/>
                    <a:pt x="6673" y="17243"/>
                    <a:pt x="6698" y="17349"/>
                  </a:cubicBezTo>
                  <a:cubicBezTo>
                    <a:pt x="6724" y="17461"/>
                    <a:pt x="6961" y="17754"/>
                    <a:pt x="7204" y="17553"/>
                  </a:cubicBezTo>
                  <a:cubicBezTo>
                    <a:pt x="7368" y="17416"/>
                    <a:pt x="7130" y="17380"/>
                    <a:pt x="7104" y="17272"/>
                  </a:cubicBezTo>
                  <a:cubicBezTo>
                    <a:pt x="7153" y="17248"/>
                    <a:pt x="7205" y="17225"/>
                    <a:pt x="7258" y="17205"/>
                  </a:cubicBezTo>
                  <a:cubicBezTo>
                    <a:pt x="7266" y="17208"/>
                    <a:pt x="7274" y="17210"/>
                    <a:pt x="7283" y="17213"/>
                  </a:cubicBezTo>
                  <a:cubicBezTo>
                    <a:pt x="7428" y="17331"/>
                    <a:pt x="7359" y="17670"/>
                    <a:pt x="7457" y="17826"/>
                  </a:cubicBezTo>
                  <a:cubicBezTo>
                    <a:pt x="7064" y="17734"/>
                    <a:pt x="6781" y="17993"/>
                    <a:pt x="7244" y="18038"/>
                  </a:cubicBezTo>
                  <a:cubicBezTo>
                    <a:pt x="7249" y="18090"/>
                    <a:pt x="7372" y="18165"/>
                    <a:pt x="7414" y="18220"/>
                  </a:cubicBezTo>
                  <a:cubicBezTo>
                    <a:pt x="7100" y="18172"/>
                    <a:pt x="6990" y="18392"/>
                    <a:pt x="6948" y="18542"/>
                  </a:cubicBezTo>
                  <a:cubicBezTo>
                    <a:pt x="6858" y="18868"/>
                    <a:pt x="7590" y="18546"/>
                    <a:pt x="7695" y="18695"/>
                  </a:cubicBezTo>
                  <a:cubicBezTo>
                    <a:pt x="7722" y="18863"/>
                    <a:pt x="7638" y="18905"/>
                    <a:pt x="7476" y="18961"/>
                  </a:cubicBezTo>
                  <a:cubicBezTo>
                    <a:pt x="7193" y="19059"/>
                    <a:pt x="7547" y="19381"/>
                    <a:pt x="7676" y="19484"/>
                  </a:cubicBezTo>
                  <a:cubicBezTo>
                    <a:pt x="7806" y="19586"/>
                    <a:pt x="8719" y="19926"/>
                    <a:pt x="8709" y="20035"/>
                  </a:cubicBezTo>
                  <a:cubicBezTo>
                    <a:pt x="8675" y="20056"/>
                    <a:pt x="8539" y="20058"/>
                    <a:pt x="8495" y="20061"/>
                  </a:cubicBezTo>
                  <a:cubicBezTo>
                    <a:pt x="8668" y="20216"/>
                    <a:pt x="8970" y="20246"/>
                    <a:pt x="9155" y="20403"/>
                  </a:cubicBezTo>
                  <a:cubicBezTo>
                    <a:pt x="9472" y="20674"/>
                    <a:pt x="9686" y="20867"/>
                    <a:pt x="10256" y="20923"/>
                  </a:cubicBezTo>
                  <a:cubicBezTo>
                    <a:pt x="10224" y="21094"/>
                    <a:pt x="10989" y="21100"/>
                    <a:pt x="11173" y="21107"/>
                  </a:cubicBezTo>
                  <a:cubicBezTo>
                    <a:pt x="11320" y="21273"/>
                    <a:pt x="11860" y="21267"/>
                    <a:pt x="12121" y="21347"/>
                  </a:cubicBezTo>
                  <a:cubicBezTo>
                    <a:pt x="12171" y="21326"/>
                    <a:pt x="12226" y="21312"/>
                    <a:pt x="12286" y="21304"/>
                  </a:cubicBezTo>
                  <a:cubicBezTo>
                    <a:pt x="12279" y="21276"/>
                    <a:pt x="12265" y="21250"/>
                    <a:pt x="12243" y="21225"/>
                  </a:cubicBezTo>
                  <a:cubicBezTo>
                    <a:pt x="12367" y="21227"/>
                    <a:pt x="12609" y="21246"/>
                    <a:pt x="12688" y="21176"/>
                  </a:cubicBezTo>
                  <a:cubicBezTo>
                    <a:pt x="13408" y="21076"/>
                    <a:pt x="12856" y="20945"/>
                    <a:pt x="12432" y="20880"/>
                  </a:cubicBezTo>
                  <a:cubicBezTo>
                    <a:pt x="12038" y="20821"/>
                    <a:pt x="11669" y="20557"/>
                    <a:pt x="11367" y="20397"/>
                  </a:cubicBezTo>
                  <a:lnTo>
                    <a:pt x="11371" y="20395"/>
                  </a:lnTo>
                  <a:cubicBezTo>
                    <a:pt x="11287" y="20308"/>
                    <a:pt x="11160" y="20276"/>
                    <a:pt x="11013" y="20337"/>
                  </a:cubicBezTo>
                  <a:cubicBezTo>
                    <a:pt x="10986" y="20330"/>
                    <a:pt x="10938" y="20311"/>
                    <a:pt x="10929" y="20304"/>
                  </a:cubicBezTo>
                  <a:cubicBezTo>
                    <a:pt x="10926" y="20289"/>
                    <a:pt x="10923" y="20274"/>
                    <a:pt x="10922" y="20259"/>
                  </a:cubicBezTo>
                  <a:lnTo>
                    <a:pt x="11154" y="20297"/>
                  </a:lnTo>
                  <a:lnTo>
                    <a:pt x="11240" y="20192"/>
                  </a:lnTo>
                  <a:cubicBezTo>
                    <a:pt x="10960" y="20057"/>
                    <a:pt x="10729" y="19886"/>
                    <a:pt x="10600" y="19680"/>
                  </a:cubicBezTo>
                  <a:cubicBezTo>
                    <a:pt x="11043" y="19492"/>
                    <a:pt x="10850" y="19268"/>
                    <a:pt x="11190" y="19009"/>
                  </a:cubicBezTo>
                  <a:cubicBezTo>
                    <a:pt x="11610" y="18690"/>
                    <a:pt x="10881" y="18590"/>
                    <a:pt x="10564" y="18489"/>
                  </a:cubicBezTo>
                  <a:cubicBezTo>
                    <a:pt x="9933" y="18288"/>
                    <a:pt x="10482" y="18111"/>
                    <a:pt x="10762" y="17957"/>
                  </a:cubicBezTo>
                  <a:cubicBezTo>
                    <a:pt x="11082" y="17781"/>
                    <a:pt x="10532" y="17573"/>
                    <a:pt x="10925" y="17462"/>
                  </a:cubicBezTo>
                  <a:cubicBezTo>
                    <a:pt x="11053" y="17364"/>
                    <a:pt x="11542" y="17242"/>
                    <a:pt x="11132" y="17082"/>
                  </a:cubicBezTo>
                  <a:cubicBezTo>
                    <a:pt x="10719" y="16921"/>
                    <a:pt x="10542" y="17196"/>
                    <a:pt x="10370" y="16757"/>
                  </a:cubicBezTo>
                  <a:cubicBezTo>
                    <a:pt x="10280" y="16737"/>
                    <a:pt x="10698" y="16840"/>
                    <a:pt x="10701" y="16841"/>
                  </a:cubicBezTo>
                  <a:cubicBezTo>
                    <a:pt x="10852" y="16882"/>
                    <a:pt x="11044" y="16918"/>
                    <a:pt x="11208" y="16880"/>
                  </a:cubicBezTo>
                  <a:cubicBezTo>
                    <a:pt x="11677" y="16775"/>
                    <a:pt x="11296" y="16621"/>
                    <a:pt x="11327" y="16477"/>
                  </a:cubicBezTo>
                  <a:lnTo>
                    <a:pt x="11391" y="16466"/>
                  </a:lnTo>
                  <a:cubicBezTo>
                    <a:pt x="11399" y="16342"/>
                    <a:pt x="11312" y="16266"/>
                    <a:pt x="11208" y="16170"/>
                  </a:cubicBezTo>
                  <a:cubicBezTo>
                    <a:pt x="11664" y="16260"/>
                    <a:pt x="12455" y="16160"/>
                    <a:pt x="12835" y="15995"/>
                  </a:cubicBezTo>
                  <a:cubicBezTo>
                    <a:pt x="13028" y="15911"/>
                    <a:pt x="13154" y="15699"/>
                    <a:pt x="13228" y="15566"/>
                  </a:cubicBezTo>
                  <a:cubicBezTo>
                    <a:pt x="13402" y="15254"/>
                    <a:pt x="12911" y="15334"/>
                    <a:pt x="12834" y="15145"/>
                  </a:cubicBezTo>
                  <a:cubicBezTo>
                    <a:pt x="12802" y="15023"/>
                    <a:pt x="12963" y="14988"/>
                    <a:pt x="12778" y="14874"/>
                  </a:cubicBezTo>
                  <a:cubicBezTo>
                    <a:pt x="13254" y="14990"/>
                    <a:pt x="14069" y="14955"/>
                    <a:pt x="14075" y="14544"/>
                  </a:cubicBezTo>
                  <a:cubicBezTo>
                    <a:pt x="14715" y="14566"/>
                    <a:pt x="14622" y="13935"/>
                    <a:pt x="14861" y="13690"/>
                  </a:cubicBezTo>
                  <a:cubicBezTo>
                    <a:pt x="14826" y="13754"/>
                    <a:pt x="14779" y="13816"/>
                    <a:pt x="14699" y="13863"/>
                  </a:cubicBezTo>
                  <a:lnTo>
                    <a:pt x="14810" y="13933"/>
                  </a:lnTo>
                  <a:lnTo>
                    <a:pt x="14823" y="13926"/>
                  </a:lnTo>
                  <a:lnTo>
                    <a:pt x="14866" y="13946"/>
                  </a:lnTo>
                  <a:cubicBezTo>
                    <a:pt x="15391" y="13664"/>
                    <a:pt x="15253" y="13269"/>
                    <a:pt x="15713" y="12980"/>
                  </a:cubicBezTo>
                  <a:cubicBezTo>
                    <a:pt x="16218" y="12661"/>
                    <a:pt x="15525" y="12152"/>
                    <a:pt x="15954" y="11778"/>
                  </a:cubicBezTo>
                  <a:cubicBezTo>
                    <a:pt x="16313" y="11464"/>
                    <a:pt x="17360" y="11122"/>
                    <a:pt x="17972" y="11166"/>
                  </a:cubicBezTo>
                  <a:cubicBezTo>
                    <a:pt x="18474" y="11202"/>
                    <a:pt x="18489" y="10928"/>
                    <a:pt x="18940" y="10852"/>
                  </a:cubicBezTo>
                  <a:cubicBezTo>
                    <a:pt x="18679" y="10614"/>
                    <a:pt x="19041" y="10506"/>
                    <a:pt x="19136" y="10301"/>
                  </a:cubicBezTo>
                  <a:cubicBezTo>
                    <a:pt x="19263" y="10027"/>
                    <a:pt x="19440" y="9738"/>
                    <a:pt x="19532" y="9474"/>
                  </a:cubicBezTo>
                  <a:cubicBezTo>
                    <a:pt x="19677" y="9054"/>
                    <a:pt x="19187" y="8395"/>
                    <a:pt x="19505" y="8014"/>
                  </a:cubicBezTo>
                  <a:cubicBezTo>
                    <a:pt x="20005" y="8054"/>
                    <a:pt x="20030" y="7527"/>
                    <a:pt x="20245" y="7341"/>
                  </a:cubicBezTo>
                  <a:cubicBezTo>
                    <a:pt x="20849" y="6818"/>
                    <a:pt x="21350" y="6574"/>
                    <a:pt x="21083" y="5877"/>
                  </a:cubicBezTo>
                  <a:cubicBezTo>
                    <a:pt x="21071" y="5848"/>
                    <a:pt x="21253" y="6320"/>
                    <a:pt x="21083" y="5877"/>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1" name="Shape 324"/>
            <p:cNvSpPr/>
            <p:nvPr/>
          </p:nvSpPr>
          <p:spPr>
            <a:xfrm>
              <a:off x="3692086" y="1409788"/>
              <a:ext cx="2129526" cy="2512386"/>
            </a:xfrm>
            <a:custGeom>
              <a:avLst/>
              <a:gdLst/>
              <a:ahLst/>
              <a:cxnLst>
                <a:cxn ang="0">
                  <a:pos x="wd2" y="hd2"/>
                </a:cxn>
                <a:cxn ang="5400000">
                  <a:pos x="wd2" y="hd2"/>
                </a:cxn>
                <a:cxn ang="10800000">
                  <a:pos x="wd2" y="hd2"/>
                </a:cxn>
                <a:cxn ang="16200000">
                  <a:pos x="wd2" y="hd2"/>
                </a:cxn>
              </a:cxnLst>
              <a:rect l="0" t="0" r="r" b="b"/>
              <a:pathLst>
                <a:path w="21494" h="21436" fill="norm" stroke="1"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2" name="Shape 325"/>
            <p:cNvSpPr/>
            <p:nvPr/>
          </p:nvSpPr>
          <p:spPr>
            <a:xfrm>
              <a:off x="4951235" y="52978"/>
              <a:ext cx="3791682" cy="2993654"/>
            </a:xfrm>
            <a:custGeom>
              <a:avLst/>
              <a:gdLst/>
              <a:ahLst/>
              <a:cxnLst>
                <a:cxn ang="0">
                  <a:pos x="wd2" y="hd2"/>
                </a:cxn>
                <a:cxn ang="5400000">
                  <a:pos x="wd2" y="hd2"/>
                </a:cxn>
                <a:cxn ang="10800000">
                  <a:pos x="wd2" y="hd2"/>
                </a:cxn>
                <a:cxn ang="16200000">
                  <a:pos x="wd2" y="hd2"/>
                </a:cxn>
              </a:cxnLst>
              <a:rect l="0" t="0" r="r" b="b"/>
              <a:pathLst>
                <a:path w="21591" h="21535" fill="norm" stroke="1"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grpSp>
      <p:sp>
        <p:nvSpPr>
          <p:cNvPr id="324" name="Brödtext nivå ett…"/>
          <p:cNvSpPr txBox="1"/>
          <p:nvPr>
            <p:ph type="body" sz="quarter" idx="1"/>
          </p:nvPr>
        </p:nvSpPr>
        <p:spPr>
          <a:xfrm>
            <a:off x="2425700" y="2040223"/>
            <a:ext cx="5479806"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25" name="Shape 328"/>
          <p:cNvSpPr/>
          <p:nvPr>
            <p:ph type="body" sz="quarter" idx="21"/>
          </p:nvPr>
        </p:nvSpPr>
        <p:spPr>
          <a:xfrm>
            <a:off x="2440580" y="2947828"/>
            <a:ext cx="4025480"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6" name="Shape 329"/>
          <p:cNvSpPr/>
          <p:nvPr>
            <p:ph type="body" sz="quarter" idx="22"/>
          </p:nvPr>
        </p:nvSpPr>
        <p:spPr>
          <a:xfrm>
            <a:off x="2440580" y="3840553"/>
            <a:ext cx="258361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7" name="Shape 330"/>
          <p:cNvSpPr/>
          <p:nvPr>
            <p:ph type="body" sz="quarter" idx="23"/>
          </p:nvPr>
        </p:nvSpPr>
        <p:spPr>
          <a:xfrm>
            <a:off x="2440580" y="4733278"/>
            <a:ext cx="5912344"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8" name="Shape 331"/>
          <p:cNvSpPr/>
          <p:nvPr>
            <p:ph type="body" sz="quarter" idx="24"/>
          </p:nvPr>
        </p:nvSpPr>
        <p:spPr>
          <a:xfrm>
            <a:off x="5295254" y="3840553"/>
            <a:ext cx="426035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9" name="Shape 332"/>
          <p:cNvSpPr/>
          <p:nvPr>
            <p:ph type="body" sz="quarter" idx="25"/>
          </p:nvPr>
        </p:nvSpPr>
        <p:spPr>
          <a:xfrm>
            <a:off x="2440579" y="5626001"/>
            <a:ext cx="4260353"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30" name="Shape 333"/>
          <p:cNvSpPr/>
          <p:nvPr>
            <p:ph type="body" sz="quarter" idx="26"/>
          </p:nvPr>
        </p:nvSpPr>
        <p:spPr>
          <a:xfrm>
            <a:off x="13635843" y="2425203"/>
            <a:ext cx="596902" cy="876302"/>
          </a:xfrm>
          <a:prstGeom prst="rect">
            <a:avLst/>
          </a:prstGeom>
          <a:solidFill>
            <a:srgbClr val="F8701D"/>
          </a:solidFill>
        </p:spPr>
        <p:txBody>
          <a:bodyPr lIns="38100" tIns="38100" rIns="38100" bIns="38100" anchor="ctr"/>
          <a:lstStyle/>
          <a:p>
            <a:pPr marL="1145539" indent="-864361" defTabSz="676909">
              <a:spcBef>
                <a:spcPts val="900"/>
              </a:spcBef>
              <a:buBlip>
                <a:blip r:embed="rId2"/>
              </a:buBlip>
              <a:defRPr sz="5248"/>
            </a:pPr>
          </a:p>
        </p:txBody>
      </p:sp>
      <p:sp>
        <p:nvSpPr>
          <p:cNvPr id="331" name="Shape 334"/>
          <p:cNvSpPr/>
          <p:nvPr>
            <p:ph type="body" sz="half" idx="27"/>
          </p:nvPr>
        </p:nvSpPr>
        <p:spPr>
          <a:xfrm>
            <a:off x="2425700" y="7042384"/>
            <a:ext cx="19532600" cy="4637649"/>
          </a:xfrm>
          <a:prstGeom prst="rect">
            <a:avLst/>
          </a:prstGeom>
        </p:spPr>
        <p:txBody>
          <a:bodyPr numCol="2" spcCol="976630"/>
          <a:lstStyle/>
          <a:p>
            <a:pPr marL="0" indent="0">
              <a:buSzTx/>
              <a:buNone/>
            </a:pPr>
          </a:p>
        </p:txBody>
      </p:sp>
      <p:sp>
        <p:nvSpPr>
          <p:cNvPr id="332"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act Details &amp; Map">
    <p:spTree>
      <p:nvGrpSpPr>
        <p:cNvPr id="1" name=""/>
        <p:cNvGrpSpPr/>
        <p:nvPr/>
      </p:nvGrpSpPr>
      <p:grpSpPr>
        <a:xfrm>
          <a:off x="0" y="0"/>
          <a:ext cx="0" cy="0"/>
          <a:chOff x="0" y="0"/>
          <a:chExt cx="0" cy="0"/>
        </a:xfrm>
      </p:grpSpPr>
      <p:sp>
        <p:nvSpPr>
          <p:cNvPr id="339" name="Shape 34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40" name="Shape 343"/>
          <p:cNvSpPr/>
          <p:nvPr>
            <p:ph type="pic" idx="21"/>
          </p:nvPr>
        </p:nvSpPr>
        <p:spPr>
          <a:xfrm>
            <a:off x="0" y="7035800"/>
            <a:ext cx="24384000" cy="6680200"/>
          </a:xfrm>
          <a:prstGeom prst="rect">
            <a:avLst/>
          </a:prstGeom>
        </p:spPr>
        <p:txBody>
          <a:bodyPr lIns="91439" tIns="45719" rIns="91439" bIns="45719">
            <a:noAutofit/>
          </a:bodyPr>
          <a:lstStyle/>
          <a:p>
            <a:pPr/>
          </a:p>
        </p:txBody>
      </p:sp>
      <p:sp>
        <p:nvSpPr>
          <p:cNvPr id="341" name="Brödtext nivå ett…"/>
          <p:cNvSpPr txBox="1"/>
          <p:nvPr>
            <p:ph type="body" sz="quarter" idx="1"/>
          </p:nvPr>
        </p:nvSpPr>
        <p:spPr>
          <a:xfrm>
            <a:off x="2425700" y="8639054"/>
            <a:ext cx="4757059" cy="714132"/>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42" name="Shape 345"/>
          <p:cNvSpPr/>
          <p:nvPr>
            <p:ph type="body" sz="quarter" idx="22"/>
          </p:nvPr>
        </p:nvSpPr>
        <p:spPr>
          <a:xfrm>
            <a:off x="2440579" y="9546657"/>
            <a:ext cx="806291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43" name="Shape 346"/>
          <p:cNvSpPr/>
          <p:nvPr>
            <p:ph type="body" sz="quarter" idx="23"/>
          </p:nvPr>
        </p:nvSpPr>
        <p:spPr>
          <a:xfrm>
            <a:off x="2440313" y="7761208"/>
            <a:ext cx="6052707"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44" name="Shape 347"/>
          <p:cNvSpPr/>
          <p:nvPr>
            <p:ph type="body" sz="quarter" idx="24"/>
          </p:nvPr>
        </p:nvSpPr>
        <p:spPr>
          <a:xfrm>
            <a:off x="2440580" y="10437665"/>
            <a:ext cx="3784566"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45" name="Shape 348"/>
          <p:cNvSpPr/>
          <p:nvPr>
            <p:ph type="body" sz="quarter" idx="25"/>
          </p:nvPr>
        </p:nvSpPr>
        <p:spPr>
          <a:xfrm>
            <a:off x="16436241" y="8930802"/>
            <a:ext cx="1092202" cy="1612903"/>
          </a:xfrm>
          <a:prstGeom prst="rect">
            <a:avLst/>
          </a:prstGeom>
          <a:solidFill>
            <a:srgbClr val="222222"/>
          </a:solidFill>
        </p:spPr>
        <p:txBody>
          <a:bodyPr lIns="38100" tIns="38100" rIns="38100" bIns="38100" anchor="ctr"/>
          <a:lstStyle/>
          <a:p>
            <a:pPr>
              <a:buBlip>
                <a:blip r:embed="rId2"/>
              </a:buBlip>
            </a:pPr>
          </a:p>
        </p:txBody>
      </p:sp>
      <p:sp>
        <p:nvSpPr>
          <p:cNvPr id="346" name="Titeltext"/>
          <p:cNvSpPr txBox="1"/>
          <p:nvPr>
            <p:ph type="title"/>
          </p:nvPr>
        </p:nvSpPr>
        <p:spPr>
          <a:xfrm>
            <a:off x="2425700" y="2032000"/>
            <a:ext cx="19532600" cy="2146300"/>
          </a:xfrm>
          <a:prstGeom prst="rect">
            <a:avLst/>
          </a:prstGeom>
        </p:spPr>
        <p:txBody>
          <a:bodyPr/>
          <a:lstStyle>
            <a:lvl1pPr>
              <a:lnSpc>
                <a:spcPct val="70000"/>
              </a:lnSpc>
              <a:defRPr spc="-700"/>
            </a:lvl1pPr>
          </a:lstStyle>
          <a:p>
            <a:pPr/>
            <a:r>
              <a:t>Titeltext</a:t>
            </a:r>
          </a:p>
        </p:txBody>
      </p:sp>
      <p:sp>
        <p:nvSpPr>
          <p:cNvPr id="347" name="Shape 350"/>
          <p:cNvSpPr/>
          <p:nvPr>
            <p:ph type="body" sz="quarter" idx="26"/>
          </p:nvPr>
        </p:nvSpPr>
        <p:spPr>
          <a:xfrm>
            <a:off x="2425700" y="4356100"/>
            <a:ext cx="19532600" cy="1968500"/>
          </a:xfrm>
          <a:prstGeom prst="rect">
            <a:avLst/>
          </a:prstGeom>
        </p:spPr>
        <p:txBody>
          <a:bodyPr numCol="2" spcCol="976630"/>
          <a:lstStyle/>
          <a:p>
            <a:pPr marL="0" indent="0">
              <a:buSzTx/>
              <a:buNone/>
            </a:pPr>
          </a:p>
        </p:txBody>
      </p:sp>
      <p:sp>
        <p:nvSpPr>
          <p:cNvPr id="34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amp; Tags">
    <p:spTree>
      <p:nvGrpSpPr>
        <p:cNvPr id="1" name=""/>
        <p:cNvGrpSpPr/>
        <p:nvPr/>
      </p:nvGrpSpPr>
      <p:grpSpPr>
        <a:xfrm>
          <a:off x="0" y="0"/>
          <a:ext cx="0" cy="0"/>
          <a:chOff x="0" y="0"/>
          <a:chExt cx="0" cy="0"/>
        </a:xfrm>
      </p:grpSpPr>
      <p:sp>
        <p:nvSpPr>
          <p:cNvPr id="24" name="Titeltext"/>
          <p:cNvSpPr txBox="1"/>
          <p:nvPr>
            <p:ph type="title"/>
          </p:nvPr>
        </p:nvSpPr>
        <p:spPr>
          <a:prstGeom prst="rect">
            <a:avLst/>
          </a:prstGeom>
        </p:spPr>
        <p:txBody>
          <a:bodyPr/>
          <a:lstStyle/>
          <a:p>
            <a:pPr/>
            <a:r>
              <a:t>Titeltext</a:t>
            </a:r>
          </a:p>
        </p:txBody>
      </p:sp>
      <p:sp>
        <p:nvSpPr>
          <p:cNvPr id="25" name="Brödtext nivå ett…"/>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6"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reak Slide">
    <p:spTree>
      <p:nvGrpSpPr>
        <p:cNvPr id="1" name=""/>
        <p:cNvGrpSpPr/>
        <p:nvPr/>
      </p:nvGrpSpPr>
      <p:grpSpPr>
        <a:xfrm>
          <a:off x="0" y="0"/>
          <a:ext cx="0" cy="0"/>
          <a:chOff x="0" y="0"/>
          <a:chExt cx="0" cy="0"/>
        </a:xfrm>
      </p:grpSpPr>
      <p:sp>
        <p:nvSpPr>
          <p:cNvPr id="355" name="Shape 358"/>
          <p:cNvSpPr/>
          <p:nvPr/>
        </p:nvSpPr>
        <p:spPr>
          <a:xfrm>
            <a:off x="4698922" y="8108399"/>
            <a:ext cx="6791726" cy="714133"/>
          </a:xfrm>
          <a:prstGeom prst="roundRect">
            <a:avLst>
              <a:gd name="adj" fmla="val 7114"/>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56" name="Shape 35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57" name="Shape 36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58" name="Shape 361"/>
          <p:cNvSpPr/>
          <p:nvPr/>
        </p:nvSpPr>
        <p:spPr>
          <a:xfrm>
            <a:off x="4871419" y="8204200"/>
            <a:ext cx="532619" cy="533407"/>
          </a:xfrm>
          <a:custGeom>
            <a:avLst/>
            <a:gdLst/>
            <a:ahLst/>
            <a:cxnLst>
              <a:cxn ang="0">
                <a:pos x="wd2" y="hd2"/>
              </a:cxn>
              <a:cxn ang="5400000">
                <a:pos x="wd2" y="hd2"/>
              </a:cxn>
              <a:cxn ang="10800000">
                <a:pos x="wd2" y="hd2"/>
              </a:cxn>
              <a:cxn ang="16200000">
                <a:pos x="wd2" y="hd2"/>
              </a:cxn>
            </a:cxnLst>
            <a:rect l="0" t="0" r="r" b="b"/>
            <a:pathLst>
              <a:path w="19677" h="20595" fill="norm" stroke="1" extrusionOk="0">
                <a:moveTo>
                  <a:pt x="9838" y="0"/>
                </a:moveTo>
                <a:cubicBezTo>
                  <a:pt x="7318" y="0"/>
                  <a:pt x="4806" y="1014"/>
                  <a:pt x="2884" y="3023"/>
                </a:cubicBezTo>
                <a:cubicBezTo>
                  <a:pt x="-962" y="7042"/>
                  <a:pt x="-962" y="13562"/>
                  <a:pt x="2884" y="17581"/>
                </a:cubicBezTo>
                <a:cubicBezTo>
                  <a:pt x="6729" y="21600"/>
                  <a:pt x="12947" y="21600"/>
                  <a:pt x="16792" y="17581"/>
                </a:cubicBezTo>
                <a:cubicBezTo>
                  <a:pt x="20638" y="13562"/>
                  <a:pt x="20638" y="7042"/>
                  <a:pt x="16792" y="3023"/>
                </a:cubicBezTo>
                <a:cubicBezTo>
                  <a:pt x="14870" y="1014"/>
                  <a:pt x="12358" y="0"/>
                  <a:pt x="9838" y="0"/>
                </a:cubicBezTo>
                <a:close/>
                <a:moveTo>
                  <a:pt x="9838" y="2573"/>
                </a:moveTo>
                <a:cubicBezTo>
                  <a:pt x="11729" y="2573"/>
                  <a:pt x="13627" y="3338"/>
                  <a:pt x="15069" y="4845"/>
                </a:cubicBezTo>
                <a:cubicBezTo>
                  <a:pt x="17954" y="7861"/>
                  <a:pt x="17954" y="12743"/>
                  <a:pt x="15069" y="15759"/>
                </a:cubicBezTo>
                <a:cubicBezTo>
                  <a:pt x="12184" y="18774"/>
                  <a:pt x="7492" y="18774"/>
                  <a:pt x="4607" y="15759"/>
                </a:cubicBezTo>
                <a:cubicBezTo>
                  <a:pt x="1722" y="12743"/>
                  <a:pt x="1722" y="7861"/>
                  <a:pt x="4607" y="4845"/>
                </a:cubicBezTo>
                <a:cubicBezTo>
                  <a:pt x="6049" y="3338"/>
                  <a:pt x="7947" y="2573"/>
                  <a:pt x="9838" y="2573"/>
                </a:cubicBezTo>
                <a:close/>
                <a:moveTo>
                  <a:pt x="9469" y="4117"/>
                </a:moveTo>
                <a:cubicBezTo>
                  <a:pt x="8925" y="4117"/>
                  <a:pt x="8484" y="4577"/>
                  <a:pt x="8484" y="5146"/>
                </a:cubicBezTo>
                <a:lnTo>
                  <a:pt x="8484" y="10441"/>
                </a:lnTo>
                <a:cubicBezTo>
                  <a:pt x="8350" y="10617"/>
                  <a:pt x="8238" y="10821"/>
                  <a:pt x="8238" y="11063"/>
                </a:cubicBezTo>
                <a:cubicBezTo>
                  <a:pt x="8238" y="11632"/>
                  <a:pt x="8679" y="12092"/>
                  <a:pt x="9223" y="12092"/>
                </a:cubicBezTo>
                <a:lnTo>
                  <a:pt x="14638" y="12092"/>
                </a:lnTo>
                <a:cubicBezTo>
                  <a:pt x="15182" y="12092"/>
                  <a:pt x="15644" y="11632"/>
                  <a:pt x="15644" y="11063"/>
                </a:cubicBezTo>
                <a:cubicBezTo>
                  <a:pt x="15644" y="10495"/>
                  <a:pt x="15182" y="10034"/>
                  <a:pt x="14638" y="10034"/>
                </a:cubicBezTo>
                <a:lnTo>
                  <a:pt x="10453" y="10034"/>
                </a:lnTo>
                <a:lnTo>
                  <a:pt x="10453" y="5146"/>
                </a:lnTo>
                <a:cubicBezTo>
                  <a:pt x="10453" y="4577"/>
                  <a:pt x="10013" y="4117"/>
                  <a:pt x="9469" y="4117"/>
                </a:cubicBezTo>
                <a:close/>
              </a:path>
            </a:pathLst>
          </a:custGeom>
          <a:solidFill>
            <a:srgbClr val="F56F2A"/>
          </a:solidFill>
          <a:ln w="12700">
            <a:miter lim="400000"/>
          </a:ln>
        </p:spPr>
        <p:txBody>
          <a:bodyPr lIns="38100" tIns="38100" rIns="38100" bIns="38100" anchor="ctr"/>
          <a:lstStyle/>
          <a:p>
            <a:pPr algn="l"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59" name="Brödtext nivå ett…"/>
          <p:cNvSpPr txBox="1"/>
          <p:nvPr>
            <p:ph type="body" sz="quarter" idx="1"/>
          </p:nvPr>
        </p:nvSpPr>
        <p:spPr>
          <a:xfrm>
            <a:off x="2425700" y="8108399"/>
            <a:ext cx="2035365"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60" name="Shape 363"/>
          <p:cNvSpPr/>
          <p:nvPr>
            <p:ph type="body" sz="quarter" idx="21"/>
          </p:nvPr>
        </p:nvSpPr>
        <p:spPr>
          <a:xfrm>
            <a:off x="5771546" y="8280400"/>
            <a:ext cx="5384802" cy="368300"/>
          </a:xfrm>
          <a:prstGeom prst="rect">
            <a:avLst/>
          </a:prstGeom>
        </p:spPr>
        <p:txBody>
          <a:bodyP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61" name="Titeltext"/>
          <p:cNvSpPr txBox="1"/>
          <p:nvPr>
            <p:ph type="title"/>
          </p:nvPr>
        </p:nvSpPr>
        <p:spPr>
          <a:xfrm>
            <a:off x="2425700" y="2032000"/>
            <a:ext cx="19532600" cy="5892800"/>
          </a:xfrm>
          <a:prstGeom prst="rect">
            <a:avLst/>
          </a:prstGeom>
        </p:spPr>
        <p:txBody>
          <a:bodyPr anchor="b"/>
          <a:lstStyle>
            <a:lvl1pPr>
              <a:lnSpc>
                <a:spcPct val="70000"/>
              </a:lnSpc>
              <a:defRPr spc="-1600" sz="32000"/>
            </a:lvl1pPr>
          </a:lstStyle>
          <a:p>
            <a:pPr/>
            <a:r>
              <a:t>Titeltext</a:t>
            </a:r>
          </a:p>
        </p:txBody>
      </p:sp>
      <p:sp>
        <p:nvSpPr>
          <p:cNvPr id="362"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ercentage Comparison">
    <p:spTree>
      <p:nvGrpSpPr>
        <p:cNvPr id="1" name=""/>
        <p:cNvGrpSpPr/>
        <p:nvPr/>
      </p:nvGrpSpPr>
      <p:grpSpPr>
        <a:xfrm>
          <a:off x="0" y="0"/>
          <a:ext cx="0" cy="0"/>
          <a:chOff x="0" y="0"/>
          <a:chExt cx="0" cy="0"/>
        </a:xfrm>
      </p:grpSpPr>
      <p:sp>
        <p:nvSpPr>
          <p:cNvPr id="369" name="Shape 37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pic>
        <p:nvPicPr>
          <p:cNvPr id="370" name="bg.jpg" descr="bg.jpg"/>
          <p:cNvPicPr>
            <a:picLocks noChangeAspect="1"/>
          </p:cNvPicPr>
          <p:nvPr/>
        </p:nvPicPr>
        <p:blipFill>
          <a:blip r:embed="rId2">
            <a:extLst/>
          </a:blip>
          <a:srcRect l="33323" t="38325" r="36580" b="31586"/>
          <a:stretch>
            <a:fillRect/>
          </a:stretch>
        </p:blipFill>
        <p:spPr>
          <a:xfrm>
            <a:off x="2425700" y="6054537"/>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pic>
        <p:nvPicPr>
          <p:cNvPr id="371" name="bg.jpg" descr="bg.jpg"/>
          <p:cNvPicPr>
            <a:picLocks noChangeAspect="1"/>
          </p:cNvPicPr>
          <p:nvPr/>
        </p:nvPicPr>
        <p:blipFill>
          <a:blip r:embed="rId2">
            <a:extLst/>
          </a:blip>
          <a:srcRect l="33323" t="25568" r="36580" b="44344"/>
          <a:stretch>
            <a:fillRect/>
          </a:stretch>
        </p:blipFill>
        <p:spPr>
          <a:xfrm>
            <a:off x="2425700" y="9358591"/>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pic>
        <p:nvPicPr>
          <p:cNvPr id="372" name="bg.jpg" descr="bg.jpg"/>
          <p:cNvPicPr>
            <a:picLocks noChangeAspect="1"/>
          </p:cNvPicPr>
          <p:nvPr/>
        </p:nvPicPr>
        <p:blipFill>
          <a:blip r:embed="rId2">
            <a:extLst/>
          </a:blip>
          <a:srcRect l="33323" t="34024" r="36580" b="35887"/>
          <a:stretch>
            <a:fillRect/>
          </a:stretch>
        </p:blipFill>
        <p:spPr>
          <a:xfrm>
            <a:off x="2425700" y="2750622"/>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sp>
        <p:nvSpPr>
          <p:cNvPr id="373" name="Shape 37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74" name="Brödtext nivå ett…"/>
          <p:cNvSpPr txBox="1"/>
          <p:nvPr>
            <p:ph type="body" sz="quarter" idx="1"/>
          </p:nvPr>
        </p:nvSpPr>
        <p:spPr>
          <a:xfrm>
            <a:off x="4271421" y="9358521"/>
            <a:ext cx="582778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75" name="Shape 378"/>
          <p:cNvSpPr/>
          <p:nvPr>
            <p:ph type="body" sz="quarter" idx="21"/>
          </p:nvPr>
        </p:nvSpPr>
        <p:spPr>
          <a:xfrm>
            <a:off x="4286301" y="2765502"/>
            <a:ext cx="6392316"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76" name="Shape 379"/>
          <p:cNvSpPr/>
          <p:nvPr>
            <p:ph type="body" sz="quarter" idx="22"/>
          </p:nvPr>
        </p:nvSpPr>
        <p:spPr>
          <a:xfrm>
            <a:off x="2896710" y="9810129"/>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7" name="Shape 380"/>
          <p:cNvSpPr/>
          <p:nvPr>
            <p:ph type="body" sz="quarter" idx="23"/>
          </p:nvPr>
        </p:nvSpPr>
        <p:spPr>
          <a:xfrm>
            <a:off x="2896710" y="10528300"/>
            <a:ext cx="663450" cy="368300"/>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78" name="Shape 381"/>
          <p:cNvSpPr/>
          <p:nvPr>
            <p:ph type="body" sz="quarter" idx="24"/>
          </p:nvPr>
        </p:nvSpPr>
        <p:spPr>
          <a:xfrm>
            <a:off x="2896710" y="6100178"/>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9" name="Shape 382"/>
          <p:cNvSpPr/>
          <p:nvPr>
            <p:ph type="body" sz="quarter" idx="25"/>
          </p:nvPr>
        </p:nvSpPr>
        <p:spPr>
          <a:xfrm>
            <a:off x="2896710" y="6908403"/>
            <a:ext cx="663450" cy="368302"/>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0" name="Shape 383"/>
          <p:cNvSpPr/>
          <p:nvPr>
            <p:ph type="body" sz="quarter" idx="26"/>
          </p:nvPr>
        </p:nvSpPr>
        <p:spPr>
          <a:xfrm>
            <a:off x="2896710" y="2912698"/>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1" name="Shape 384"/>
          <p:cNvSpPr/>
          <p:nvPr>
            <p:ph type="body" sz="quarter" idx="27"/>
          </p:nvPr>
        </p:nvSpPr>
        <p:spPr>
          <a:xfrm>
            <a:off x="2896710" y="3703065"/>
            <a:ext cx="663450" cy="368302"/>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2" name="Shape 385"/>
          <p:cNvSpPr/>
          <p:nvPr>
            <p:ph type="body" sz="quarter" idx="28"/>
          </p:nvPr>
        </p:nvSpPr>
        <p:spPr>
          <a:xfrm>
            <a:off x="4286301" y="6069417"/>
            <a:ext cx="461844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3" name="Shape 386"/>
          <p:cNvSpPr/>
          <p:nvPr>
            <p:ph type="body" sz="quarter" idx="29"/>
          </p:nvPr>
        </p:nvSpPr>
        <p:spPr>
          <a:xfrm>
            <a:off x="4286301" y="3659780"/>
            <a:ext cx="366159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4" name="Shape 387"/>
          <p:cNvSpPr/>
          <p:nvPr>
            <p:ph type="body" sz="quarter" idx="30"/>
          </p:nvPr>
        </p:nvSpPr>
        <p:spPr>
          <a:xfrm>
            <a:off x="4286301" y="6953877"/>
            <a:ext cx="2952433"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5" name="Shape 388"/>
          <p:cNvSpPr/>
          <p:nvPr>
            <p:ph type="body" sz="quarter" idx="31"/>
          </p:nvPr>
        </p:nvSpPr>
        <p:spPr>
          <a:xfrm>
            <a:off x="4286301" y="10270922"/>
            <a:ext cx="699060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6" name="Shape 389"/>
          <p:cNvSpPr/>
          <p:nvPr>
            <p:ph type="body" sz="half" idx="32"/>
          </p:nvPr>
        </p:nvSpPr>
        <p:spPr>
          <a:xfrm>
            <a:off x="12814300" y="2032000"/>
            <a:ext cx="9144000" cy="9639300"/>
          </a:xfrm>
          <a:prstGeom prst="rect">
            <a:avLst/>
          </a:prstGeom>
        </p:spPr>
        <p:txBody>
          <a:bodyPr anchor="ctr"/>
          <a:lstStyle/>
          <a:p>
            <a:pPr marL="0" indent="0">
              <a:buSzTx/>
              <a:buNone/>
            </a:pPr>
          </a:p>
        </p:txBody>
      </p:sp>
      <p:sp>
        <p:nvSpPr>
          <p:cNvPr id="387"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Text &amp; Tags">
    <p:spTree>
      <p:nvGrpSpPr>
        <p:cNvPr id="1" name=""/>
        <p:cNvGrpSpPr/>
        <p:nvPr/>
      </p:nvGrpSpPr>
      <p:grpSpPr>
        <a:xfrm>
          <a:off x="0" y="0"/>
          <a:ext cx="0" cy="0"/>
          <a:chOff x="0" y="0"/>
          <a:chExt cx="0" cy="0"/>
        </a:xfrm>
      </p:grpSpPr>
      <p:sp>
        <p:nvSpPr>
          <p:cNvPr id="33" name="Shape 35"/>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4" name="Shape 3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5" name="Brödtext nivå ett…"/>
          <p:cNvSpPr txBox="1"/>
          <p:nvPr>
            <p:ph type="body" sz="quarter" idx="1"/>
          </p:nvPr>
        </p:nvSpPr>
        <p:spPr>
          <a:xfrm>
            <a:off x="6484487" y="2031328"/>
            <a:ext cx="8332749"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6" name="Shape 38"/>
          <p:cNvSpPr/>
          <p:nvPr>
            <p:ph type="body" sz="quarter" idx="21"/>
          </p:nvPr>
        </p:nvSpPr>
        <p:spPr>
          <a:xfrm>
            <a:off x="2440312" y="2948579"/>
            <a:ext cx="676271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 name="Shape 39"/>
          <p:cNvSpPr/>
          <p:nvPr>
            <p:ph type="body" sz="quarter" idx="22"/>
          </p:nvPr>
        </p:nvSpPr>
        <p:spPr>
          <a:xfrm>
            <a:off x="2440313" y="2046209"/>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 name="Shape 40"/>
          <p:cNvSpPr/>
          <p:nvPr>
            <p:ph type="body" idx="23"/>
          </p:nvPr>
        </p:nvSpPr>
        <p:spPr>
          <a:xfrm>
            <a:off x="2425700" y="4356100"/>
            <a:ext cx="19532600" cy="7327900"/>
          </a:xfrm>
          <a:prstGeom prst="rect">
            <a:avLst/>
          </a:prstGeom>
        </p:spPr>
        <p:txBody>
          <a:bodyPr/>
          <a:lstStyle/>
          <a:p>
            <a:pPr marL="508000" indent="-508000">
              <a:lnSpc>
                <a:spcPts val="4500"/>
              </a:lnSpc>
              <a:spcBef>
                <a:spcPts val="4500"/>
              </a:spcBef>
              <a:buClr>
                <a:srgbClr val="F56F2A"/>
              </a:buClr>
              <a:buSzPct val="80000"/>
              <a:buChar char="•"/>
              <a:defRPr sz="2400">
                <a:latin typeface="Helvetica Neue Light"/>
                <a:ea typeface="Helvetica Neue Light"/>
                <a:cs typeface="Helvetica Neue Light"/>
                <a:sym typeface="Helvetica Neue Light"/>
              </a:defRPr>
            </a:pPr>
          </a:p>
        </p:txBody>
      </p:sp>
      <p:sp>
        <p:nvSpPr>
          <p:cNvPr id="39" name="Diabildsnummer"/>
          <p:cNvSpPr txBox="1"/>
          <p:nvPr>
            <p:ph type="sldNum" sz="quarter" idx="2"/>
          </p:nvPr>
        </p:nvSpPr>
        <p:spPr>
          <a:xfrm>
            <a:off x="23417428" y="12809223"/>
            <a:ext cx="208992" cy="356415"/>
          </a:xfrm>
          <a:prstGeom prst="rect">
            <a:avLst/>
          </a:prstGeom>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Columns">
    <p:spTree>
      <p:nvGrpSpPr>
        <p:cNvPr id="1" name=""/>
        <p:cNvGrpSpPr/>
        <p:nvPr/>
      </p:nvGrpSpPr>
      <p:grpSpPr>
        <a:xfrm>
          <a:off x="0" y="0"/>
          <a:ext cx="0" cy="0"/>
          <a:chOff x="0" y="0"/>
          <a:chExt cx="0" cy="0"/>
        </a:xfrm>
      </p:grpSpPr>
      <p:sp>
        <p:nvSpPr>
          <p:cNvPr id="46" name="Shape 48"/>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7" name="Titeltext"/>
          <p:cNvSpPr txBox="1"/>
          <p:nvPr>
            <p:ph type="title"/>
          </p:nvPr>
        </p:nvSpPr>
        <p:spPr>
          <a:xfrm>
            <a:off x="1901825" y="1198562"/>
            <a:ext cx="20403896" cy="2146301"/>
          </a:xfrm>
          <a:prstGeom prst="rect">
            <a:avLst/>
          </a:prstGeom>
        </p:spPr>
        <p:txBody>
          <a:bodyPr/>
          <a:lstStyle>
            <a:lvl1pPr>
              <a:lnSpc>
                <a:spcPct val="70000"/>
              </a:lnSpc>
            </a:lvl1pPr>
          </a:lstStyle>
          <a:p>
            <a:pPr/>
            <a:r>
              <a:t>Titeltext</a:t>
            </a:r>
          </a:p>
        </p:txBody>
      </p:sp>
      <p:sp>
        <p:nvSpPr>
          <p:cNvPr id="48" name="Brödtext nivå ett…"/>
          <p:cNvSpPr txBox="1"/>
          <p:nvPr>
            <p:ph type="body" idx="1"/>
          </p:nvPr>
        </p:nvSpPr>
        <p:spPr>
          <a:xfrm>
            <a:off x="1377950" y="4010025"/>
            <a:ext cx="21806229" cy="8313130"/>
          </a:xfrm>
          <a:prstGeom prst="rect">
            <a:avLst/>
          </a:prstGeom>
        </p:spPr>
        <p:txBody>
          <a:bodyPr numCol="2" spcCol="1090310"/>
          <a:lstStyle>
            <a:lvl1pPr marL="508000" indent="-508000">
              <a:spcBef>
                <a:spcPts val="1200"/>
              </a:spcBef>
              <a:buClr>
                <a:srgbClr val="F56F2A"/>
              </a:buClr>
              <a:buSzPct val="80000"/>
              <a:buChar char="•"/>
              <a:defRPr sz="6800">
                <a:latin typeface="Helvetica Neue"/>
                <a:ea typeface="Helvetica Neue"/>
                <a:cs typeface="Helvetica Neue"/>
                <a:sym typeface="Helvetica Neue"/>
              </a:defRPr>
            </a:lvl1pPr>
            <a:lvl2pPr marL="508000" indent="-508000">
              <a:spcBef>
                <a:spcPts val="1200"/>
              </a:spcBef>
              <a:buClr>
                <a:srgbClr val="F56F2A"/>
              </a:buClr>
              <a:buSzPct val="80000"/>
              <a:buChar char="•"/>
              <a:defRPr sz="6800">
                <a:latin typeface="Helvetica Neue"/>
                <a:ea typeface="Helvetica Neue"/>
                <a:cs typeface="Helvetica Neue"/>
                <a:sym typeface="Helvetica Neue"/>
              </a:defRPr>
            </a:lvl2pPr>
            <a:lvl3pPr marL="508000" indent="-508000">
              <a:spcBef>
                <a:spcPts val="1200"/>
              </a:spcBef>
              <a:buClr>
                <a:srgbClr val="F56F2A"/>
              </a:buClr>
              <a:buSzPct val="80000"/>
              <a:buChar char="•"/>
              <a:defRPr sz="6800">
                <a:latin typeface="Helvetica Neue"/>
                <a:ea typeface="Helvetica Neue"/>
                <a:cs typeface="Helvetica Neue"/>
                <a:sym typeface="Helvetica Neue"/>
              </a:defRPr>
            </a:lvl3pPr>
            <a:lvl4pPr marL="508000" indent="-508000">
              <a:spcBef>
                <a:spcPts val="1200"/>
              </a:spcBef>
              <a:buClr>
                <a:srgbClr val="F56F2A"/>
              </a:buClr>
              <a:buSzPct val="80000"/>
              <a:buChar char="•"/>
              <a:defRPr sz="6800">
                <a:latin typeface="Helvetica Neue"/>
                <a:ea typeface="Helvetica Neue"/>
                <a:cs typeface="Helvetica Neue"/>
                <a:sym typeface="Helvetica Neue"/>
              </a:defRPr>
            </a:lvl4pPr>
            <a:lvl5pPr marL="508000" indent="-508000">
              <a:spcBef>
                <a:spcPts val="1200"/>
              </a:spcBef>
              <a:buClr>
                <a:srgbClr val="F56F2A"/>
              </a:buClr>
              <a:buSzPct val="80000"/>
              <a:buChar char="•"/>
              <a:defRPr sz="6800">
                <a:latin typeface="Helvetica Neue"/>
                <a:ea typeface="Helvetica Neue"/>
                <a:cs typeface="Helvetica Neue"/>
                <a:sym typeface="Helvetica Neue"/>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49" name="Shape 53"/>
          <p:cNvSpPr txBox="1"/>
          <p:nvPr/>
        </p:nvSpPr>
        <p:spPr>
          <a:xfrm>
            <a:off x="835113" y="13085245"/>
            <a:ext cx="1139649" cy="4711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8332" spc="-120" sz="2400">
                <a:solidFill>
                  <a:srgbClr val="000000"/>
                </a:solidFill>
              </a:defRPr>
            </a:lvl1pPr>
          </a:lstStyle>
          <a:p>
            <a:pPr/>
            <a:r>
              <a:t>Per Flensburg</a:t>
            </a:r>
          </a:p>
        </p:txBody>
      </p:sp>
      <p:sp>
        <p:nvSpPr>
          <p:cNvPr id="50" name="Diabildsnummer"/>
          <p:cNvSpPr txBox="1"/>
          <p:nvPr>
            <p:ph type="sldNum" sz="quarter" idx="2"/>
          </p:nvPr>
        </p:nvSpPr>
        <p:spPr>
          <a:xfrm>
            <a:off x="23631740" y="13142598"/>
            <a:ext cx="208993" cy="356415"/>
          </a:xfrm>
          <a:prstGeom prst="rect">
            <a:avLst/>
          </a:prstGeom>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Photo with Caption">
    <p:spTree>
      <p:nvGrpSpPr>
        <p:cNvPr id="1" name=""/>
        <p:cNvGrpSpPr/>
        <p:nvPr/>
      </p:nvGrpSpPr>
      <p:grpSpPr>
        <a:xfrm>
          <a:off x="0" y="0"/>
          <a:ext cx="0" cy="0"/>
          <a:chOff x="0" y="0"/>
          <a:chExt cx="0" cy="0"/>
        </a:xfrm>
      </p:grpSpPr>
      <p:sp>
        <p:nvSpPr>
          <p:cNvPr id="57" name="Shape 60"/>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8" name="Brödtext nivå ett…"/>
          <p:cNvSpPr txBox="1"/>
          <p:nvPr>
            <p:ph type="body" sz="quarter" idx="1"/>
          </p:nvPr>
        </p:nvSpPr>
        <p:spPr>
          <a:xfrm>
            <a:off x="16397185" y="1440387"/>
            <a:ext cx="7633163" cy="1308102"/>
          </a:xfrm>
          <a:prstGeom prst="rect">
            <a:avLst/>
          </a:prstGeom>
          <a:solidFill>
            <a:srgbClr val="F8701D"/>
          </a:solidFill>
        </p:spPr>
        <p:txBody>
          <a:bodyPr lIns="38100" tIns="38100" rIns="38100" bIns="38100" anchor="ctr"/>
          <a:lstStyle>
            <a:lvl1pPr marL="0" indent="0" algn="ctr">
              <a:spcBef>
                <a:spcPts val="0"/>
              </a:spcBef>
              <a:buSzTx/>
              <a:buNone/>
              <a:defRPr baseline="4165" cap="all" spc="720" sz="4800">
                <a:solidFill>
                  <a:srgbClr val="FFFFFF"/>
                </a:solidFill>
                <a:latin typeface="Helvetica Neue"/>
                <a:ea typeface="Helvetica Neue"/>
                <a:cs typeface="Helvetica Neue"/>
                <a:sym typeface="Helvetica Neue"/>
              </a:defRPr>
            </a:lvl1pPr>
            <a:lvl2pPr marL="1924050" indent="-666750" algn="ctr">
              <a:spcBef>
                <a:spcPts val="0"/>
              </a:spcBef>
              <a:buBlip>
                <a:blip r:embed="rId2"/>
              </a:buBlip>
              <a:defRPr baseline="4165" cap="all" spc="720" sz="4800">
                <a:solidFill>
                  <a:srgbClr val="FFFFFF"/>
                </a:solidFill>
                <a:latin typeface="Helvetica Neue"/>
                <a:ea typeface="Helvetica Neue"/>
                <a:cs typeface="Helvetica Neue"/>
                <a:sym typeface="Helvetica Neue"/>
              </a:defRPr>
            </a:lvl2pPr>
            <a:lvl3pPr algn="ctr">
              <a:spcBef>
                <a:spcPts val="0"/>
              </a:spcBef>
              <a:buBlip>
                <a:blip r:embed="rId2"/>
              </a:buBlip>
              <a:defRPr baseline="4165" cap="all" spc="720" sz="4800">
                <a:solidFill>
                  <a:srgbClr val="FFFFFF"/>
                </a:solidFill>
                <a:latin typeface="Helvetica Neue"/>
                <a:ea typeface="Helvetica Neue"/>
                <a:cs typeface="Helvetica Neue"/>
                <a:sym typeface="Helvetica Neue"/>
              </a:defRPr>
            </a:lvl3pPr>
            <a:lvl4pPr algn="ctr">
              <a:spcBef>
                <a:spcPts val="0"/>
              </a:spcBef>
              <a:buBlip>
                <a:blip r:embed="rId2"/>
              </a:buBlip>
              <a:defRPr baseline="4165" cap="all" spc="720" sz="4800">
                <a:solidFill>
                  <a:srgbClr val="FFFFFF"/>
                </a:solidFill>
                <a:latin typeface="Helvetica Neue"/>
                <a:ea typeface="Helvetica Neue"/>
                <a:cs typeface="Helvetica Neue"/>
                <a:sym typeface="Helvetica Neue"/>
              </a:defRPr>
            </a:lvl4pPr>
            <a:lvl5pPr algn="ctr">
              <a:spcBef>
                <a:spcPts val="0"/>
              </a:spcBef>
              <a:buBlip>
                <a:blip r:embed="rId2"/>
              </a:buBlip>
              <a:defRPr baseline="4165" cap="all" spc="720" sz="4800">
                <a:solidFill>
                  <a:srgbClr val="FFFFFF"/>
                </a:solidFill>
                <a:latin typeface="Helvetica Neue"/>
                <a:ea typeface="Helvetica Neue"/>
                <a:cs typeface="Helvetica Neue"/>
                <a:sym typeface="Helvetica Neue"/>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59" name="Diabildsnummer"/>
          <p:cNvSpPr txBox="1"/>
          <p:nvPr>
            <p:ph type="sldNum" sz="quarter" idx="2"/>
          </p:nvPr>
        </p:nvSpPr>
        <p:spPr>
          <a:xfrm>
            <a:off x="23411535" y="12802670"/>
            <a:ext cx="220778" cy="369521"/>
          </a:xfrm>
          <a:prstGeom prst="rect">
            <a:avLst/>
          </a:prstGeom>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lumn Text &amp; Tags">
    <p:spTree>
      <p:nvGrpSpPr>
        <p:cNvPr id="1" name=""/>
        <p:cNvGrpSpPr/>
        <p:nvPr/>
      </p:nvGrpSpPr>
      <p:grpSpPr>
        <a:xfrm>
          <a:off x="0" y="0"/>
          <a:ext cx="0" cy="0"/>
          <a:chOff x="0" y="0"/>
          <a:chExt cx="0" cy="0"/>
        </a:xfrm>
      </p:grpSpPr>
      <p:sp>
        <p:nvSpPr>
          <p:cNvPr id="66" name="Shape 6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7" name="Shape 7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68" name="Brödtext nivå ett…"/>
          <p:cNvSpPr txBox="1"/>
          <p:nvPr>
            <p:ph type="body" sz="quarter" idx="1"/>
          </p:nvPr>
        </p:nvSpPr>
        <p:spPr>
          <a:xfrm>
            <a:off x="12699549" y="2031328"/>
            <a:ext cx="5479807"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69" name="Shape 72"/>
          <p:cNvSpPr/>
          <p:nvPr>
            <p:ph type="body" sz="quarter" idx="21"/>
          </p:nvPr>
        </p:nvSpPr>
        <p:spPr>
          <a:xfrm>
            <a:off x="2440312" y="2948579"/>
            <a:ext cx="676271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0" name="Shape 73"/>
          <p:cNvSpPr/>
          <p:nvPr>
            <p:ph type="body" sz="quarter" idx="22"/>
          </p:nvPr>
        </p:nvSpPr>
        <p:spPr>
          <a:xfrm>
            <a:off x="2440313" y="2046209"/>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71" name="Shape 74"/>
          <p:cNvSpPr/>
          <p:nvPr>
            <p:ph type="body" sz="quarter" idx="23"/>
          </p:nvPr>
        </p:nvSpPr>
        <p:spPr>
          <a:xfrm>
            <a:off x="18432360" y="2046209"/>
            <a:ext cx="258361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2" name="Shape 75"/>
          <p:cNvSpPr/>
          <p:nvPr>
            <p:ph type="body" sz="quarter" idx="24"/>
          </p:nvPr>
        </p:nvSpPr>
        <p:spPr>
          <a:xfrm>
            <a:off x="12714429" y="2948579"/>
            <a:ext cx="4025483"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3" name="Shape 76"/>
          <p:cNvSpPr/>
          <p:nvPr>
            <p:ph type="body" sz="quarter" idx="25"/>
          </p:nvPr>
        </p:nvSpPr>
        <p:spPr>
          <a:xfrm>
            <a:off x="17007795" y="2948579"/>
            <a:ext cx="473409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4" name="Shape 77"/>
          <p:cNvSpPr/>
          <p:nvPr>
            <p:ph type="body" sz="quarter" idx="26"/>
          </p:nvPr>
        </p:nvSpPr>
        <p:spPr>
          <a:xfrm>
            <a:off x="6499367" y="2046209"/>
            <a:ext cx="448275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5" name="Shape 78"/>
          <p:cNvSpPr/>
          <p:nvPr>
            <p:ph type="body" idx="27"/>
          </p:nvPr>
        </p:nvSpPr>
        <p:spPr>
          <a:xfrm>
            <a:off x="2425700" y="4356100"/>
            <a:ext cx="19532600" cy="7327900"/>
          </a:xfrm>
          <a:prstGeom prst="rect">
            <a:avLst/>
          </a:prstGeom>
        </p:spPr>
        <p:txBody>
          <a:bodyPr numCol="2" spcCol="976630"/>
          <a:lstStyle/>
          <a:p>
            <a:pPr marL="0" indent="0">
              <a:buSzTx/>
              <a:buNone/>
            </a:pPr>
          </a:p>
        </p:txBody>
      </p:sp>
      <p:sp>
        <p:nvSpPr>
          <p:cNvPr id="76"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meline &amp; Text">
    <p:spTree>
      <p:nvGrpSpPr>
        <p:cNvPr id="1" name=""/>
        <p:cNvGrpSpPr/>
        <p:nvPr/>
      </p:nvGrpSpPr>
      <p:grpSpPr>
        <a:xfrm>
          <a:off x="0" y="0"/>
          <a:ext cx="0" cy="0"/>
          <a:chOff x="0" y="0"/>
          <a:chExt cx="0" cy="0"/>
        </a:xfrm>
      </p:grpSpPr>
      <p:sp>
        <p:nvSpPr>
          <p:cNvPr id="83" name="Shape 86"/>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 name="Shape 87"/>
          <p:cNvSpPr/>
          <p:nvPr/>
        </p:nvSpPr>
        <p:spPr>
          <a:xfrm>
            <a:off x="12547600" y="2368041"/>
            <a:ext cx="114300" cy="8979918"/>
          </a:xfrm>
          <a:prstGeom prst="rect">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 name="Shape 88"/>
          <p:cNvSpPr/>
          <p:nvPr/>
        </p:nvSpPr>
        <p:spPr>
          <a:xfrm>
            <a:off x="12470669" y="2274156"/>
            <a:ext cx="264195" cy="264195"/>
          </a:xfrm>
          <a:prstGeom prst="ellipse">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6" name="Shape 89"/>
          <p:cNvSpPr/>
          <p:nvPr/>
        </p:nvSpPr>
        <p:spPr>
          <a:xfrm>
            <a:off x="12470669" y="11190868"/>
            <a:ext cx="264195" cy="264197"/>
          </a:xfrm>
          <a:prstGeom prst="ellipse">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7" name="Shape 90"/>
          <p:cNvSpPr/>
          <p:nvPr/>
        </p:nvSpPr>
        <p:spPr>
          <a:xfrm>
            <a:off x="12470669" y="4507800"/>
            <a:ext cx="264195" cy="264195"/>
          </a:xfrm>
          <a:prstGeom prst="ellipse">
            <a:avLst/>
          </a:prstGeom>
          <a:solidFill>
            <a:srgbClr val="F8701D"/>
          </a:solidFill>
          <a:ln w="12700">
            <a:miter lim="400000"/>
          </a:ln>
        </p:spPr>
        <p:txBody>
          <a:bodyPr lIns="38100" tIns="38100" rIns="38100" bIns="38100" anchor="ctr"/>
          <a:lstStyle/>
          <a:p>
            <a:pPr>
              <a:lnSpc>
                <a:spcPts val="3000"/>
              </a:lnSpc>
              <a:spcBef>
                <a:spcPts val="4200"/>
              </a:spcBef>
              <a:defRPr baseline="9999" cap="all" spc="300" sz="2000">
                <a:solidFill>
                  <a:srgbClr val="FFFFFF"/>
                </a:solidFill>
                <a:latin typeface="Helvetica Neue Medium"/>
                <a:ea typeface="Helvetica Neue Medium"/>
                <a:cs typeface="Helvetica Neue Medium"/>
                <a:sym typeface="Helvetica Neue Medium"/>
              </a:defRPr>
            </a:pPr>
          </a:p>
        </p:txBody>
      </p:sp>
      <p:sp>
        <p:nvSpPr>
          <p:cNvPr id="88" name="Shape 91"/>
          <p:cNvSpPr/>
          <p:nvPr/>
        </p:nvSpPr>
        <p:spPr>
          <a:xfrm>
            <a:off x="12470669" y="8957226"/>
            <a:ext cx="264195" cy="264197"/>
          </a:xfrm>
          <a:prstGeom prst="ellipse">
            <a:avLst/>
          </a:prstGeom>
          <a:solidFill>
            <a:srgbClr val="FFFFFF"/>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000000"/>
                </a:solidFill>
                <a:latin typeface="Futura Condensed"/>
                <a:ea typeface="Futura Condensed"/>
                <a:cs typeface="Futura Condensed"/>
                <a:sym typeface="Futura Condensed"/>
              </a:defRPr>
            </a:pPr>
          </a:p>
        </p:txBody>
      </p:sp>
      <p:sp>
        <p:nvSpPr>
          <p:cNvPr id="89" name="Shape 92"/>
          <p:cNvSpPr/>
          <p:nvPr/>
        </p:nvSpPr>
        <p:spPr>
          <a:xfrm>
            <a:off x="12470669" y="6723582"/>
            <a:ext cx="264195" cy="264195"/>
          </a:xfrm>
          <a:prstGeom prst="ellipse">
            <a:avLst/>
          </a:prstGeom>
          <a:solidFill>
            <a:srgbClr val="FFFFFF"/>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000000"/>
                </a:solidFill>
                <a:latin typeface="Futura Condensed"/>
                <a:ea typeface="Futura Condensed"/>
                <a:cs typeface="Futura Condensed"/>
                <a:sym typeface="Futura Condensed"/>
              </a:defRPr>
            </a:pPr>
          </a:p>
        </p:txBody>
      </p:sp>
      <p:sp>
        <p:nvSpPr>
          <p:cNvPr id="90" name="Shape 93"/>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91" name="Brödtext nivå ett…"/>
          <p:cNvSpPr txBox="1"/>
          <p:nvPr>
            <p:ph type="body" sz="quarter" idx="1"/>
          </p:nvPr>
        </p:nvSpPr>
        <p:spPr>
          <a:xfrm>
            <a:off x="13474433" y="2043363"/>
            <a:ext cx="701301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92" name="Shape 95"/>
          <p:cNvSpPr/>
          <p:nvPr>
            <p:ph type="body" sz="quarter" idx="21"/>
          </p:nvPr>
        </p:nvSpPr>
        <p:spPr>
          <a:xfrm>
            <a:off x="13489313" y="10980779"/>
            <a:ext cx="532726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3" name="Shape 96"/>
          <p:cNvSpPr/>
          <p:nvPr>
            <p:ph type="body" sz="quarter" idx="22"/>
          </p:nvPr>
        </p:nvSpPr>
        <p:spPr>
          <a:xfrm>
            <a:off x="13489313" y="4288878"/>
            <a:ext cx="3071122"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94" name="Shape 97"/>
          <p:cNvSpPr/>
          <p:nvPr>
            <p:ph type="body" sz="quarter" idx="23"/>
          </p:nvPr>
        </p:nvSpPr>
        <p:spPr>
          <a:xfrm>
            <a:off x="13489313" y="8750145"/>
            <a:ext cx="6152423"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5" name="Shape 98"/>
          <p:cNvSpPr/>
          <p:nvPr>
            <p:ph type="body" sz="quarter" idx="24"/>
          </p:nvPr>
        </p:nvSpPr>
        <p:spPr>
          <a:xfrm>
            <a:off x="13489313" y="6519511"/>
            <a:ext cx="472525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6" name="Titeltext"/>
          <p:cNvSpPr txBox="1"/>
          <p:nvPr>
            <p:ph type="title"/>
          </p:nvPr>
        </p:nvSpPr>
        <p:spPr>
          <a:xfrm>
            <a:off x="2425700" y="2032000"/>
            <a:ext cx="9255576" cy="2146300"/>
          </a:xfrm>
          <a:prstGeom prst="rect">
            <a:avLst/>
          </a:prstGeom>
        </p:spPr>
        <p:txBody>
          <a:bodyPr/>
          <a:lstStyle>
            <a:lvl1pPr>
              <a:lnSpc>
                <a:spcPct val="70000"/>
              </a:lnSpc>
              <a:defRPr spc="-700"/>
            </a:lvl1pPr>
          </a:lstStyle>
          <a:p>
            <a:pPr/>
            <a:r>
              <a:t>Titeltext</a:t>
            </a:r>
          </a:p>
        </p:txBody>
      </p:sp>
      <p:sp>
        <p:nvSpPr>
          <p:cNvPr id="97" name="Shape 100"/>
          <p:cNvSpPr/>
          <p:nvPr>
            <p:ph type="body" sz="half" idx="25"/>
          </p:nvPr>
        </p:nvSpPr>
        <p:spPr>
          <a:xfrm>
            <a:off x="2425699" y="4356100"/>
            <a:ext cx="9255577" cy="7327900"/>
          </a:xfrm>
          <a:prstGeom prst="rect">
            <a:avLst/>
          </a:prstGeom>
        </p:spPr>
        <p:txBody>
          <a:bodyPr anchor="ctr"/>
          <a:lstStyle/>
          <a:p>
            <a:pPr marL="0" indent="0">
              <a:buSzTx/>
              <a:buNone/>
            </a:pPr>
          </a:p>
        </p:txBody>
      </p:sp>
      <p:sp>
        <p:nvSpPr>
          <p:cNvPr id="9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ocial Media Comparison">
    <p:spTree>
      <p:nvGrpSpPr>
        <p:cNvPr id="1" name=""/>
        <p:cNvGrpSpPr/>
        <p:nvPr/>
      </p:nvGrpSpPr>
      <p:grpSpPr>
        <a:xfrm>
          <a:off x="0" y="0"/>
          <a:ext cx="0" cy="0"/>
          <a:chOff x="0" y="0"/>
          <a:chExt cx="0" cy="0"/>
        </a:xfrm>
      </p:grpSpPr>
      <p:grpSp>
        <p:nvGrpSpPr>
          <p:cNvPr id="107" name="Group 110"/>
          <p:cNvGrpSpPr/>
          <p:nvPr/>
        </p:nvGrpSpPr>
        <p:grpSpPr>
          <a:xfrm>
            <a:off x="16090900" y="2031328"/>
            <a:ext cx="1612900" cy="1612413"/>
            <a:chOff x="0" y="0"/>
            <a:chExt cx="1612900" cy="1612411"/>
          </a:xfrm>
        </p:grpSpPr>
        <p:sp>
          <p:nvSpPr>
            <p:cNvPr id="105" name="Shape 108"/>
            <p:cNvSpPr/>
            <p:nvPr/>
          </p:nvSpPr>
          <p:spPr>
            <a:xfrm>
              <a:off x="0" y="0"/>
              <a:ext cx="1612900" cy="1612412"/>
            </a:xfrm>
            <a:prstGeom prst="roundRect">
              <a:avLst>
                <a:gd name="adj" fmla="val 3151"/>
              </a:avLst>
            </a:prstGeom>
            <a:solidFill>
              <a:srgbClr val="222222"/>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6" name="Shape 109"/>
            <p:cNvSpPr/>
            <p:nvPr/>
          </p:nvSpPr>
          <p:spPr>
            <a:xfrm>
              <a:off x="354423" y="353675"/>
              <a:ext cx="901672" cy="89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45" y="21600"/>
                  </a:moveTo>
                  <a:lnTo>
                    <a:pt x="12116" y="21600"/>
                  </a:lnTo>
                  <a:lnTo>
                    <a:pt x="12116" y="14463"/>
                  </a:lnTo>
                  <a:cubicBezTo>
                    <a:pt x="12116" y="12581"/>
                    <a:pt x="12471" y="10759"/>
                    <a:pt x="14801" y="10759"/>
                  </a:cubicBezTo>
                  <a:cubicBezTo>
                    <a:pt x="17095" y="10759"/>
                    <a:pt x="17127" y="12911"/>
                    <a:pt x="17127" y="14584"/>
                  </a:cubicBezTo>
                  <a:lnTo>
                    <a:pt x="17127" y="21600"/>
                  </a:lnTo>
                  <a:lnTo>
                    <a:pt x="21600" y="21600"/>
                  </a:lnTo>
                  <a:lnTo>
                    <a:pt x="21600" y="13686"/>
                  </a:lnTo>
                  <a:cubicBezTo>
                    <a:pt x="21600" y="9801"/>
                    <a:pt x="20762" y="6813"/>
                    <a:pt x="16233" y="6813"/>
                  </a:cubicBezTo>
                  <a:cubicBezTo>
                    <a:pt x="14055" y="6813"/>
                    <a:pt x="12594" y="8009"/>
                    <a:pt x="11997" y="9144"/>
                  </a:cubicBezTo>
                  <a:lnTo>
                    <a:pt x="11936" y="9144"/>
                  </a:lnTo>
                  <a:lnTo>
                    <a:pt x="11936" y="7172"/>
                  </a:lnTo>
                  <a:lnTo>
                    <a:pt x="7645" y="7172"/>
                  </a:lnTo>
                  <a:cubicBezTo>
                    <a:pt x="7645" y="7172"/>
                    <a:pt x="7645" y="21600"/>
                    <a:pt x="7645" y="21600"/>
                  </a:cubicBezTo>
                  <a:close/>
                  <a:moveTo>
                    <a:pt x="2597" y="0"/>
                  </a:moveTo>
                  <a:cubicBezTo>
                    <a:pt x="4029" y="0"/>
                    <a:pt x="5192" y="1165"/>
                    <a:pt x="5192" y="2599"/>
                  </a:cubicBezTo>
                  <a:cubicBezTo>
                    <a:pt x="5192" y="4034"/>
                    <a:pt x="4029" y="5200"/>
                    <a:pt x="2597" y="5200"/>
                  </a:cubicBezTo>
                  <a:cubicBezTo>
                    <a:pt x="1159" y="5200"/>
                    <a:pt x="0" y="4034"/>
                    <a:pt x="0" y="2599"/>
                  </a:cubicBezTo>
                  <a:cubicBezTo>
                    <a:pt x="0" y="1165"/>
                    <a:pt x="1159" y="0"/>
                    <a:pt x="2597" y="0"/>
                  </a:cubicBezTo>
                  <a:moveTo>
                    <a:pt x="355" y="7172"/>
                  </a:moveTo>
                  <a:lnTo>
                    <a:pt x="4836" y="7172"/>
                  </a:lnTo>
                  <a:lnTo>
                    <a:pt x="4836" y="21600"/>
                  </a:lnTo>
                  <a:lnTo>
                    <a:pt x="355" y="21600"/>
                  </a:lnTo>
                  <a:cubicBezTo>
                    <a:pt x="355" y="21600"/>
                    <a:pt x="355" y="7172"/>
                    <a:pt x="355" y="7172"/>
                  </a:cubicBezTo>
                  <a:close/>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10" name="Group 113"/>
          <p:cNvGrpSpPr/>
          <p:nvPr/>
        </p:nvGrpSpPr>
        <p:grpSpPr>
          <a:xfrm>
            <a:off x="9258300" y="2031328"/>
            <a:ext cx="1612900" cy="1612413"/>
            <a:chOff x="0" y="0"/>
            <a:chExt cx="1612900" cy="1612411"/>
          </a:xfrm>
        </p:grpSpPr>
        <p:sp>
          <p:nvSpPr>
            <p:cNvPr id="108" name="Shape 111"/>
            <p:cNvSpPr/>
            <p:nvPr/>
          </p:nvSpPr>
          <p:spPr>
            <a:xfrm>
              <a:off x="0" y="0"/>
              <a:ext cx="1612900" cy="1612412"/>
            </a:xfrm>
            <a:prstGeom prst="roundRect">
              <a:avLst>
                <a:gd name="adj" fmla="val 3151"/>
              </a:avLst>
            </a:prstGeom>
            <a:solidFill>
              <a:srgbClr val="222222"/>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9" name="Shape 112"/>
            <p:cNvSpPr/>
            <p:nvPr/>
          </p:nvSpPr>
          <p:spPr>
            <a:xfrm>
              <a:off x="391078" y="466196"/>
              <a:ext cx="832331" cy="67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557"/>
                  </a:moveTo>
                  <a:cubicBezTo>
                    <a:pt x="20805" y="2992"/>
                    <a:pt x="19951" y="3284"/>
                    <a:pt x="19055" y="3417"/>
                  </a:cubicBezTo>
                  <a:cubicBezTo>
                    <a:pt x="19971" y="2741"/>
                    <a:pt x="20673" y="1672"/>
                    <a:pt x="21003" y="401"/>
                  </a:cubicBezTo>
                  <a:cubicBezTo>
                    <a:pt x="20146" y="1026"/>
                    <a:pt x="19199" y="1477"/>
                    <a:pt x="18188" y="1721"/>
                  </a:cubicBezTo>
                  <a:cubicBezTo>
                    <a:pt x="17381" y="663"/>
                    <a:pt x="16229" y="0"/>
                    <a:pt x="14954" y="0"/>
                  </a:cubicBezTo>
                  <a:cubicBezTo>
                    <a:pt x="12507" y="0"/>
                    <a:pt x="10524" y="2443"/>
                    <a:pt x="10524" y="5452"/>
                  </a:cubicBezTo>
                  <a:cubicBezTo>
                    <a:pt x="10524" y="5881"/>
                    <a:pt x="10561" y="6295"/>
                    <a:pt x="10638" y="6694"/>
                  </a:cubicBezTo>
                  <a:cubicBezTo>
                    <a:pt x="6955" y="6466"/>
                    <a:pt x="3691" y="4298"/>
                    <a:pt x="1504" y="996"/>
                  </a:cubicBezTo>
                  <a:cubicBezTo>
                    <a:pt x="1122" y="1804"/>
                    <a:pt x="904" y="2741"/>
                    <a:pt x="904" y="3741"/>
                  </a:cubicBezTo>
                  <a:cubicBezTo>
                    <a:pt x="904" y="5630"/>
                    <a:pt x="1687" y="7300"/>
                    <a:pt x="2876" y="8277"/>
                  </a:cubicBezTo>
                  <a:cubicBezTo>
                    <a:pt x="2149" y="8251"/>
                    <a:pt x="1465" y="8004"/>
                    <a:pt x="868" y="7597"/>
                  </a:cubicBezTo>
                  <a:lnTo>
                    <a:pt x="868" y="7665"/>
                  </a:lnTo>
                  <a:cubicBezTo>
                    <a:pt x="868" y="10307"/>
                    <a:pt x="2394" y="12510"/>
                    <a:pt x="4424" y="13011"/>
                  </a:cubicBezTo>
                  <a:cubicBezTo>
                    <a:pt x="4051" y="13138"/>
                    <a:pt x="3660" y="13202"/>
                    <a:pt x="3255" y="13202"/>
                  </a:cubicBezTo>
                  <a:cubicBezTo>
                    <a:pt x="2969" y="13202"/>
                    <a:pt x="2691" y="13170"/>
                    <a:pt x="2421" y="13106"/>
                  </a:cubicBezTo>
                  <a:cubicBezTo>
                    <a:pt x="2985" y="15271"/>
                    <a:pt x="4622" y="16849"/>
                    <a:pt x="6560" y="16891"/>
                  </a:cubicBezTo>
                  <a:cubicBezTo>
                    <a:pt x="5044" y="18353"/>
                    <a:pt x="3133" y="19225"/>
                    <a:pt x="1057" y="19225"/>
                  </a:cubicBezTo>
                  <a:cubicBezTo>
                    <a:pt x="699" y="19225"/>
                    <a:pt x="346" y="19201"/>
                    <a:pt x="0" y="19150"/>
                  </a:cubicBezTo>
                  <a:cubicBezTo>
                    <a:pt x="1961" y="20696"/>
                    <a:pt x="4290" y="21600"/>
                    <a:pt x="6793" y="21600"/>
                  </a:cubicBezTo>
                  <a:cubicBezTo>
                    <a:pt x="14945" y="21600"/>
                    <a:pt x="19401" y="13291"/>
                    <a:pt x="19401" y="6085"/>
                  </a:cubicBezTo>
                  <a:cubicBezTo>
                    <a:pt x="19401" y="5849"/>
                    <a:pt x="19397" y="5613"/>
                    <a:pt x="19389" y="5379"/>
                  </a:cubicBezTo>
                  <a:cubicBezTo>
                    <a:pt x="20255" y="4611"/>
                    <a:pt x="21008" y="3650"/>
                    <a:pt x="21600" y="2557"/>
                  </a:cubicBezTo>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13" name="Group 116"/>
          <p:cNvGrpSpPr/>
          <p:nvPr/>
        </p:nvGrpSpPr>
        <p:grpSpPr>
          <a:xfrm>
            <a:off x="2425700" y="2031328"/>
            <a:ext cx="1612900" cy="1612413"/>
            <a:chOff x="0" y="0"/>
            <a:chExt cx="1612900" cy="1612411"/>
          </a:xfrm>
        </p:grpSpPr>
        <p:sp>
          <p:nvSpPr>
            <p:cNvPr id="111" name="Shape 114"/>
            <p:cNvSpPr/>
            <p:nvPr/>
          </p:nvSpPr>
          <p:spPr>
            <a:xfrm>
              <a:off x="0" y="0"/>
              <a:ext cx="1612900" cy="1612412"/>
            </a:xfrm>
            <a:prstGeom prst="roundRect">
              <a:avLst>
                <a:gd name="adj" fmla="val 3151"/>
              </a:avLst>
            </a:prstGeom>
            <a:solidFill>
              <a:srgbClr val="F8701D"/>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12" name="Shape 115"/>
            <p:cNvSpPr/>
            <p:nvPr/>
          </p:nvSpPr>
          <p:spPr>
            <a:xfrm>
              <a:off x="603780" y="378863"/>
              <a:ext cx="410897" cy="849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43"/>
                  </a:moveTo>
                  <a:lnTo>
                    <a:pt x="4628" y="7143"/>
                  </a:lnTo>
                  <a:lnTo>
                    <a:pt x="4628" y="4973"/>
                  </a:lnTo>
                  <a:cubicBezTo>
                    <a:pt x="4628" y="4016"/>
                    <a:pt x="4678" y="2541"/>
                    <a:pt x="6117" y="1626"/>
                  </a:cubicBezTo>
                  <a:cubicBezTo>
                    <a:pt x="7637" y="658"/>
                    <a:pt x="9721" y="0"/>
                    <a:pt x="13303" y="0"/>
                  </a:cubicBezTo>
                  <a:cubicBezTo>
                    <a:pt x="19141" y="0"/>
                    <a:pt x="21600" y="401"/>
                    <a:pt x="21600" y="401"/>
                  </a:cubicBezTo>
                  <a:lnTo>
                    <a:pt x="20444" y="3710"/>
                  </a:lnTo>
                  <a:cubicBezTo>
                    <a:pt x="20444" y="3710"/>
                    <a:pt x="18514" y="3441"/>
                    <a:pt x="16715" y="3441"/>
                  </a:cubicBezTo>
                  <a:cubicBezTo>
                    <a:pt x="14915" y="3441"/>
                    <a:pt x="13303" y="3751"/>
                    <a:pt x="13303" y="4619"/>
                  </a:cubicBezTo>
                  <a:lnTo>
                    <a:pt x="13303" y="7143"/>
                  </a:lnTo>
                  <a:lnTo>
                    <a:pt x="20684" y="7143"/>
                  </a:lnTo>
                  <a:lnTo>
                    <a:pt x="20169" y="10375"/>
                  </a:lnTo>
                  <a:lnTo>
                    <a:pt x="13303" y="10375"/>
                  </a:lnTo>
                  <a:lnTo>
                    <a:pt x="13303" y="21600"/>
                  </a:lnTo>
                  <a:lnTo>
                    <a:pt x="4628" y="21600"/>
                  </a:lnTo>
                  <a:lnTo>
                    <a:pt x="4628" y="10375"/>
                  </a:lnTo>
                  <a:lnTo>
                    <a:pt x="0" y="10375"/>
                  </a:lnTo>
                  <a:cubicBezTo>
                    <a:pt x="0" y="10375"/>
                    <a:pt x="0" y="7143"/>
                    <a:pt x="0" y="7143"/>
                  </a:cubicBezTo>
                  <a:close/>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14" name="Shape 117"/>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15" name="Shape 118"/>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16" name="Brödtext nivå ett…"/>
          <p:cNvSpPr txBox="1"/>
          <p:nvPr>
            <p:ph type="body" sz="quarter" idx="1"/>
          </p:nvPr>
        </p:nvSpPr>
        <p:spPr>
          <a:xfrm>
            <a:off x="4267200" y="2031328"/>
            <a:ext cx="237488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17" name="Shape 120"/>
          <p:cNvSpPr/>
          <p:nvPr>
            <p:ph type="body" sz="quarter" idx="21"/>
          </p:nvPr>
        </p:nvSpPr>
        <p:spPr>
          <a:xfrm>
            <a:off x="4282080" y="2948579"/>
            <a:ext cx="187742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18" name="Shape 121"/>
          <p:cNvSpPr/>
          <p:nvPr>
            <p:ph type="body" sz="quarter" idx="22"/>
          </p:nvPr>
        </p:nvSpPr>
        <p:spPr>
          <a:xfrm>
            <a:off x="11114679" y="2046209"/>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19" name="Shape 122"/>
          <p:cNvSpPr/>
          <p:nvPr>
            <p:ph type="body" sz="quarter" idx="23"/>
          </p:nvPr>
        </p:nvSpPr>
        <p:spPr>
          <a:xfrm>
            <a:off x="11114679" y="2948579"/>
            <a:ext cx="3070471"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0" name="Shape 123"/>
          <p:cNvSpPr/>
          <p:nvPr>
            <p:ph type="body" sz="quarter" idx="24"/>
          </p:nvPr>
        </p:nvSpPr>
        <p:spPr>
          <a:xfrm>
            <a:off x="17947279" y="2046209"/>
            <a:ext cx="1881705"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1" name="Shape 124"/>
          <p:cNvSpPr/>
          <p:nvPr>
            <p:ph type="body" sz="quarter" idx="25"/>
          </p:nvPr>
        </p:nvSpPr>
        <p:spPr>
          <a:xfrm>
            <a:off x="17947279" y="2948579"/>
            <a:ext cx="3070471"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2" name="Shape 125"/>
          <p:cNvSpPr/>
          <p:nvPr>
            <p:ph type="body" idx="26"/>
          </p:nvPr>
        </p:nvSpPr>
        <p:spPr>
          <a:xfrm>
            <a:off x="2425700" y="4356100"/>
            <a:ext cx="19532600" cy="7327900"/>
          </a:xfrm>
          <a:prstGeom prst="rect">
            <a:avLst/>
          </a:prstGeom>
        </p:spPr>
        <p:txBody>
          <a:bodyPr numCol="3" spcCol="488315"/>
          <a:lstStyle/>
          <a:p>
            <a:pPr marL="0" indent="0">
              <a:buSzTx/>
              <a:buNone/>
            </a:pPr>
          </a:p>
        </p:txBody>
      </p:sp>
      <p:sp>
        <p:nvSpPr>
          <p:cNvPr id="123"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Collage">
    <p:spTree>
      <p:nvGrpSpPr>
        <p:cNvPr id="1" name=""/>
        <p:cNvGrpSpPr/>
        <p:nvPr/>
      </p:nvGrpSpPr>
      <p:grpSpPr>
        <a:xfrm>
          <a:off x="0" y="0"/>
          <a:ext cx="0" cy="0"/>
          <a:chOff x="0" y="0"/>
          <a:chExt cx="0" cy="0"/>
        </a:xfrm>
      </p:grpSpPr>
      <p:sp>
        <p:nvSpPr>
          <p:cNvPr id="130" name="Shape 133"/>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31" name="Shape 134"/>
          <p:cNvSpPr/>
          <p:nvPr>
            <p:ph type="pic" sz="half" idx="21"/>
          </p:nvPr>
        </p:nvSpPr>
        <p:spPr>
          <a:xfrm>
            <a:off x="0" y="533400"/>
            <a:ext cx="12192000" cy="6591300"/>
          </a:xfrm>
          <a:prstGeom prst="rect">
            <a:avLst/>
          </a:prstGeom>
        </p:spPr>
        <p:txBody>
          <a:bodyPr lIns="91439" tIns="45719" rIns="91439" bIns="45719">
            <a:noAutofit/>
          </a:bodyPr>
          <a:lstStyle/>
          <a:p>
            <a:pPr/>
          </a:p>
        </p:txBody>
      </p:sp>
      <p:sp>
        <p:nvSpPr>
          <p:cNvPr id="132" name="Shape 135"/>
          <p:cNvSpPr/>
          <p:nvPr>
            <p:ph type="pic" sz="half" idx="22"/>
          </p:nvPr>
        </p:nvSpPr>
        <p:spPr>
          <a:xfrm>
            <a:off x="12192000" y="533400"/>
            <a:ext cx="12192000" cy="6591300"/>
          </a:xfrm>
          <a:prstGeom prst="rect">
            <a:avLst/>
          </a:prstGeom>
        </p:spPr>
        <p:txBody>
          <a:bodyPr lIns="91439" tIns="45719" rIns="91439" bIns="45719">
            <a:noAutofit/>
          </a:bodyPr>
          <a:lstStyle/>
          <a:p>
            <a:pPr/>
          </a:p>
        </p:txBody>
      </p:sp>
      <p:sp>
        <p:nvSpPr>
          <p:cNvPr id="133" name="Shape 136"/>
          <p:cNvSpPr/>
          <p:nvPr>
            <p:ph type="pic" sz="half" idx="23"/>
          </p:nvPr>
        </p:nvSpPr>
        <p:spPr>
          <a:xfrm>
            <a:off x="0" y="7124700"/>
            <a:ext cx="12192000" cy="6591300"/>
          </a:xfrm>
          <a:prstGeom prst="rect">
            <a:avLst/>
          </a:prstGeom>
        </p:spPr>
        <p:txBody>
          <a:bodyPr lIns="91439" tIns="45719" rIns="91439" bIns="45719">
            <a:noAutofit/>
          </a:bodyPr>
          <a:lstStyle/>
          <a:p>
            <a:pPr/>
          </a:p>
        </p:txBody>
      </p:sp>
      <p:sp>
        <p:nvSpPr>
          <p:cNvPr id="134" name="Shape 137"/>
          <p:cNvSpPr/>
          <p:nvPr>
            <p:ph type="pic" sz="half" idx="24"/>
          </p:nvPr>
        </p:nvSpPr>
        <p:spPr>
          <a:xfrm>
            <a:off x="12192000" y="7124700"/>
            <a:ext cx="12192000" cy="6591301"/>
          </a:xfrm>
          <a:prstGeom prst="rect">
            <a:avLst/>
          </a:prstGeom>
        </p:spPr>
        <p:txBody>
          <a:bodyPr lIns="91439" tIns="45719" rIns="91439" bIns="45719">
            <a:noAutofit/>
          </a:bodyPr>
          <a:lstStyle/>
          <a:p>
            <a:pPr/>
          </a:p>
        </p:txBody>
      </p:sp>
      <p:sp>
        <p:nvSpPr>
          <p:cNvPr id="135" name="Brödtext nivå ett…"/>
          <p:cNvSpPr txBox="1"/>
          <p:nvPr>
            <p:ph type="body" sz="quarter" idx="1"/>
          </p:nvPr>
        </p:nvSpPr>
        <p:spPr>
          <a:xfrm>
            <a:off x="2236560" y="5911696"/>
            <a:ext cx="928869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36" name="Shape 139"/>
          <p:cNvSpPr/>
          <p:nvPr>
            <p:ph type="body" sz="quarter" idx="25"/>
          </p:nvPr>
        </p:nvSpPr>
        <p:spPr>
          <a:xfrm>
            <a:off x="8095734" y="12516685"/>
            <a:ext cx="3414636"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37" name="Shape 140"/>
          <p:cNvSpPr/>
          <p:nvPr>
            <p:ph type="body" sz="quarter" idx="26"/>
          </p:nvPr>
        </p:nvSpPr>
        <p:spPr>
          <a:xfrm>
            <a:off x="16943979" y="12516685"/>
            <a:ext cx="67520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38" name="Shape 141"/>
          <p:cNvSpPr/>
          <p:nvPr>
            <p:ph type="body" sz="quarter" idx="27"/>
          </p:nvPr>
        </p:nvSpPr>
        <p:spPr>
          <a:xfrm>
            <a:off x="18974141" y="5926577"/>
            <a:ext cx="4728230"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39"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AEAEA"/>
        </a:solidFill>
      </p:bgPr>
    </p:bg>
    <p:spTree>
      <p:nvGrpSpPr>
        <p:cNvPr id="1" name=""/>
        <p:cNvGrpSpPr/>
        <p:nvPr/>
      </p:nvGrpSpPr>
      <p:grpSpPr>
        <a:xfrm>
          <a:off x="0" y="0"/>
          <a:ext cx="0" cy="0"/>
          <a:chOff x="0" y="0"/>
          <a:chExt cx="0" cy="0"/>
        </a:xfrm>
      </p:grpSpPr>
      <p:sp>
        <p:nvSpPr>
          <p:cNvPr id="2" name="Shape 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 name="Shape 7"/>
          <p:cNvSpPr txBox="1"/>
          <p:nvPr/>
        </p:nvSpPr>
        <p:spPr>
          <a:xfrm>
            <a:off x="709371" y="13282298"/>
            <a:ext cx="1057758" cy="4580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8332" spc="-120" sz="2400">
                <a:solidFill>
                  <a:srgbClr val="000000"/>
                </a:solidFill>
                <a:latin typeface="Bodoni SvtyTwo ITC TT-Book"/>
                <a:ea typeface="Bodoni SvtyTwo ITC TT-Book"/>
                <a:cs typeface="Bodoni SvtyTwo ITC TT-Book"/>
                <a:sym typeface="Bodoni SvtyTwo ITC TT-Book"/>
              </a:defRPr>
            </a:lvl1pPr>
          </a:lstStyle>
          <a:p>
            <a:pPr/>
            <a:r>
              <a:t>Per Flensburg</a:t>
            </a:r>
          </a:p>
        </p:txBody>
      </p:sp>
      <p:sp>
        <p:nvSpPr>
          <p:cNvPr id="4" name="Titeltext"/>
          <p:cNvSpPr txBox="1"/>
          <p:nvPr>
            <p:ph type="title"/>
          </p:nvPr>
        </p:nvSpPr>
        <p:spPr>
          <a:xfrm>
            <a:off x="1139825" y="984250"/>
            <a:ext cx="22104349"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Titeltext</a:t>
            </a:r>
          </a:p>
        </p:txBody>
      </p:sp>
      <p:sp>
        <p:nvSpPr>
          <p:cNvPr id="5" name="Brödtext nivå ett…"/>
          <p:cNvSpPr txBox="1"/>
          <p:nvPr>
            <p:ph type="body" idx="1"/>
          </p:nvPr>
        </p:nvSpPr>
        <p:spPr>
          <a:xfrm>
            <a:off x="1592262" y="3879043"/>
            <a:ext cx="21340585" cy="864247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6" name="Diabildsnummer"/>
          <p:cNvSpPr txBox="1"/>
          <p:nvPr>
            <p:ph type="sldNum" sz="quarter" idx="2"/>
          </p:nvPr>
        </p:nvSpPr>
        <p:spPr>
          <a:xfrm>
            <a:off x="23396943" y="13061038"/>
            <a:ext cx="241708" cy="424285"/>
          </a:xfrm>
          <a:prstGeom prst="rect">
            <a:avLst/>
          </a:prstGeom>
          <a:ln w="12700">
            <a:miter lim="400000"/>
          </a:ln>
        </p:spPr>
        <p:txBody>
          <a:bodyPr wrap="none" lIns="0" tIns="0" rIns="0" bIns="0" anchor="ctr">
            <a:spAutoFit/>
          </a:bodyPr>
          <a:lstStyle>
            <a:lvl1pPr>
              <a:defRPr baseline="7141" spc="-140" sz="2800">
                <a:solidFill>
                  <a:srgbClr val="000000"/>
                </a:solidFill>
                <a:latin typeface="Bodoni SvtyTwo ITC TT-Book"/>
                <a:ea typeface="Bodoni SvtyTwo ITC TT-Book"/>
                <a:cs typeface="Bodoni SvtyTwo ITC TT-Book"/>
                <a:sym typeface="Bodoni SvtyTwo ITC TT-Boo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1pPr>
      <a:lvl2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2pPr>
      <a:lvl3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3pPr>
      <a:lvl4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4pPr>
      <a:lvl5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5pPr>
      <a:lvl6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6pPr>
      <a:lvl7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7pPr>
      <a:lvl8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8pPr>
      <a:lvl9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9pPr>
    </p:titleStyle>
    <p:bodyStyle>
      <a:lvl1pPr marL="1397000" marR="0" indent="-1054100" algn="l" defTabSz="825500" rtl="0" latinLnBrk="0">
        <a:lnSpc>
          <a:spcPct val="100000"/>
        </a:lnSpc>
        <a:spcBef>
          <a:spcPts val="1100"/>
        </a:spcBef>
        <a:spcAft>
          <a:spcPts val="0"/>
        </a:spcAft>
        <a:buClrTx/>
        <a:buSzPct val="50000"/>
        <a:buFontTx/>
        <a:buBlip>
          <a:blip r:embed="rId2"/>
        </a:buBlip>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1pPr>
      <a:lvl2pPr marL="2146300" marR="0" indent="-889000" algn="l" defTabSz="825500" rtl="0" latinLnBrk="0">
        <a:lnSpc>
          <a:spcPct val="100000"/>
        </a:lnSpc>
        <a:spcBef>
          <a:spcPts val="1100"/>
        </a:spcBef>
        <a:spcAft>
          <a:spcPts val="0"/>
        </a:spcAft>
        <a:buClrTx/>
        <a:buSzPct val="40000"/>
        <a:buFontTx/>
        <a:buBlip>
          <a:blip r:embed="rId2"/>
        </a:buBlip>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2pPr>
      <a:lvl3pPr marL="4572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3pPr>
      <a:lvl4pPr marL="6858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4pPr>
      <a:lvl5pPr marL="9144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5pPr>
      <a:lvl6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6pPr>
      <a:lvl7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7pPr>
      <a:lvl8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8pPr>
      <a:lvl9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Bodoni SvtyTwo ITC TT-Book"/>
          <a:ea typeface="Bodoni SvtyTwo ITC TT-Book"/>
          <a:cs typeface="Bodoni SvtyTwo ITC TT-Book"/>
          <a:sym typeface="Bodoni SvtyTwo ITC TT-Book"/>
        </a:defRPr>
      </a:lvl9pPr>
    </p:bodyStyle>
    <p:otherStyle>
      <a:lvl1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1pPr>
      <a:lvl2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2pPr>
      <a:lvl3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3pPr>
      <a:lvl4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4pPr>
      <a:lvl5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5pPr>
      <a:lvl6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6pPr>
      <a:lvl7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7pPr>
      <a:lvl8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8pPr>
      <a:lvl9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perflensburg.se/samlateng.pptx"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9"/>
          <p:cNvSpPr txBox="1"/>
          <p:nvPr>
            <p:ph type="body" sz="quarter" idx="1"/>
          </p:nvPr>
        </p:nvSpPr>
        <p:spPr>
          <a:xfrm>
            <a:off x="2440312" y="8141138"/>
            <a:ext cx="15596406" cy="684373"/>
          </a:xfrm>
          <a:prstGeom prst="rect">
            <a:avLst/>
          </a:prstGeom>
        </p:spPr>
        <p:txBody>
          <a:bodyPr/>
          <a:lstStyle>
            <a:lvl1pPr marL="0" indent="0" algn="ctr">
              <a:lnSpc>
                <a:spcPts val="3000"/>
              </a:lnSpc>
              <a:spcBef>
                <a:spcPts val="0"/>
              </a:spcBef>
              <a:buSzTx/>
              <a:buNone/>
              <a:defRPr baseline="4165" cap="all" spc="700" sz="4800">
                <a:solidFill>
                  <a:srgbClr val="FFFFFF"/>
                </a:solidFill>
                <a:latin typeface="Helvetica Neue Medium"/>
                <a:ea typeface="Helvetica Neue Medium"/>
                <a:cs typeface="Helvetica Neue Medium"/>
                <a:sym typeface="Helvetica Neue Medium"/>
              </a:defRPr>
            </a:lvl1pPr>
          </a:lstStyle>
          <a:p>
            <a:pPr/>
            <a:r>
              <a:t>Ett försök att samla hop det hela</a:t>
            </a:r>
          </a:p>
        </p:txBody>
      </p:sp>
      <p:sp>
        <p:nvSpPr>
          <p:cNvPr id="397" name="Shape 400"/>
          <p:cNvSpPr txBox="1"/>
          <p:nvPr>
            <p:ph type="title"/>
          </p:nvPr>
        </p:nvSpPr>
        <p:spPr>
          <a:prstGeom prst="rect">
            <a:avLst/>
          </a:prstGeom>
        </p:spPr>
        <p:txBody>
          <a:bodyPr/>
          <a:lstStyle>
            <a:lvl1pPr>
              <a:defRPr spc="-1300"/>
            </a:lvl1pPr>
          </a:lstStyle>
          <a:p>
            <a:pPr/>
            <a:r>
              <a:t>What is method</a:t>
            </a:r>
          </a:p>
        </p:txBody>
      </p:sp>
      <p:sp>
        <p:nvSpPr>
          <p:cNvPr id="398" name="Shape 401"/>
          <p:cNvSpPr txBox="1"/>
          <p:nvPr>
            <p:ph type="sldNum" sz="quarter" idx="4294967295"/>
          </p:nvPr>
        </p:nvSpPr>
        <p:spPr>
          <a:xfrm>
            <a:off x="23457884" y="12797269"/>
            <a:ext cx="127001"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399" name="Shape 402"/>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1100"/>
              </a:spcBef>
              <a:defRPr baseline="0" spc="0" sz="7200">
                <a:solidFill>
                  <a:srgbClr val="535353"/>
                </a:solidFill>
              </a:defRPr>
            </a:lvl1pPr>
          </a:lstStyle>
          <a:p>
            <a:pPr/>
            <a:r>
              <a:t>and why shall we have it?</a:t>
            </a:r>
          </a:p>
        </p:txBody>
      </p:sp>
      <p:sp>
        <p:nvSpPr>
          <p:cNvPr id="400" name="Shape 403"/>
          <p:cNvSpPr txBox="1"/>
          <p:nvPr/>
        </p:nvSpPr>
        <p:spPr>
          <a:xfrm>
            <a:off x="8317149" y="11460557"/>
            <a:ext cx="7749700" cy="1424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latin typeface="Futura Condensed"/>
                <a:ea typeface="Futura Condensed"/>
                <a:cs typeface="Futura Condensed"/>
                <a:sym typeface="Futura Condensed"/>
                <a:hlinkClick r:id="rId2" invalidUrl="" action="" tgtFrame="" tooltip="" history="1" highlightClick="0" endSnd="0"/>
              </a:defRPr>
            </a:lvl1pPr>
          </a:lstStyle>
          <a:p>
            <a:pPr>
              <a:defRPr>
                <a:solidFill>
                  <a:srgbClr val="3B1F4D"/>
                </a:solidFill>
                <a:uFillTx/>
              </a:defRPr>
            </a:pPr>
            <a:r>
              <a:rPr>
                <a:solidFill>
                  <a:srgbClr val="0000FF"/>
                </a:solidFill>
                <a:uFill>
                  <a:solidFill>
                    <a:srgbClr val="0000FF"/>
                  </a:solidFill>
                </a:uFill>
                <a:hlinkClick r:id="rId2" invalidUrl="" action="" tgtFrame="" tooltip="" history="1" highlightClick="0" endSnd="0"/>
              </a:rPr>
              <a:t>http://perflensburg.se/samlateng.pptx</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72"/>
          <p:cNvSpPr txBox="1"/>
          <p:nvPr>
            <p:ph type="title"/>
          </p:nvPr>
        </p:nvSpPr>
        <p:spPr>
          <a:xfrm>
            <a:off x="1139824" y="984250"/>
            <a:ext cx="22104350" cy="2146300"/>
          </a:xfrm>
          <a:prstGeom prst="rect">
            <a:avLst/>
          </a:prstGeom>
        </p:spPr>
        <p:txBody>
          <a:bodyPr/>
          <a:lstStyle/>
          <a:p>
            <a:pPr/>
            <a:r>
              <a:t>Objectivity</a:t>
            </a:r>
          </a:p>
        </p:txBody>
      </p:sp>
      <p:sp>
        <p:nvSpPr>
          <p:cNvPr id="483" name="Shape 473"/>
          <p:cNvSpPr txBox="1"/>
          <p:nvPr>
            <p:ph type="body" idx="1"/>
          </p:nvPr>
        </p:nvSpPr>
        <p:spPr>
          <a:xfrm>
            <a:off x="1592261" y="3879043"/>
            <a:ext cx="21340586" cy="8642470"/>
          </a:xfrm>
          <a:prstGeom prst="rect">
            <a:avLst/>
          </a:prstGeom>
        </p:spPr>
        <p:txBody>
          <a:bodyPr/>
          <a:lstStyle/>
          <a:p>
            <a:pPr marL="1473200">
              <a:buSzPct val="40000"/>
              <a:buBlip>
                <a:blip r:embed="rId2"/>
              </a:buBlip>
            </a:pPr>
            <a:r>
              <a:t>How do we know that there is an objective reality, independent of us? All our knowledge of reality comes of course through our senses.</a:t>
            </a:r>
          </a:p>
          <a:p>
            <a:pPr marL="1473200">
              <a:buSzPct val="40000"/>
              <a:buBlip>
                <a:blip r:embed="rId2"/>
              </a:buBlip>
            </a:pPr>
            <a:r>
              <a:t>And these can be very deceptive.</a:t>
            </a:r>
          </a:p>
        </p:txBody>
      </p:sp>
      <p:sp>
        <p:nvSpPr>
          <p:cNvPr id="484" name="Shape 47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5" name="Shape 475"/>
          <p:cNvSpPr txBox="1"/>
          <p:nvPr/>
        </p:nvSpPr>
        <p:spPr>
          <a:xfrm>
            <a:off x="20403314" y="1585698"/>
            <a:ext cx="1683545"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No 1, 2, 4</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5"/>
                                        </p:tgtEl>
                                        <p:attrNameLst>
                                          <p:attrName>style.visibility</p:attrName>
                                        </p:attrNameLst>
                                      </p:cBhvr>
                                      <p:to>
                                        <p:strVal val="visible"/>
                                      </p:to>
                                    </p:set>
                                    <p:animEffect filter="fade" transition="in">
                                      <p:cBhvr>
                                        <p:cTn id="7" dur="2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droppedImage.pdf" descr="droppedImage.pdf"/>
          <p:cNvPicPr>
            <a:picLocks noChangeAspect="1"/>
          </p:cNvPicPr>
          <p:nvPr/>
        </p:nvPicPr>
        <p:blipFill>
          <a:blip r:embed="rId2">
            <a:extLst/>
          </a:blip>
          <a:stretch>
            <a:fillRect/>
          </a:stretch>
        </p:blipFill>
        <p:spPr>
          <a:xfrm>
            <a:off x="5518546" y="904875"/>
            <a:ext cx="15229775" cy="11405407"/>
          </a:xfrm>
          <a:prstGeom prst="rect">
            <a:avLst/>
          </a:prstGeom>
          <a:ln w="12700">
            <a:miter lim="400000"/>
          </a:ln>
        </p:spPr>
      </p:pic>
      <p:sp>
        <p:nvSpPr>
          <p:cNvPr id="488" name="Shape 478"/>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grpSp>
        <p:nvGrpSpPr>
          <p:cNvPr id="491" name="Shape 479"/>
          <p:cNvGrpSpPr/>
          <p:nvPr/>
        </p:nvGrpSpPr>
        <p:grpSpPr>
          <a:xfrm>
            <a:off x="61810" y="12333379"/>
            <a:ext cx="7633164" cy="1308102"/>
            <a:chOff x="0" y="0"/>
            <a:chExt cx="7633162" cy="1308100"/>
          </a:xfrm>
        </p:grpSpPr>
        <p:sp>
          <p:nvSpPr>
            <p:cNvPr id="489" name="Rundad rektangel"/>
            <p:cNvSpPr/>
            <p:nvPr/>
          </p:nvSpPr>
          <p:spPr>
            <a:xfrm>
              <a:off x="0" y="0"/>
              <a:ext cx="7633163" cy="1308101"/>
            </a:xfrm>
            <a:prstGeom prst="roundRect">
              <a:avLst>
                <a:gd name="adj" fmla="val 4402"/>
              </a:avLst>
            </a:prstGeom>
            <a:solidFill>
              <a:srgbClr val="F8701D"/>
            </a:solidFill>
            <a:ln w="12700" cap="flat">
              <a:noFill/>
              <a:miter lim="400000"/>
            </a:ln>
            <a:effectLst/>
          </p:spPr>
          <p:txBody>
            <a:bodyPr wrap="square" lIns="38100" tIns="38100" rIns="38100" bIns="38100" numCol="1" anchor="ctr">
              <a:noAutofit/>
            </a:bodyPr>
            <a:lstStyle/>
            <a:p>
              <a:pPr>
                <a:lnSpc>
                  <a:spcPct val="100000"/>
                </a:lnSpc>
                <a:defRPr baseline="4165" cap="all" spc="720" sz="4800">
                  <a:solidFill>
                    <a:srgbClr val="FFFFFF"/>
                  </a:solidFill>
                  <a:latin typeface="Helvetica Neue"/>
                  <a:ea typeface="Helvetica Neue"/>
                  <a:cs typeface="Helvetica Neue"/>
                  <a:sym typeface="Helvetica Neue"/>
                </a:defRPr>
              </a:pPr>
            </a:p>
          </p:txBody>
        </p:sp>
        <p:sp>
          <p:nvSpPr>
            <p:cNvPr id="490" name="What us this?"/>
            <p:cNvSpPr txBox="1"/>
            <p:nvPr/>
          </p:nvSpPr>
          <p:spPr>
            <a:xfrm>
              <a:off x="16864" y="250239"/>
              <a:ext cx="7599435" cy="807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ct val="100000"/>
                </a:lnSpc>
                <a:defRPr baseline="4165" cap="all" spc="720" sz="4800">
                  <a:solidFill>
                    <a:srgbClr val="FFFFFF"/>
                  </a:solidFill>
                  <a:latin typeface="Helvetica Neue"/>
                  <a:ea typeface="Helvetica Neue"/>
                  <a:cs typeface="Helvetica Neue"/>
                  <a:sym typeface="Helvetica Neue"/>
                </a:defRPr>
              </a:lvl1pPr>
            </a:lstStyle>
            <a:p>
              <a:pPr/>
              <a:r>
                <a:t>What us this?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pasted-image.png" descr="pasted-image.png"/>
          <p:cNvPicPr>
            <a:picLocks noChangeAspect="1"/>
          </p:cNvPicPr>
          <p:nvPr/>
        </p:nvPicPr>
        <p:blipFill>
          <a:blip r:embed="rId2">
            <a:extLst/>
          </a:blip>
          <a:stretch>
            <a:fillRect/>
          </a:stretch>
        </p:blipFill>
        <p:spPr>
          <a:xfrm>
            <a:off x="6622184" y="0"/>
            <a:ext cx="11139632"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5" name="droppedImage.pdf" descr="droppedImage.pdf"/>
          <p:cNvPicPr>
            <a:picLocks noChangeAspect="1"/>
          </p:cNvPicPr>
          <p:nvPr/>
        </p:nvPicPr>
        <p:blipFill>
          <a:blip r:embed="rId2">
            <a:extLst/>
          </a:blip>
          <a:stretch>
            <a:fillRect/>
          </a:stretch>
        </p:blipFill>
        <p:spPr>
          <a:xfrm>
            <a:off x="7274717" y="607218"/>
            <a:ext cx="9257319" cy="13021283"/>
          </a:xfrm>
          <a:prstGeom prst="rect">
            <a:avLst/>
          </a:prstGeom>
          <a:ln w="12700">
            <a:miter lim="400000"/>
          </a:ln>
        </p:spPr>
      </p:pic>
      <p:sp>
        <p:nvSpPr>
          <p:cNvPr id="496" name="Shape 484"/>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droppedImage.pdf" descr="droppedImage.pdf"/>
          <p:cNvPicPr>
            <a:picLocks noChangeAspect="1"/>
          </p:cNvPicPr>
          <p:nvPr/>
        </p:nvPicPr>
        <p:blipFill>
          <a:blip r:embed="rId2">
            <a:extLst/>
          </a:blip>
          <a:stretch>
            <a:fillRect/>
          </a:stretch>
        </p:blipFill>
        <p:spPr>
          <a:xfrm>
            <a:off x="6464298" y="623767"/>
            <a:ext cx="11455404" cy="12468465"/>
          </a:xfrm>
          <a:prstGeom prst="rect">
            <a:avLst/>
          </a:prstGeom>
          <a:ln w="12700">
            <a:miter lim="400000"/>
          </a:ln>
        </p:spPr>
      </p:pic>
      <p:sp>
        <p:nvSpPr>
          <p:cNvPr id="499" name="Shape 487"/>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1" name="droppedImage.pdf" descr="droppedImage.pdf"/>
          <p:cNvPicPr>
            <a:picLocks noChangeAspect="1"/>
          </p:cNvPicPr>
          <p:nvPr/>
        </p:nvPicPr>
        <p:blipFill>
          <a:blip r:embed="rId2">
            <a:extLst/>
          </a:blip>
          <a:srcRect l="6469" t="8208" r="2888" b="4475"/>
          <a:stretch>
            <a:fillRect/>
          </a:stretch>
        </p:blipFill>
        <p:spPr>
          <a:xfrm>
            <a:off x="3415387" y="2830709"/>
            <a:ext cx="7987326" cy="8054579"/>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10638" y="0"/>
                </a:moveTo>
                <a:cubicBezTo>
                  <a:pt x="8724" y="0"/>
                  <a:pt x="8715" y="2"/>
                  <a:pt x="8638" y="369"/>
                </a:cubicBezTo>
                <a:cubicBezTo>
                  <a:pt x="8632" y="395"/>
                  <a:pt x="8016" y="1641"/>
                  <a:pt x="7268" y="3139"/>
                </a:cubicBezTo>
                <a:cubicBezTo>
                  <a:pt x="6520" y="4636"/>
                  <a:pt x="5249" y="7183"/>
                  <a:pt x="4444" y="8798"/>
                </a:cubicBezTo>
                <a:cubicBezTo>
                  <a:pt x="3639" y="10412"/>
                  <a:pt x="2945" y="11755"/>
                  <a:pt x="2903" y="11781"/>
                </a:cubicBezTo>
                <a:cubicBezTo>
                  <a:pt x="2861" y="11807"/>
                  <a:pt x="2828" y="11891"/>
                  <a:pt x="2828" y="11971"/>
                </a:cubicBezTo>
                <a:cubicBezTo>
                  <a:pt x="2828" y="12052"/>
                  <a:pt x="2175" y="13418"/>
                  <a:pt x="1377" y="15006"/>
                </a:cubicBezTo>
                <a:cubicBezTo>
                  <a:pt x="417" y="16916"/>
                  <a:pt x="-47" y="17933"/>
                  <a:pt x="4" y="18014"/>
                </a:cubicBezTo>
                <a:cubicBezTo>
                  <a:pt x="47" y="18082"/>
                  <a:pt x="88" y="18180"/>
                  <a:pt x="95" y="18230"/>
                </a:cubicBezTo>
                <a:cubicBezTo>
                  <a:pt x="103" y="18281"/>
                  <a:pt x="233" y="18530"/>
                  <a:pt x="384" y="18784"/>
                </a:cubicBezTo>
                <a:cubicBezTo>
                  <a:pt x="534" y="19038"/>
                  <a:pt x="673" y="19288"/>
                  <a:pt x="691" y="19338"/>
                </a:cubicBezTo>
                <a:cubicBezTo>
                  <a:pt x="732" y="19456"/>
                  <a:pt x="1099" y="20279"/>
                  <a:pt x="1443" y="21020"/>
                </a:cubicBezTo>
                <a:lnTo>
                  <a:pt x="1710" y="21594"/>
                </a:lnTo>
                <a:lnTo>
                  <a:pt x="10853" y="21597"/>
                </a:lnTo>
                <a:lnTo>
                  <a:pt x="19995" y="21600"/>
                </a:lnTo>
                <a:lnTo>
                  <a:pt x="20190" y="21357"/>
                </a:lnTo>
                <a:cubicBezTo>
                  <a:pt x="20296" y="21223"/>
                  <a:pt x="20380" y="21046"/>
                  <a:pt x="20380" y="20965"/>
                </a:cubicBezTo>
                <a:cubicBezTo>
                  <a:pt x="20380" y="20883"/>
                  <a:pt x="20486" y="20608"/>
                  <a:pt x="20611" y="20354"/>
                </a:cubicBezTo>
                <a:cubicBezTo>
                  <a:pt x="20821" y="19929"/>
                  <a:pt x="21135" y="19218"/>
                  <a:pt x="21164" y="19107"/>
                </a:cubicBezTo>
                <a:cubicBezTo>
                  <a:pt x="21171" y="19082"/>
                  <a:pt x="21246" y="18930"/>
                  <a:pt x="21332" y="18770"/>
                </a:cubicBezTo>
                <a:cubicBezTo>
                  <a:pt x="21418" y="18610"/>
                  <a:pt x="21513" y="18320"/>
                  <a:pt x="21542" y="18124"/>
                </a:cubicBezTo>
                <a:cubicBezTo>
                  <a:pt x="21548" y="18084"/>
                  <a:pt x="21552" y="18045"/>
                  <a:pt x="21552" y="18005"/>
                </a:cubicBezTo>
                <a:cubicBezTo>
                  <a:pt x="21553" y="17722"/>
                  <a:pt x="21381" y="17350"/>
                  <a:pt x="20601" y="15830"/>
                </a:cubicBezTo>
                <a:cubicBezTo>
                  <a:pt x="20053" y="14764"/>
                  <a:pt x="19180" y="13060"/>
                  <a:pt x="18663" y="12043"/>
                </a:cubicBezTo>
                <a:cubicBezTo>
                  <a:pt x="17635" y="10025"/>
                  <a:pt x="17335" y="9442"/>
                  <a:pt x="17212" y="9231"/>
                </a:cubicBezTo>
                <a:cubicBezTo>
                  <a:pt x="17167" y="9155"/>
                  <a:pt x="16626" y="8095"/>
                  <a:pt x="16007" y="6876"/>
                </a:cubicBezTo>
                <a:cubicBezTo>
                  <a:pt x="15388" y="5658"/>
                  <a:pt x="14753" y="4433"/>
                  <a:pt x="14597" y="4154"/>
                </a:cubicBezTo>
                <a:cubicBezTo>
                  <a:pt x="14440" y="3875"/>
                  <a:pt x="14045" y="3106"/>
                  <a:pt x="13720" y="2446"/>
                </a:cubicBezTo>
                <a:cubicBezTo>
                  <a:pt x="13394" y="1786"/>
                  <a:pt x="13078" y="1163"/>
                  <a:pt x="13020" y="1061"/>
                </a:cubicBezTo>
                <a:cubicBezTo>
                  <a:pt x="12962" y="960"/>
                  <a:pt x="12819" y="680"/>
                  <a:pt x="12701" y="438"/>
                </a:cubicBezTo>
                <a:lnTo>
                  <a:pt x="12486" y="0"/>
                </a:lnTo>
                <a:lnTo>
                  <a:pt x="10638" y="0"/>
                </a:lnTo>
                <a:close/>
                <a:moveTo>
                  <a:pt x="10670" y="11135"/>
                </a:moveTo>
                <a:cubicBezTo>
                  <a:pt x="10716" y="11128"/>
                  <a:pt x="10786" y="11237"/>
                  <a:pt x="10823" y="11376"/>
                </a:cubicBezTo>
                <a:cubicBezTo>
                  <a:pt x="10901" y="11665"/>
                  <a:pt x="11341" y="12630"/>
                  <a:pt x="11752" y="13410"/>
                </a:cubicBezTo>
                <a:cubicBezTo>
                  <a:pt x="11905" y="13703"/>
                  <a:pt x="12006" y="13983"/>
                  <a:pt x="11975" y="14033"/>
                </a:cubicBezTo>
                <a:cubicBezTo>
                  <a:pt x="11907" y="14142"/>
                  <a:pt x="9268" y="14156"/>
                  <a:pt x="9201" y="14048"/>
                </a:cubicBezTo>
                <a:cubicBezTo>
                  <a:pt x="9142" y="13954"/>
                  <a:pt x="10556" y="11151"/>
                  <a:pt x="10670" y="11135"/>
                </a:cubicBezTo>
                <a:close/>
              </a:path>
            </a:pathLst>
          </a:custGeom>
          <a:ln w="12700">
            <a:miter lim="400000"/>
          </a:ln>
        </p:spPr>
      </p:pic>
      <p:pic>
        <p:nvPicPr>
          <p:cNvPr id="502" name="droppedImage.pdf" descr="droppedImage.pdf"/>
          <p:cNvPicPr>
            <a:picLocks noChangeAspect="1"/>
          </p:cNvPicPr>
          <p:nvPr/>
        </p:nvPicPr>
        <p:blipFill>
          <a:blip r:embed="rId3">
            <a:extLst/>
          </a:blip>
          <a:stretch>
            <a:fillRect/>
          </a:stretch>
        </p:blipFill>
        <p:spPr>
          <a:xfrm>
            <a:off x="14239875" y="3478807"/>
            <a:ext cx="7987210" cy="6758410"/>
          </a:xfrm>
          <a:prstGeom prst="rect">
            <a:avLst/>
          </a:prstGeom>
          <a:ln w="12700">
            <a:miter lim="400000"/>
          </a:ln>
        </p:spPr>
      </p:pic>
      <p:sp>
        <p:nvSpPr>
          <p:cNvPr id="503" name="Shape 491"/>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5" name="droppedImage.pdf" descr="droppedImage.pdf"/>
          <p:cNvPicPr>
            <a:picLocks noChangeAspect="1"/>
          </p:cNvPicPr>
          <p:nvPr/>
        </p:nvPicPr>
        <p:blipFill>
          <a:blip r:embed="rId2">
            <a:extLst/>
          </a:blip>
          <a:stretch>
            <a:fillRect/>
          </a:stretch>
        </p:blipFill>
        <p:spPr>
          <a:xfrm>
            <a:off x="4304108" y="565546"/>
            <a:ext cx="16697486" cy="12961518"/>
          </a:xfrm>
          <a:prstGeom prst="rect">
            <a:avLst/>
          </a:prstGeom>
          <a:ln w="12700">
            <a:miter lim="400000"/>
          </a:ln>
        </p:spPr>
      </p:pic>
      <p:sp>
        <p:nvSpPr>
          <p:cNvPr id="506" name="Shape 494"/>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droppedImage.pdf" descr="droppedImage.pdf"/>
          <p:cNvPicPr>
            <a:picLocks noChangeAspect="1"/>
          </p:cNvPicPr>
          <p:nvPr/>
        </p:nvPicPr>
        <p:blipFill>
          <a:blip r:embed="rId2">
            <a:extLst/>
          </a:blip>
          <a:stretch>
            <a:fillRect/>
          </a:stretch>
        </p:blipFill>
        <p:spPr>
          <a:xfrm>
            <a:off x="3544520" y="562888"/>
            <a:ext cx="17577168" cy="13182879"/>
          </a:xfrm>
          <a:prstGeom prst="rect">
            <a:avLst/>
          </a:prstGeom>
          <a:ln w="12700">
            <a:miter lim="400000"/>
          </a:ln>
        </p:spPr>
      </p:pic>
      <p:sp>
        <p:nvSpPr>
          <p:cNvPr id="509" name="Shape 497"/>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499"/>
          <p:cNvSpPr txBox="1"/>
          <p:nvPr>
            <p:ph type="body" sz="quarter" idx="1"/>
          </p:nvPr>
        </p:nvSpPr>
        <p:spPr>
          <a:xfrm>
            <a:off x="6499367" y="2046209"/>
            <a:ext cx="8302989" cy="684373"/>
          </a:xfrm>
          <a:prstGeom prst="rect">
            <a:avLst/>
          </a:prstGeom>
        </p:spPr>
        <p:txBody>
          <a:bodyPr/>
          <a:lstStyle/>
          <a:p>
            <a:pPr/>
            <a:r>
              <a:t>Ullamcorper Lorem Ridiculus</a:t>
            </a:r>
          </a:p>
        </p:txBody>
      </p:sp>
      <p:pic>
        <p:nvPicPr>
          <p:cNvPr id="512" name="droppedImage.pdf" descr="droppedImage.pdf"/>
          <p:cNvPicPr>
            <a:picLocks noChangeAspect="1"/>
          </p:cNvPicPr>
          <p:nvPr/>
        </p:nvPicPr>
        <p:blipFill>
          <a:blip r:embed="rId2">
            <a:extLst/>
          </a:blip>
          <a:stretch>
            <a:fillRect/>
          </a:stretch>
        </p:blipFill>
        <p:spPr>
          <a:xfrm>
            <a:off x="4833937" y="1732358"/>
            <a:ext cx="15047921" cy="9679784"/>
          </a:xfrm>
          <a:prstGeom prst="rect">
            <a:avLst/>
          </a:prstGeom>
          <a:ln w="12700">
            <a:miter lim="400000"/>
          </a:ln>
        </p:spPr>
      </p:pic>
      <p:sp>
        <p:nvSpPr>
          <p:cNvPr id="513" name="Shape 501"/>
          <p:cNvSpPr/>
          <p:nvPr/>
        </p:nvSpPr>
        <p:spPr>
          <a:xfrm>
            <a:off x="3548062" y="1159705"/>
            <a:ext cx="16823532" cy="1"/>
          </a:xfrm>
          <a:prstGeom prst="line">
            <a:avLst/>
          </a:prstGeom>
          <a:ln w="63500">
            <a:solidFill>
              <a:srgbClr val="E94E16"/>
            </a:solidFill>
            <a:miter lim="400000"/>
          </a:ln>
        </p:spPr>
        <p:txBody>
          <a:bodyPr lIns="45718" tIns="45718" rIns="45718" bIns="45718"/>
          <a:lstStyle/>
          <a:p>
            <a:pPr>
              <a:defRPr>
                <a:solidFill>
                  <a:srgbClr val="FFFFFF"/>
                </a:solidFill>
              </a:defRPr>
            </a:pPr>
          </a:p>
        </p:txBody>
      </p:sp>
      <p:sp>
        <p:nvSpPr>
          <p:cNvPr id="514" name="Shape 502"/>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136865" origin="layout" pathEditMode="relative">
                                      <p:cBhvr>
                                        <p:cTn id="6" dur="1000" fill="hold"/>
                                        <p:tgtEl>
                                          <p:spTgt spid="5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136865 L 0.000000 0.212685" origin="layout" pathEditMode="relative">
                                      <p:cBhvr>
                                        <p:cTn id="10" dur="1000" fill="hold"/>
                                        <p:tgtEl>
                                          <p:spTgt spid="51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accel="50000" decel="50000" fill="hold">
                                  <p:stCondLst>
                                    <p:cond delay="0"/>
                                  </p:stCondLst>
                                  <p:childTnLst>
                                    <p:animMotion path="M 0.000000 0.212685 L 0.000000 0.290153" origin="layout" pathEditMode="relative">
                                      <p:cBhvr>
                                        <p:cTn id="14" dur="1000" fill="hold"/>
                                        <p:tgtEl>
                                          <p:spTgt spid="51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accel="50000" decel="50000" fill="hold">
                                  <p:stCondLst>
                                    <p:cond delay="0"/>
                                  </p:stCondLst>
                                  <p:childTnLst>
                                    <p:animMotion path="M 0.000000 0.290153 L 0.000000 0.364798" origin="layout" pathEditMode="relative">
                                      <p:cBhvr>
                                        <p:cTn id="18" dur="1000" fill="hold"/>
                                        <p:tgtEl>
                                          <p:spTgt spid="51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6" name="n624881082_675543_6845.png" descr="n624881082_675543_6845.png"/>
          <p:cNvPicPr>
            <a:picLocks noChangeAspect="1"/>
          </p:cNvPicPr>
          <p:nvPr/>
        </p:nvPicPr>
        <p:blipFill>
          <a:blip r:embed="rId2">
            <a:extLst/>
          </a:blip>
          <a:srcRect l="0" t="2" r="2" b="6"/>
          <a:stretch>
            <a:fillRect/>
          </a:stretch>
        </p:blipFill>
        <p:spPr>
          <a:xfrm>
            <a:off x="5837037" y="2277271"/>
            <a:ext cx="12709560" cy="7625257"/>
          </a:xfrm>
          <a:custGeom>
            <a:avLst/>
            <a:gdLst/>
            <a:ahLst/>
            <a:cxnLst>
              <a:cxn ang="0">
                <a:pos x="wd2" y="hd2"/>
              </a:cxn>
              <a:cxn ang="5400000">
                <a:pos x="wd2" y="hd2"/>
              </a:cxn>
              <a:cxn ang="10800000">
                <a:pos x="wd2" y="hd2"/>
              </a:cxn>
              <a:cxn ang="16200000">
                <a:pos x="wd2" y="hd2"/>
              </a:cxn>
            </a:cxnLst>
            <a:rect l="0" t="0" r="r" b="b"/>
            <a:pathLst>
              <a:path w="21599" h="21596" fill="norm" stroke="1" extrusionOk="0">
                <a:moveTo>
                  <a:pt x="14776" y="0"/>
                </a:moveTo>
                <a:cubicBezTo>
                  <a:pt x="14509" y="2"/>
                  <a:pt x="14251" y="26"/>
                  <a:pt x="14235" y="71"/>
                </a:cubicBezTo>
                <a:cubicBezTo>
                  <a:pt x="14220" y="110"/>
                  <a:pt x="14179" y="143"/>
                  <a:pt x="14142" y="143"/>
                </a:cubicBezTo>
                <a:cubicBezTo>
                  <a:pt x="13965" y="143"/>
                  <a:pt x="13485" y="638"/>
                  <a:pt x="13198" y="1115"/>
                </a:cubicBezTo>
                <a:cubicBezTo>
                  <a:pt x="12711" y="1926"/>
                  <a:pt x="12511" y="2805"/>
                  <a:pt x="12533" y="4030"/>
                </a:cubicBezTo>
                <a:cubicBezTo>
                  <a:pt x="12540" y="4407"/>
                  <a:pt x="12560" y="4748"/>
                  <a:pt x="12578" y="4789"/>
                </a:cubicBezTo>
                <a:cubicBezTo>
                  <a:pt x="12595" y="4831"/>
                  <a:pt x="12622" y="4976"/>
                  <a:pt x="12636" y="5112"/>
                </a:cubicBezTo>
                <a:cubicBezTo>
                  <a:pt x="12651" y="5248"/>
                  <a:pt x="12688" y="5410"/>
                  <a:pt x="12720" y="5470"/>
                </a:cubicBezTo>
                <a:cubicBezTo>
                  <a:pt x="12789" y="5603"/>
                  <a:pt x="12928" y="6046"/>
                  <a:pt x="12899" y="6046"/>
                </a:cubicBezTo>
                <a:cubicBezTo>
                  <a:pt x="12888" y="6046"/>
                  <a:pt x="13009" y="6261"/>
                  <a:pt x="13168" y="6522"/>
                </a:cubicBezTo>
                <a:cubicBezTo>
                  <a:pt x="13388" y="6884"/>
                  <a:pt x="13555" y="7076"/>
                  <a:pt x="13867" y="7328"/>
                </a:cubicBezTo>
                <a:cubicBezTo>
                  <a:pt x="14093" y="7511"/>
                  <a:pt x="14326" y="7652"/>
                  <a:pt x="14386" y="7643"/>
                </a:cubicBezTo>
                <a:cubicBezTo>
                  <a:pt x="14445" y="7635"/>
                  <a:pt x="14549" y="7653"/>
                  <a:pt x="14617" y="7685"/>
                </a:cubicBezTo>
                <a:cubicBezTo>
                  <a:pt x="14752" y="7748"/>
                  <a:pt x="14908" y="7750"/>
                  <a:pt x="14971" y="7688"/>
                </a:cubicBezTo>
                <a:cubicBezTo>
                  <a:pt x="14994" y="7666"/>
                  <a:pt x="15100" y="7628"/>
                  <a:pt x="15207" y="7602"/>
                </a:cubicBezTo>
                <a:cubicBezTo>
                  <a:pt x="15541" y="7521"/>
                  <a:pt x="15672" y="7424"/>
                  <a:pt x="16129" y="6921"/>
                </a:cubicBezTo>
                <a:cubicBezTo>
                  <a:pt x="16462" y="6554"/>
                  <a:pt x="16925" y="5418"/>
                  <a:pt x="16968" y="4861"/>
                </a:cubicBezTo>
                <a:cubicBezTo>
                  <a:pt x="16978" y="4744"/>
                  <a:pt x="16999" y="4598"/>
                  <a:pt x="17018" y="4538"/>
                </a:cubicBezTo>
                <a:cubicBezTo>
                  <a:pt x="17074" y="4350"/>
                  <a:pt x="17036" y="3217"/>
                  <a:pt x="16958" y="2766"/>
                </a:cubicBezTo>
                <a:cubicBezTo>
                  <a:pt x="16777" y="1714"/>
                  <a:pt x="16341" y="833"/>
                  <a:pt x="15782" y="393"/>
                </a:cubicBezTo>
                <a:cubicBezTo>
                  <a:pt x="15596" y="247"/>
                  <a:pt x="15410" y="98"/>
                  <a:pt x="15369" y="63"/>
                </a:cubicBezTo>
                <a:cubicBezTo>
                  <a:pt x="15317" y="18"/>
                  <a:pt x="15042" y="-2"/>
                  <a:pt x="14776" y="0"/>
                </a:cubicBezTo>
                <a:close/>
                <a:moveTo>
                  <a:pt x="19300" y="4756"/>
                </a:moveTo>
                <a:cubicBezTo>
                  <a:pt x="19064" y="4763"/>
                  <a:pt x="18829" y="4812"/>
                  <a:pt x="18675" y="4900"/>
                </a:cubicBezTo>
                <a:cubicBezTo>
                  <a:pt x="18150" y="5202"/>
                  <a:pt x="17695" y="5820"/>
                  <a:pt x="17410" y="6623"/>
                </a:cubicBezTo>
                <a:cubicBezTo>
                  <a:pt x="16983" y="7822"/>
                  <a:pt x="16979" y="9308"/>
                  <a:pt x="17400" y="10566"/>
                </a:cubicBezTo>
                <a:cubicBezTo>
                  <a:pt x="17653" y="11320"/>
                  <a:pt x="18266" y="12088"/>
                  <a:pt x="18821" y="12347"/>
                </a:cubicBezTo>
                <a:cubicBezTo>
                  <a:pt x="19261" y="12554"/>
                  <a:pt x="19862" y="12423"/>
                  <a:pt x="20378" y="12009"/>
                </a:cubicBezTo>
                <a:cubicBezTo>
                  <a:pt x="20678" y="11768"/>
                  <a:pt x="21127" y="11074"/>
                  <a:pt x="21257" y="10647"/>
                </a:cubicBezTo>
                <a:cubicBezTo>
                  <a:pt x="21303" y="10498"/>
                  <a:pt x="21356" y="10359"/>
                  <a:pt x="21376" y="10337"/>
                </a:cubicBezTo>
                <a:cubicBezTo>
                  <a:pt x="21397" y="10316"/>
                  <a:pt x="21441" y="10143"/>
                  <a:pt x="21471" y="9954"/>
                </a:cubicBezTo>
                <a:cubicBezTo>
                  <a:pt x="21502" y="9765"/>
                  <a:pt x="21543" y="9579"/>
                  <a:pt x="21564" y="9542"/>
                </a:cubicBezTo>
                <a:cubicBezTo>
                  <a:pt x="21588" y="9496"/>
                  <a:pt x="21600" y="9043"/>
                  <a:pt x="21599" y="8583"/>
                </a:cubicBezTo>
                <a:cubicBezTo>
                  <a:pt x="21599" y="8123"/>
                  <a:pt x="21586" y="7655"/>
                  <a:pt x="21561" y="7576"/>
                </a:cubicBezTo>
                <a:cubicBezTo>
                  <a:pt x="21539" y="7507"/>
                  <a:pt x="21451" y="7195"/>
                  <a:pt x="21366" y="6885"/>
                </a:cubicBezTo>
                <a:cubicBezTo>
                  <a:pt x="21102" y="5919"/>
                  <a:pt x="20571" y="5169"/>
                  <a:pt x="19936" y="4861"/>
                </a:cubicBezTo>
                <a:cubicBezTo>
                  <a:pt x="19774" y="4783"/>
                  <a:pt x="19537" y="4748"/>
                  <a:pt x="19300" y="4756"/>
                </a:cubicBezTo>
                <a:close/>
                <a:moveTo>
                  <a:pt x="3588" y="4819"/>
                </a:moveTo>
                <a:cubicBezTo>
                  <a:pt x="3480" y="4799"/>
                  <a:pt x="3165" y="4938"/>
                  <a:pt x="3040" y="5074"/>
                </a:cubicBezTo>
                <a:cubicBezTo>
                  <a:pt x="2901" y="5226"/>
                  <a:pt x="2802" y="5496"/>
                  <a:pt x="2741" y="5892"/>
                </a:cubicBezTo>
                <a:cubicBezTo>
                  <a:pt x="2697" y="6176"/>
                  <a:pt x="2700" y="6276"/>
                  <a:pt x="2762" y="6551"/>
                </a:cubicBezTo>
                <a:cubicBezTo>
                  <a:pt x="2865" y="7008"/>
                  <a:pt x="3031" y="7277"/>
                  <a:pt x="3271" y="7379"/>
                </a:cubicBezTo>
                <a:cubicBezTo>
                  <a:pt x="3878" y="7636"/>
                  <a:pt x="4336" y="6865"/>
                  <a:pt x="4215" y="5792"/>
                </a:cubicBezTo>
                <a:cubicBezTo>
                  <a:pt x="4179" y="5477"/>
                  <a:pt x="3894" y="4931"/>
                  <a:pt x="3755" y="4914"/>
                </a:cubicBezTo>
                <a:cubicBezTo>
                  <a:pt x="3703" y="4907"/>
                  <a:pt x="3642" y="4873"/>
                  <a:pt x="3621" y="4838"/>
                </a:cubicBezTo>
                <a:cubicBezTo>
                  <a:pt x="3615" y="4828"/>
                  <a:pt x="3604" y="4821"/>
                  <a:pt x="3588" y="4819"/>
                </a:cubicBezTo>
                <a:close/>
                <a:moveTo>
                  <a:pt x="10533" y="5503"/>
                </a:moveTo>
                <a:cubicBezTo>
                  <a:pt x="10145" y="5530"/>
                  <a:pt x="10085" y="5556"/>
                  <a:pt x="9733" y="5840"/>
                </a:cubicBezTo>
                <a:cubicBezTo>
                  <a:pt x="9211" y="6263"/>
                  <a:pt x="8842" y="6875"/>
                  <a:pt x="8630" y="7670"/>
                </a:cubicBezTo>
                <a:cubicBezTo>
                  <a:pt x="8455" y="8325"/>
                  <a:pt x="8435" y="8450"/>
                  <a:pt x="8399" y="9080"/>
                </a:cubicBezTo>
                <a:cubicBezTo>
                  <a:pt x="8384" y="9332"/>
                  <a:pt x="8372" y="9555"/>
                  <a:pt x="8370" y="9574"/>
                </a:cubicBezTo>
                <a:cubicBezTo>
                  <a:pt x="8369" y="9594"/>
                  <a:pt x="8379" y="9659"/>
                  <a:pt x="8393" y="9718"/>
                </a:cubicBezTo>
                <a:cubicBezTo>
                  <a:pt x="8407" y="9778"/>
                  <a:pt x="8429" y="9939"/>
                  <a:pt x="8440" y="10078"/>
                </a:cubicBezTo>
                <a:cubicBezTo>
                  <a:pt x="8495" y="10769"/>
                  <a:pt x="8864" y="11852"/>
                  <a:pt x="9192" y="12287"/>
                </a:cubicBezTo>
                <a:cubicBezTo>
                  <a:pt x="9443" y="12620"/>
                  <a:pt x="9813" y="12945"/>
                  <a:pt x="10069" y="13060"/>
                </a:cubicBezTo>
                <a:cubicBezTo>
                  <a:pt x="10366" y="13193"/>
                  <a:pt x="10930" y="13201"/>
                  <a:pt x="11210" y="13076"/>
                </a:cubicBezTo>
                <a:cubicBezTo>
                  <a:pt x="11798" y="12813"/>
                  <a:pt x="12395" y="12027"/>
                  <a:pt x="12654" y="11172"/>
                </a:cubicBezTo>
                <a:cubicBezTo>
                  <a:pt x="13126" y="9614"/>
                  <a:pt x="12955" y="7790"/>
                  <a:pt x="12225" y="6579"/>
                </a:cubicBezTo>
                <a:cubicBezTo>
                  <a:pt x="11754" y="5799"/>
                  <a:pt x="11215" y="5455"/>
                  <a:pt x="10533" y="5503"/>
                </a:cubicBezTo>
                <a:close/>
                <a:moveTo>
                  <a:pt x="5396" y="6220"/>
                </a:moveTo>
                <a:cubicBezTo>
                  <a:pt x="5198" y="6213"/>
                  <a:pt x="5051" y="6334"/>
                  <a:pt x="4880" y="6619"/>
                </a:cubicBezTo>
                <a:cubicBezTo>
                  <a:pt x="4675" y="6960"/>
                  <a:pt x="4664" y="7011"/>
                  <a:pt x="4668" y="7546"/>
                </a:cubicBezTo>
                <a:cubicBezTo>
                  <a:pt x="4671" y="7979"/>
                  <a:pt x="4730" y="8193"/>
                  <a:pt x="4926" y="8495"/>
                </a:cubicBezTo>
                <a:cubicBezTo>
                  <a:pt x="5071" y="8717"/>
                  <a:pt x="5129" y="8759"/>
                  <a:pt x="5322" y="8774"/>
                </a:cubicBezTo>
                <a:cubicBezTo>
                  <a:pt x="5447" y="8784"/>
                  <a:pt x="5558" y="8804"/>
                  <a:pt x="5568" y="8821"/>
                </a:cubicBezTo>
                <a:cubicBezTo>
                  <a:pt x="5595" y="8866"/>
                  <a:pt x="5884" y="8560"/>
                  <a:pt x="5975" y="8389"/>
                </a:cubicBezTo>
                <a:cubicBezTo>
                  <a:pt x="6362" y="7664"/>
                  <a:pt x="6159" y="6474"/>
                  <a:pt x="5613" y="6270"/>
                </a:cubicBezTo>
                <a:cubicBezTo>
                  <a:pt x="5533" y="6240"/>
                  <a:pt x="5462" y="6223"/>
                  <a:pt x="5396" y="6220"/>
                </a:cubicBezTo>
                <a:close/>
                <a:moveTo>
                  <a:pt x="1418" y="6231"/>
                </a:moveTo>
                <a:cubicBezTo>
                  <a:pt x="1302" y="6242"/>
                  <a:pt x="1237" y="6296"/>
                  <a:pt x="1100" y="6449"/>
                </a:cubicBezTo>
                <a:cubicBezTo>
                  <a:pt x="986" y="6578"/>
                  <a:pt x="887" y="6725"/>
                  <a:pt x="880" y="6778"/>
                </a:cubicBezTo>
                <a:cubicBezTo>
                  <a:pt x="874" y="6831"/>
                  <a:pt x="845" y="7019"/>
                  <a:pt x="816" y="7193"/>
                </a:cubicBezTo>
                <a:cubicBezTo>
                  <a:pt x="723" y="7760"/>
                  <a:pt x="865" y="8312"/>
                  <a:pt x="1188" y="8647"/>
                </a:cubicBezTo>
                <a:cubicBezTo>
                  <a:pt x="1343" y="8807"/>
                  <a:pt x="1670" y="8825"/>
                  <a:pt x="1872" y="8684"/>
                </a:cubicBezTo>
                <a:cubicBezTo>
                  <a:pt x="2160" y="8484"/>
                  <a:pt x="2364" y="7849"/>
                  <a:pt x="2306" y="7334"/>
                </a:cubicBezTo>
                <a:cubicBezTo>
                  <a:pt x="2231" y="6662"/>
                  <a:pt x="1957" y="6260"/>
                  <a:pt x="1556" y="6232"/>
                </a:cubicBezTo>
                <a:cubicBezTo>
                  <a:pt x="1502" y="6229"/>
                  <a:pt x="1457" y="6228"/>
                  <a:pt x="1418" y="6231"/>
                </a:cubicBezTo>
                <a:close/>
                <a:moveTo>
                  <a:pt x="3378" y="8201"/>
                </a:moveTo>
                <a:cubicBezTo>
                  <a:pt x="3359" y="8204"/>
                  <a:pt x="3347" y="8209"/>
                  <a:pt x="3343" y="8220"/>
                </a:cubicBezTo>
                <a:cubicBezTo>
                  <a:pt x="3330" y="8255"/>
                  <a:pt x="3286" y="8279"/>
                  <a:pt x="3247" y="8271"/>
                </a:cubicBezTo>
                <a:cubicBezTo>
                  <a:pt x="3077" y="8237"/>
                  <a:pt x="2624" y="8614"/>
                  <a:pt x="2427" y="8954"/>
                </a:cubicBezTo>
                <a:cubicBezTo>
                  <a:pt x="1835" y="9975"/>
                  <a:pt x="1829" y="11598"/>
                  <a:pt x="2413" y="12622"/>
                </a:cubicBezTo>
                <a:cubicBezTo>
                  <a:pt x="2599" y="12948"/>
                  <a:pt x="2904" y="13223"/>
                  <a:pt x="3151" y="13289"/>
                </a:cubicBezTo>
                <a:cubicBezTo>
                  <a:pt x="3249" y="13315"/>
                  <a:pt x="3338" y="13360"/>
                  <a:pt x="3348" y="13388"/>
                </a:cubicBezTo>
                <a:cubicBezTo>
                  <a:pt x="3381" y="13477"/>
                  <a:pt x="3963" y="13259"/>
                  <a:pt x="4179" y="13076"/>
                </a:cubicBezTo>
                <a:cubicBezTo>
                  <a:pt x="4944" y="12427"/>
                  <a:pt x="5229" y="10664"/>
                  <a:pt x="4771" y="9426"/>
                </a:cubicBezTo>
                <a:cubicBezTo>
                  <a:pt x="4673" y="9164"/>
                  <a:pt x="4325" y="8573"/>
                  <a:pt x="4266" y="8571"/>
                </a:cubicBezTo>
                <a:cubicBezTo>
                  <a:pt x="4248" y="8570"/>
                  <a:pt x="4175" y="8519"/>
                  <a:pt x="4104" y="8458"/>
                </a:cubicBezTo>
                <a:cubicBezTo>
                  <a:pt x="3955" y="8330"/>
                  <a:pt x="3508" y="8180"/>
                  <a:pt x="3378" y="8201"/>
                </a:cubicBezTo>
                <a:close/>
                <a:moveTo>
                  <a:pt x="14782" y="8849"/>
                </a:moveTo>
                <a:cubicBezTo>
                  <a:pt x="14710" y="8853"/>
                  <a:pt x="14646" y="8860"/>
                  <a:pt x="14602" y="8874"/>
                </a:cubicBezTo>
                <a:cubicBezTo>
                  <a:pt x="14345" y="8954"/>
                  <a:pt x="13903" y="9496"/>
                  <a:pt x="13709" y="9970"/>
                </a:cubicBezTo>
                <a:cubicBezTo>
                  <a:pt x="13489" y="10507"/>
                  <a:pt x="13404" y="11525"/>
                  <a:pt x="13526" y="12155"/>
                </a:cubicBezTo>
                <a:cubicBezTo>
                  <a:pt x="13694" y="13022"/>
                  <a:pt x="14057" y="13621"/>
                  <a:pt x="14559" y="13860"/>
                </a:cubicBezTo>
                <a:cubicBezTo>
                  <a:pt x="14928" y="14036"/>
                  <a:pt x="15371" y="13951"/>
                  <a:pt x="15725" y="13638"/>
                </a:cubicBezTo>
                <a:cubicBezTo>
                  <a:pt x="15809" y="13564"/>
                  <a:pt x="15891" y="13511"/>
                  <a:pt x="15909" y="13520"/>
                </a:cubicBezTo>
                <a:cubicBezTo>
                  <a:pt x="15927" y="13528"/>
                  <a:pt x="15936" y="13510"/>
                  <a:pt x="15931" y="13480"/>
                </a:cubicBezTo>
                <a:cubicBezTo>
                  <a:pt x="15927" y="13451"/>
                  <a:pt x="16002" y="13285"/>
                  <a:pt x="16098" y="13114"/>
                </a:cubicBezTo>
                <a:cubicBezTo>
                  <a:pt x="16325" y="12709"/>
                  <a:pt x="16467" y="12052"/>
                  <a:pt x="16477" y="11355"/>
                </a:cubicBezTo>
                <a:cubicBezTo>
                  <a:pt x="16481" y="11068"/>
                  <a:pt x="16469" y="10800"/>
                  <a:pt x="16451" y="10757"/>
                </a:cubicBezTo>
                <a:cubicBezTo>
                  <a:pt x="16433" y="10714"/>
                  <a:pt x="16412" y="10616"/>
                  <a:pt x="16404" y="10540"/>
                </a:cubicBezTo>
                <a:cubicBezTo>
                  <a:pt x="16344" y="9946"/>
                  <a:pt x="15853" y="9139"/>
                  <a:pt x="15429" y="8935"/>
                </a:cubicBezTo>
                <a:cubicBezTo>
                  <a:pt x="15305" y="8875"/>
                  <a:pt x="15001" y="8840"/>
                  <a:pt x="14782" y="8849"/>
                </a:cubicBezTo>
                <a:close/>
                <a:moveTo>
                  <a:pt x="6152" y="9505"/>
                </a:moveTo>
                <a:cubicBezTo>
                  <a:pt x="5956" y="9503"/>
                  <a:pt x="5909" y="9533"/>
                  <a:pt x="5736" y="9787"/>
                </a:cubicBezTo>
                <a:cubicBezTo>
                  <a:pt x="5599" y="9989"/>
                  <a:pt x="5526" y="10166"/>
                  <a:pt x="5488" y="10393"/>
                </a:cubicBezTo>
                <a:cubicBezTo>
                  <a:pt x="5431" y="10736"/>
                  <a:pt x="5444" y="11180"/>
                  <a:pt x="5519" y="11411"/>
                </a:cubicBezTo>
                <a:cubicBezTo>
                  <a:pt x="5603" y="11668"/>
                  <a:pt x="5834" y="11984"/>
                  <a:pt x="5997" y="12062"/>
                </a:cubicBezTo>
                <a:cubicBezTo>
                  <a:pt x="6287" y="12201"/>
                  <a:pt x="6626" y="12010"/>
                  <a:pt x="6823" y="11595"/>
                </a:cubicBezTo>
                <a:cubicBezTo>
                  <a:pt x="6950" y="11328"/>
                  <a:pt x="6963" y="11256"/>
                  <a:pt x="6963" y="10801"/>
                </a:cubicBezTo>
                <a:cubicBezTo>
                  <a:pt x="6963" y="10363"/>
                  <a:pt x="6948" y="10268"/>
                  <a:pt x="6841" y="10034"/>
                </a:cubicBezTo>
                <a:cubicBezTo>
                  <a:pt x="6688" y="9699"/>
                  <a:pt x="6437" y="9507"/>
                  <a:pt x="6152" y="9505"/>
                </a:cubicBezTo>
                <a:close/>
                <a:moveTo>
                  <a:pt x="864" y="9518"/>
                </a:moveTo>
                <a:cubicBezTo>
                  <a:pt x="568" y="9481"/>
                  <a:pt x="378" y="9603"/>
                  <a:pt x="173" y="9958"/>
                </a:cubicBezTo>
                <a:lnTo>
                  <a:pt x="0" y="10257"/>
                </a:lnTo>
                <a:lnTo>
                  <a:pt x="0" y="10298"/>
                </a:lnTo>
                <a:lnTo>
                  <a:pt x="11" y="10941"/>
                </a:lnTo>
                <a:cubicBezTo>
                  <a:pt x="21" y="11560"/>
                  <a:pt x="30" y="11627"/>
                  <a:pt x="109" y="11649"/>
                </a:cubicBezTo>
                <a:cubicBezTo>
                  <a:pt x="156" y="11663"/>
                  <a:pt x="216" y="11720"/>
                  <a:pt x="242" y="11775"/>
                </a:cubicBezTo>
                <a:cubicBezTo>
                  <a:pt x="268" y="11831"/>
                  <a:pt x="356" y="11924"/>
                  <a:pt x="436" y="11982"/>
                </a:cubicBezTo>
                <a:cubicBezTo>
                  <a:pt x="952" y="12355"/>
                  <a:pt x="1512" y="11740"/>
                  <a:pt x="1512" y="10799"/>
                </a:cubicBezTo>
                <a:cubicBezTo>
                  <a:pt x="1512" y="10410"/>
                  <a:pt x="1426" y="10096"/>
                  <a:pt x="1236" y="9795"/>
                </a:cubicBezTo>
                <a:cubicBezTo>
                  <a:pt x="1109" y="9593"/>
                  <a:pt x="1039" y="9540"/>
                  <a:pt x="864" y="9518"/>
                </a:cubicBezTo>
                <a:close/>
                <a:moveTo>
                  <a:pt x="1608" y="12806"/>
                </a:moveTo>
                <a:cubicBezTo>
                  <a:pt x="1372" y="12784"/>
                  <a:pt x="1134" y="12944"/>
                  <a:pt x="946" y="13262"/>
                </a:cubicBezTo>
                <a:cubicBezTo>
                  <a:pt x="831" y="13458"/>
                  <a:pt x="818" y="13536"/>
                  <a:pt x="801" y="14119"/>
                </a:cubicBezTo>
                <a:cubicBezTo>
                  <a:pt x="790" y="14493"/>
                  <a:pt x="803" y="14554"/>
                  <a:pt x="967" y="14924"/>
                </a:cubicBezTo>
                <a:cubicBezTo>
                  <a:pt x="1064" y="15143"/>
                  <a:pt x="1154" y="15311"/>
                  <a:pt x="1167" y="15298"/>
                </a:cubicBezTo>
                <a:cubicBezTo>
                  <a:pt x="1180" y="15285"/>
                  <a:pt x="1258" y="15300"/>
                  <a:pt x="1341" y="15333"/>
                </a:cubicBezTo>
                <a:cubicBezTo>
                  <a:pt x="1796" y="15513"/>
                  <a:pt x="2224" y="15054"/>
                  <a:pt x="2307" y="14297"/>
                </a:cubicBezTo>
                <a:cubicBezTo>
                  <a:pt x="2319" y="14185"/>
                  <a:pt x="2340" y="14075"/>
                  <a:pt x="2353" y="14054"/>
                </a:cubicBezTo>
                <a:cubicBezTo>
                  <a:pt x="2365" y="14032"/>
                  <a:pt x="2357" y="13980"/>
                  <a:pt x="2336" y="13937"/>
                </a:cubicBezTo>
                <a:cubicBezTo>
                  <a:pt x="2314" y="13893"/>
                  <a:pt x="2290" y="13763"/>
                  <a:pt x="2282" y="13647"/>
                </a:cubicBezTo>
                <a:cubicBezTo>
                  <a:pt x="2267" y="13412"/>
                  <a:pt x="2034" y="13011"/>
                  <a:pt x="1841" y="12889"/>
                </a:cubicBezTo>
                <a:cubicBezTo>
                  <a:pt x="1765" y="12841"/>
                  <a:pt x="1687" y="12813"/>
                  <a:pt x="1608" y="12806"/>
                </a:cubicBezTo>
                <a:close/>
                <a:moveTo>
                  <a:pt x="5443" y="12814"/>
                </a:moveTo>
                <a:cubicBezTo>
                  <a:pt x="5179" y="12814"/>
                  <a:pt x="5038" y="12902"/>
                  <a:pt x="4878" y="13168"/>
                </a:cubicBezTo>
                <a:cubicBezTo>
                  <a:pt x="4722" y="13429"/>
                  <a:pt x="4666" y="13670"/>
                  <a:pt x="4666" y="14082"/>
                </a:cubicBezTo>
                <a:cubicBezTo>
                  <a:pt x="4666" y="14649"/>
                  <a:pt x="4791" y="14974"/>
                  <a:pt x="5133" y="15300"/>
                </a:cubicBezTo>
                <a:cubicBezTo>
                  <a:pt x="5282" y="15442"/>
                  <a:pt x="5309" y="15446"/>
                  <a:pt x="5552" y="15357"/>
                </a:cubicBezTo>
                <a:cubicBezTo>
                  <a:pt x="5764" y="15279"/>
                  <a:pt x="5840" y="15209"/>
                  <a:pt x="5970" y="14970"/>
                </a:cubicBezTo>
                <a:cubicBezTo>
                  <a:pt x="6417" y="14151"/>
                  <a:pt x="6090" y="12814"/>
                  <a:pt x="5443" y="12814"/>
                </a:cubicBezTo>
                <a:close/>
                <a:moveTo>
                  <a:pt x="18046" y="13380"/>
                </a:moveTo>
                <a:cubicBezTo>
                  <a:pt x="17496" y="13370"/>
                  <a:pt x="16940" y="13714"/>
                  <a:pt x="16482" y="14412"/>
                </a:cubicBezTo>
                <a:cubicBezTo>
                  <a:pt x="16017" y="15123"/>
                  <a:pt x="15769" y="16107"/>
                  <a:pt x="15769" y="17242"/>
                </a:cubicBezTo>
                <a:cubicBezTo>
                  <a:pt x="15769" y="18015"/>
                  <a:pt x="15842" y="18492"/>
                  <a:pt x="16063" y="19149"/>
                </a:cubicBezTo>
                <a:cubicBezTo>
                  <a:pt x="16149" y="19406"/>
                  <a:pt x="16214" y="19659"/>
                  <a:pt x="16208" y="19709"/>
                </a:cubicBezTo>
                <a:cubicBezTo>
                  <a:pt x="16201" y="19758"/>
                  <a:pt x="16225" y="19798"/>
                  <a:pt x="16260" y="19798"/>
                </a:cubicBezTo>
                <a:cubicBezTo>
                  <a:pt x="16294" y="19798"/>
                  <a:pt x="16407" y="19929"/>
                  <a:pt x="16510" y="20090"/>
                </a:cubicBezTo>
                <a:cubicBezTo>
                  <a:pt x="16853" y="20623"/>
                  <a:pt x="17332" y="20988"/>
                  <a:pt x="17793" y="21069"/>
                </a:cubicBezTo>
                <a:cubicBezTo>
                  <a:pt x="17927" y="21092"/>
                  <a:pt x="18043" y="21121"/>
                  <a:pt x="18050" y="21132"/>
                </a:cubicBezTo>
                <a:cubicBezTo>
                  <a:pt x="18058" y="21143"/>
                  <a:pt x="18126" y="21124"/>
                  <a:pt x="18201" y="21091"/>
                </a:cubicBezTo>
                <a:cubicBezTo>
                  <a:pt x="18277" y="21058"/>
                  <a:pt x="18409" y="21017"/>
                  <a:pt x="18495" y="20999"/>
                </a:cubicBezTo>
                <a:cubicBezTo>
                  <a:pt x="18582" y="20981"/>
                  <a:pt x="18806" y="20843"/>
                  <a:pt x="18993" y="20691"/>
                </a:cubicBezTo>
                <a:cubicBezTo>
                  <a:pt x="19179" y="20539"/>
                  <a:pt x="19347" y="20422"/>
                  <a:pt x="19365" y="20430"/>
                </a:cubicBezTo>
                <a:cubicBezTo>
                  <a:pt x="19383" y="20438"/>
                  <a:pt x="19393" y="20421"/>
                  <a:pt x="19388" y="20391"/>
                </a:cubicBezTo>
                <a:cubicBezTo>
                  <a:pt x="19384" y="20361"/>
                  <a:pt x="19490" y="20146"/>
                  <a:pt x="19626" y="19912"/>
                </a:cubicBezTo>
                <a:cubicBezTo>
                  <a:pt x="20060" y="19163"/>
                  <a:pt x="20258" y="18354"/>
                  <a:pt x="20268" y="17285"/>
                </a:cubicBezTo>
                <a:cubicBezTo>
                  <a:pt x="20279" y="16163"/>
                  <a:pt x="20059" y="15273"/>
                  <a:pt x="19573" y="14471"/>
                </a:cubicBezTo>
                <a:cubicBezTo>
                  <a:pt x="19139" y="13755"/>
                  <a:pt x="18595" y="13391"/>
                  <a:pt x="18046" y="13380"/>
                </a:cubicBezTo>
                <a:close/>
                <a:moveTo>
                  <a:pt x="12395" y="13924"/>
                </a:moveTo>
                <a:cubicBezTo>
                  <a:pt x="12193" y="13932"/>
                  <a:pt x="11988" y="13985"/>
                  <a:pt x="11784" y="14085"/>
                </a:cubicBezTo>
                <a:cubicBezTo>
                  <a:pt x="11491" y="14230"/>
                  <a:pt x="10992" y="14715"/>
                  <a:pt x="10903" y="14943"/>
                </a:cubicBezTo>
                <a:cubicBezTo>
                  <a:pt x="10865" y="15040"/>
                  <a:pt x="10796" y="15118"/>
                  <a:pt x="10750" y="15118"/>
                </a:cubicBezTo>
                <a:cubicBezTo>
                  <a:pt x="10701" y="15118"/>
                  <a:pt x="10678" y="15151"/>
                  <a:pt x="10694" y="15196"/>
                </a:cubicBezTo>
                <a:cubicBezTo>
                  <a:pt x="10710" y="15238"/>
                  <a:pt x="10684" y="15344"/>
                  <a:pt x="10636" y="15430"/>
                </a:cubicBezTo>
                <a:cubicBezTo>
                  <a:pt x="10389" y="15880"/>
                  <a:pt x="10197" y="16852"/>
                  <a:pt x="10180" y="17745"/>
                </a:cubicBezTo>
                <a:cubicBezTo>
                  <a:pt x="10160" y="18778"/>
                  <a:pt x="10370" y="19647"/>
                  <a:pt x="10839" y="20471"/>
                </a:cubicBezTo>
                <a:cubicBezTo>
                  <a:pt x="11071" y="20877"/>
                  <a:pt x="11401" y="21249"/>
                  <a:pt x="11644" y="21379"/>
                </a:cubicBezTo>
                <a:cubicBezTo>
                  <a:pt x="11738" y="21429"/>
                  <a:pt x="11834" y="21499"/>
                  <a:pt x="11857" y="21534"/>
                </a:cubicBezTo>
                <a:cubicBezTo>
                  <a:pt x="11885" y="21578"/>
                  <a:pt x="12159" y="21598"/>
                  <a:pt x="12429" y="21596"/>
                </a:cubicBezTo>
                <a:cubicBezTo>
                  <a:pt x="12699" y="21594"/>
                  <a:pt x="12965" y="21570"/>
                  <a:pt x="12982" y="21525"/>
                </a:cubicBezTo>
                <a:cubicBezTo>
                  <a:pt x="12996" y="21486"/>
                  <a:pt x="13038" y="21453"/>
                  <a:pt x="13075" y="21453"/>
                </a:cubicBezTo>
                <a:cubicBezTo>
                  <a:pt x="13111" y="21453"/>
                  <a:pt x="13287" y="21332"/>
                  <a:pt x="13466" y="21183"/>
                </a:cubicBezTo>
                <a:cubicBezTo>
                  <a:pt x="13889" y="20831"/>
                  <a:pt x="14245" y="20211"/>
                  <a:pt x="14465" y="19440"/>
                </a:cubicBezTo>
                <a:cubicBezTo>
                  <a:pt x="14664" y="18743"/>
                  <a:pt x="14653" y="18819"/>
                  <a:pt x="14677" y="17962"/>
                </a:cubicBezTo>
                <a:cubicBezTo>
                  <a:pt x="14711" y="16774"/>
                  <a:pt x="14507" y="15862"/>
                  <a:pt x="14021" y="15035"/>
                </a:cubicBezTo>
                <a:cubicBezTo>
                  <a:pt x="13583" y="14288"/>
                  <a:pt x="13001" y="13902"/>
                  <a:pt x="12395" y="13924"/>
                </a:cubicBezTo>
                <a:close/>
                <a:moveTo>
                  <a:pt x="3498" y="14181"/>
                </a:moveTo>
                <a:cubicBezTo>
                  <a:pt x="3418" y="14177"/>
                  <a:pt x="3326" y="14183"/>
                  <a:pt x="3218" y="14197"/>
                </a:cubicBezTo>
                <a:cubicBezTo>
                  <a:pt x="3182" y="14202"/>
                  <a:pt x="3072" y="14330"/>
                  <a:pt x="2973" y="14482"/>
                </a:cubicBezTo>
                <a:cubicBezTo>
                  <a:pt x="2874" y="14634"/>
                  <a:pt x="2783" y="14757"/>
                  <a:pt x="2769" y="14757"/>
                </a:cubicBezTo>
                <a:cubicBezTo>
                  <a:pt x="2755" y="14757"/>
                  <a:pt x="2738" y="14977"/>
                  <a:pt x="2732" y="15244"/>
                </a:cubicBezTo>
                <a:cubicBezTo>
                  <a:pt x="2713" y="16012"/>
                  <a:pt x="2922" y="16557"/>
                  <a:pt x="3289" y="16701"/>
                </a:cubicBezTo>
                <a:cubicBezTo>
                  <a:pt x="3458" y="16767"/>
                  <a:pt x="3691" y="16722"/>
                  <a:pt x="3845" y="16592"/>
                </a:cubicBezTo>
                <a:cubicBezTo>
                  <a:pt x="4290" y="16215"/>
                  <a:pt x="4382" y="15137"/>
                  <a:pt x="4021" y="14536"/>
                </a:cubicBezTo>
                <a:cubicBezTo>
                  <a:pt x="3875" y="14293"/>
                  <a:pt x="3740" y="14192"/>
                  <a:pt x="3498" y="14181"/>
                </a:cubicBezTo>
                <a:close/>
              </a:path>
            </a:pathLst>
          </a:custGeom>
          <a:ln w="12700">
            <a:miter lim="400000"/>
          </a:ln>
        </p:spPr>
      </p:pic>
      <p:sp>
        <p:nvSpPr>
          <p:cNvPr id="517" name="Shape 505"/>
          <p:cNvSpPr/>
          <p:nvPr/>
        </p:nvSpPr>
        <p:spPr>
          <a:xfrm>
            <a:off x="3530203" y="5179217"/>
            <a:ext cx="1821659" cy="1821659"/>
          </a:xfrm>
          <a:prstGeom prst="ellipse">
            <a:avLst/>
          </a:prstGeom>
          <a:solidFill>
            <a:srgbClr val="EF4A16">
              <a:alpha val="70300"/>
            </a:srgbClr>
          </a:solidFill>
          <a:ln w="12700">
            <a:miter lim="400000"/>
          </a:ln>
        </p:spPr>
        <p:txBody>
          <a:bodyPr lIns="38100" tIns="38100" rIns="38100" bIns="38100" anchor="ctr"/>
          <a:lstStyle/>
          <a:p>
            <a:pPr>
              <a:lnSpc>
                <a:spcPts val="3000"/>
              </a:lnSpc>
              <a:defRPr baseline="9999" cap="all" spc="300" sz="2000">
                <a:solidFill>
                  <a:srgbClr val="FFFFFF"/>
                </a:solidFill>
                <a:latin typeface="Helvetica Neue Medium"/>
                <a:ea typeface="Helvetica Neue Medium"/>
                <a:cs typeface="Helvetica Neue Medium"/>
                <a:sym typeface="Helvetica Neue Medium"/>
              </a:defRPr>
            </a:pPr>
          </a:p>
        </p:txBody>
      </p:sp>
      <p:sp>
        <p:nvSpPr>
          <p:cNvPr id="518" name="Shape 506"/>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17"/>
                                        </p:tgtEl>
                                        <p:attrNameLst>
                                          <p:attrName>style.visibility</p:attrName>
                                        </p:attrNameLst>
                                      </p:cBhvr>
                                      <p:to>
                                        <p:strVal val="visible"/>
                                      </p:to>
                                    </p:set>
                                    <p:anim calcmode="lin" valueType="num">
                                      <p:cBhvr>
                                        <p:cTn id="7" dur="1000" fill="hold"/>
                                        <p:tgtEl>
                                          <p:spTgt spid="517"/>
                                        </p:tgtEl>
                                        <p:attrNameLst>
                                          <p:attrName>ppt_x</p:attrName>
                                        </p:attrNameLst>
                                      </p:cBhvr>
                                      <p:tavLst>
                                        <p:tav tm="0">
                                          <p:val>
                                            <p:strVal val="#ppt_x"/>
                                          </p:val>
                                        </p:tav>
                                        <p:tav tm="100000">
                                          <p:val>
                                            <p:strVal val="#ppt_x"/>
                                          </p:val>
                                        </p:tav>
                                      </p:tavLst>
                                    </p:anim>
                                    <p:anim calcmode="lin" valueType="num">
                                      <p:cBhvr>
                                        <p:cTn id="8" dur="1000" fill="hold"/>
                                        <p:tgtEl>
                                          <p:spTgt spid="5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path" nodeType="clickEffect" presetSubtype="0" presetID="-1" grpId="2" accel="50000" decel="50000" fill="hold">
                                  <p:stCondLst>
                                    <p:cond delay="0"/>
                                  </p:stCondLst>
                                  <p:childTnLst>
                                    <p:animMotion path="M 0.000000 0.000000 L 0.139709 0.000000" origin="layout" pathEditMode="relative">
                                      <p:cBhvr>
                                        <p:cTn id="12" dur="1000" fill="hold"/>
                                        <p:tgtEl>
                                          <p:spTgt spid="5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Class="path" nodeType="clickEffect" presetSubtype="0" presetID="-1" grpId="3" accel="50000" decel="50000" fill="hold">
                                  <p:stCondLst>
                                    <p:cond delay="0"/>
                                  </p:stCondLst>
                                  <p:childTnLst>
                                    <p:animMotion path="M 0.139709 0.000000 L 0.418148 0.014708" origin="layout" pathEditMode="relative">
                                      <p:cBhvr>
                                        <p:cTn id="16" dur="1000" fill="hold"/>
                                        <p:tgtEl>
                                          <p:spTgt spid="51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5"/>
          <p:cNvSpPr txBox="1"/>
          <p:nvPr>
            <p:ph type="title"/>
          </p:nvPr>
        </p:nvSpPr>
        <p:spPr>
          <a:xfrm>
            <a:off x="1139824" y="984250"/>
            <a:ext cx="22104350" cy="2146300"/>
          </a:xfrm>
          <a:prstGeom prst="rect">
            <a:avLst/>
          </a:prstGeom>
        </p:spPr>
        <p:txBody>
          <a:bodyPr/>
          <a:lstStyle/>
          <a:p>
            <a:pPr/>
            <a:r>
              <a:t>Method?</a:t>
            </a:r>
          </a:p>
        </p:txBody>
      </p:sp>
      <p:sp>
        <p:nvSpPr>
          <p:cNvPr id="403" name="Shape 406"/>
          <p:cNvSpPr txBox="1"/>
          <p:nvPr>
            <p:ph type="body" idx="1"/>
          </p:nvPr>
        </p:nvSpPr>
        <p:spPr>
          <a:xfrm>
            <a:off x="1592261" y="3879043"/>
            <a:ext cx="21340586" cy="8642470"/>
          </a:xfrm>
          <a:prstGeom prst="rect">
            <a:avLst/>
          </a:prstGeom>
        </p:spPr>
        <p:txBody>
          <a:bodyPr/>
          <a:lstStyle/>
          <a:p>
            <a:pPr>
              <a:buBlip>
                <a:blip r:embed="rId2"/>
              </a:buBlip>
            </a:pPr>
            <a:r>
              <a:t>Systematic approaches to implementing an activity of some kind.</a:t>
            </a:r>
          </a:p>
          <a:p>
            <a:pPr>
              <a:buBlip>
                <a:blip r:embed="rId2"/>
              </a:buBlip>
            </a:pPr>
            <a:r>
              <a:t>System development method</a:t>
            </a:r>
          </a:p>
          <a:p>
            <a:pPr>
              <a:buBlip>
                <a:blip r:embed="rId2"/>
              </a:buBlip>
            </a:pPr>
            <a:r>
              <a:t>Programming methodology</a:t>
            </a:r>
          </a:p>
          <a:p>
            <a:pPr>
              <a:buBlip>
                <a:blip r:embed="rId2"/>
              </a:buBlip>
            </a:pPr>
            <a:r>
              <a:t>Design method</a:t>
            </a:r>
          </a:p>
          <a:p>
            <a:pPr>
              <a:buBlip>
                <a:blip r:embed="rId2"/>
              </a:buBlip>
            </a:pPr>
            <a:r>
              <a:t>Methodology: The study of methods and method use.</a:t>
            </a:r>
          </a:p>
          <a:p>
            <a:pPr>
              <a:buBlip>
                <a:blip r:embed="rId2"/>
              </a:buBlip>
            </a:pPr>
            <a:r>
              <a:t>In this course we speak, however, about the scientific method.</a:t>
            </a:r>
          </a:p>
        </p:txBody>
      </p:sp>
      <p:sp>
        <p:nvSpPr>
          <p:cNvPr id="404" name="Shape 407"/>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droppedImage.pdf" descr="droppedImage.pdf"/>
          <p:cNvPicPr>
            <a:picLocks noChangeAspect="1"/>
          </p:cNvPicPr>
          <p:nvPr/>
        </p:nvPicPr>
        <p:blipFill>
          <a:blip r:embed="rId2">
            <a:extLst/>
          </a:blip>
          <a:stretch>
            <a:fillRect/>
          </a:stretch>
        </p:blipFill>
        <p:spPr>
          <a:xfrm>
            <a:off x="8584406" y="2035967"/>
            <a:ext cx="7187905" cy="9626205"/>
          </a:xfrm>
          <a:prstGeom prst="rect">
            <a:avLst/>
          </a:prstGeom>
          <a:ln w="12700">
            <a:miter lim="400000"/>
          </a:ln>
        </p:spPr>
      </p:pic>
      <p:sp>
        <p:nvSpPr>
          <p:cNvPr id="521" name="Shape 509"/>
          <p:cNvSpPr/>
          <p:nvPr/>
        </p:nvSpPr>
        <p:spPr>
          <a:xfrm flipH="1">
            <a:off x="6173389" y="4464842"/>
            <a:ext cx="3" cy="3536158"/>
          </a:xfrm>
          <a:prstGeom prst="line">
            <a:avLst/>
          </a:prstGeom>
          <a:ln w="101600">
            <a:solidFill>
              <a:srgbClr val="FF2600"/>
            </a:solidFill>
            <a:miter lim="400000"/>
            <a:headEnd type="triangle"/>
            <a:tailEnd type="triangle"/>
          </a:ln>
        </p:spPr>
        <p:txBody>
          <a:bodyPr lIns="45718" tIns="45718" rIns="45718" bIns="45718"/>
          <a:lstStyle/>
          <a:p>
            <a:pPr>
              <a:defRPr>
                <a:solidFill>
                  <a:srgbClr val="FFFFFF"/>
                </a:solidFill>
              </a:defRPr>
            </a:pPr>
          </a:p>
        </p:txBody>
      </p:sp>
      <p:sp>
        <p:nvSpPr>
          <p:cNvPr id="522" name="Shape 510"/>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21"/>
                                        </p:tgtEl>
                                        <p:attrNameLst>
                                          <p:attrName>style.visibility</p:attrName>
                                        </p:attrNameLst>
                                      </p:cBhvr>
                                      <p:to>
                                        <p:strVal val="visible"/>
                                      </p:to>
                                    </p:set>
                                    <p:animEffect filter="wipe(down)" transition="in">
                                      <p:cBhvr>
                                        <p:cTn id="7" dur="25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208478 0.245819" origin="layout" pathEditMode="relative">
                                      <p:cBhvr>
                                        <p:cTn id="11" dur="1000" fill="hold"/>
                                        <p:tgtEl>
                                          <p:spTgt spid="52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Class="path" nodeType="clickEffect" presetSubtype="0" presetID="-1" grpId="3" accel="50000" decel="50000" fill="hold">
                                  <p:stCondLst>
                                    <p:cond delay="0"/>
                                  </p:stCondLst>
                                  <p:childTnLst>
                                    <p:animMotion path="M 0.208478 0.245819 L 0.300774 0.029341" origin="layout" pathEditMode="relative">
                                      <p:cBhvr>
                                        <p:cTn id="15" dur="1000" fill="hold"/>
                                        <p:tgtEl>
                                          <p:spTgt spid="52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12"/>
          <p:cNvSpPr txBox="1"/>
          <p:nvPr>
            <p:ph type="body" sz="quarter" idx="1"/>
          </p:nvPr>
        </p:nvSpPr>
        <p:spPr>
          <a:xfrm>
            <a:off x="6499367" y="2046209"/>
            <a:ext cx="8302989" cy="684373"/>
          </a:xfrm>
          <a:prstGeom prst="rect">
            <a:avLst/>
          </a:prstGeom>
        </p:spPr>
        <p:txBody>
          <a:bodyPr/>
          <a:lstStyle/>
          <a:p>
            <a:pPr/>
            <a:r>
              <a:t>Ullamcorper Lorem Ridiculus</a:t>
            </a:r>
          </a:p>
        </p:txBody>
      </p:sp>
      <p:pic>
        <p:nvPicPr>
          <p:cNvPr id="525" name="droppedImage.pdf" descr="droppedImage.pdf"/>
          <p:cNvPicPr>
            <a:picLocks noChangeAspect="1"/>
          </p:cNvPicPr>
          <p:nvPr/>
        </p:nvPicPr>
        <p:blipFill>
          <a:blip r:embed="rId2">
            <a:extLst/>
          </a:blip>
          <a:stretch>
            <a:fillRect/>
          </a:stretch>
        </p:blipFill>
        <p:spPr>
          <a:xfrm>
            <a:off x="4083842" y="397932"/>
            <a:ext cx="16769956" cy="13043299"/>
          </a:xfrm>
          <a:prstGeom prst="rect">
            <a:avLst/>
          </a:prstGeom>
          <a:ln w="12700">
            <a:miter lim="400000"/>
          </a:ln>
        </p:spPr>
      </p:pic>
      <p:sp>
        <p:nvSpPr>
          <p:cNvPr id="526" name="Shape 514"/>
          <p:cNvSpPr/>
          <p:nvPr/>
        </p:nvSpPr>
        <p:spPr>
          <a:xfrm>
            <a:off x="12192000" y="4554139"/>
            <a:ext cx="1035845" cy="3429003"/>
          </a:xfrm>
          <a:prstGeom prst="rect">
            <a:avLst/>
          </a:prstGeom>
          <a:solidFill>
            <a:srgbClr val="6B6B6B"/>
          </a:solidFill>
          <a:ln w="12700">
            <a:miter lim="400000"/>
          </a:ln>
        </p:spPr>
        <p:txBody>
          <a:bodyPr lIns="38100" tIns="38100" rIns="38100" bIns="38100" anchor="ctr"/>
          <a:lstStyle/>
          <a:p>
            <a:pPr defTabSz="1160858">
              <a:lnSpc>
                <a:spcPts val="3000"/>
              </a:lnSpc>
              <a:defRPr baseline="2564" cap="all" spc="1169" sz="7800">
                <a:solidFill>
                  <a:srgbClr val="FFFFFF"/>
                </a:solidFill>
                <a:latin typeface="Helvetica Neue Medium"/>
                <a:ea typeface="Helvetica Neue Medium"/>
                <a:cs typeface="Helvetica Neue Medium"/>
                <a:sym typeface="Helvetica Neue Medium"/>
              </a:defRPr>
            </a:pPr>
          </a:p>
        </p:txBody>
      </p:sp>
      <p:sp>
        <p:nvSpPr>
          <p:cNvPr id="527" name="Shape 515"/>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26"/>
                                        </p:tgtEl>
                                        <p:attrNameLst>
                                          <p:attrName>style.visibility</p:attrName>
                                        </p:attrNameLst>
                                      </p:cBhvr>
                                      <p:to>
                                        <p:strVal val="visible"/>
                                      </p:to>
                                    </p:set>
                                    <p:animEffect filter="wipe(up)" transition="in">
                                      <p:cBhvr>
                                        <p:cTn id="7" dur="1000"/>
                                        <p:tgtEl>
                                          <p:spTgt spid="526"/>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272917 -0.131481" origin="layout" pathEditMode="relative">
                                      <p:cBhvr>
                                        <p:cTn id="11" dur="1000" fill="hold"/>
                                        <p:tgtEl>
                                          <p:spTgt spid="52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17"/>
          <p:cNvSpPr txBox="1"/>
          <p:nvPr>
            <p:ph type="title"/>
          </p:nvPr>
        </p:nvSpPr>
        <p:spPr>
          <a:xfrm>
            <a:off x="1139824" y="984250"/>
            <a:ext cx="22104350" cy="2146300"/>
          </a:xfrm>
          <a:prstGeom prst="rect">
            <a:avLst/>
          </a:prstGeom>
        </p:spPr>
        <p:txBody>
          <a:bodyPr/>
          <a:lstStyle/>
          <a:p>
            <a:pPr/>
            <a:r>
              <a:t>Answer as fast as possible</a:t>
            </a:r>
          </a:p>
        </p:txBody>
      </p:sp>
      <p:sp>
        <p:nvSpPr>
          <p:cNvPr id="530" name="Shape 518"/>
          <p:cNvSpPr txBox="1"/>
          <p:nvPr>
            <p:ph type="body" idx="1"/>
          </p:nvPr>
        </p:nvSpPr>
        <p:spPr>
          <a:xfrm>
            <a:off x="1592261" y="3879043"/>
            <a:ext cx="21340586" cy="8642470"/>
          </a:xfrm>
          <a:prstGeom prst="rect">
            <a:avLst/>
          </a:prstGeom>
        </p:spPr>
        <p:txBody>
          <a:bodyPr/>
          <a:lstStyle/>
          <a:p>
            <a:pPr marL="1580007" indent="-917066" defTabSz="718184">
              <a:spcBef>
                <a:spcPts val="900"/>
              </a:spcBef>
              <a:buBlip>
                <a:blip r:embed="rId2"/>
              </a:buBlip>
              <a:defRPr sz="5500"/>
            </a:pPr>
            <a:r>
              <a:t>1+5</a:t>
            </a:r>
          </a:p>
          <a:p>
            <a:pPr marL="1580007" indent="-917066" defTabSz="718184">
              <a:spcBef>
                <a:spcPts val="900"/>
              </a:spcBef>
              <a:buBlip>
                <a:blip r:embed="rId2"/>
              </a:buBlip>
              <a:defRPr sz="5500"/>
            </a:pPr>
            <a:r>
              <a:t>2+4</a:t>
            </a:r>
          </a:p>
          <a:p>
            <a:pPr marL="1580007" indent="-917066" defTabSz="718184">
              <a:spcBef>
                <a:spcPts val="900"/>
              </a:spcBef>
              <a:buBlip>
                <a:blip r:embed="rId2"/>
              </a:buBlip>
              <a:defRPr sz="5500"/>
            </a:pPr>
            <a:r>
              <a:t>3+3</a:t>
            </a:r>
          </a:p>
          <a:p>
            <a:pPr marL="1580007" indent="-917066" defTabSz="718184">
              <a:spcBef>
                <a:spcPts val="900"/>
              </a:spcBef>
              <a:buBlip>
                <a:blip r:embed="rId2"/>
              </a:buBlip>
              <a:defRPr sz="5500"/>
            </a:pPr>
            <a:r>
              <a:t>4+2</a:t>
            </a:r>
          </a:p>
          <a:p>
            <a:pPr marL="1580007" indent="-917066" defTabSz="718184">
              <a:spcBef>
                <a:spcPts val="900"/>
              </a:spcBef>
              <a:buBlip>
                <a:blip r:embed="rId2"/>
              </a:buBlip>
              <a:defRPr sz="5500"/>
            </a:pPr>
            <a:r>
              <a:t>5+1</a:t>
            </a:r>
          </a:p>
          <a:p>
            <a:pPr marL="1580007" indent="-917066" defTabSz="718184">
              <a:spcBef>
                <a:spcPts val="900"/>
              </a:spcBef>
              <a:buBlip>
                <a:blip r:embed="rId2"/>
              </a:buBlip>
              <a:defRPr sz="5500"/>
            </a:pPr>
            <a:r>
              <a:t>Say the number six to yourself as many times as possible in 15 seconds</a:t>
            </a:r>
          </a:p>
          <a:p>
            <a:pPr marL="1580007" indent="-917066" defTabSz="718184">
              <a:spcBef>
                <a:spcPts val="900"/>
              </a:spcBef>
              <a:buBlip>
                <a:blip r:embed="rId2"/>
              </a:buBlip>
              <a:defRPr sz="5500"/>
            </a:pPr>
            <a:r>
              <a:t>Quick: Think of a vegetable!</a:t>
            </a:r>
          </a:p>
          <a:p>
            <a:pPr marL="1580007" indent="-917066" defTabSz="718184">
              <a:spcBef>
                <a:spcPts val="900"/>
              </a:spcBef>
              <a:buBlip>
                <a:blip r:embed="rId2"/>
              </a:buBlip>
              <a:defRPr sz="5500"/>
            </a:pPr>
            <a:r>
              <a:t>You thought of a cucumber!</a:t>
            </a:r>
          </a:p>
          <a:p>
            <a:pPr marL="1580007" indent="-917066" defTabSz="718184">
              <a:spcBef>
                <a:spcPts val="900"/>
              </a:spcBef>
              <a:buBlip>
                <a:blip r:embed="rId2"/>
              </a:buBlip>
              <a:defRPr sz="5500"/>
            </a:pPr>
            <a:r>
              <a:t>Or carrot!</a:t>
            </a:r>
          </a:p>
        </p:txBody>
      </p:sp>
      <p:sp>
        <p:nvSpPr>
          <p:cNvPr id="531" name="Shape 519"/>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0">
                                            <p:bg/>
                                          </p:spTgt>
                                        </p:tgtEl>
                                        <p:attrNameLst>
                                          <p:attrName>style.visibility</p:attrName>
                                        </p:attrNameLst>
                                      </p:cBhvr>
                                      <p:to>
                                        <p:strVal val="visible"/>
                                      </p:to>
                                    </p:set>
                                    <p:animEffect filter="wipe(left)" transition="in">
                                      <p:cBhvr>
                                        <p:cTn id="7" dur="1000"/>
                                        <p:tgtEl>
                                          <p:spTgt spid="5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30">
                                            <p:txEl>
                                              <p:pRg st="0" end="0"/>
                                            </p:txEl>
                                          </p:spTgt>
                                        </p:tgtEl>
                                        <p:attrNameLst>
                                          <p:attrName>style.visibility</p:attrName>
                                        </p:attrNameLst>
                                      </p:cBhvr>
                                      <p:to>
                                        <p:strVal val="visible"/>
                                      </p:to>
                                    </p:set>
                                    <p:animEffect filter="wipe(left)" transition="in">
                                      <p:cBhvr>
                                        <p:cTn id="10" dur="1000"/>
                                        <p:tgtEl>
                                          <p:spTgt spid="530">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530">
                                            <p:txEl>
                                              <p:pRg st="1" end="1"/>
                                            </p:txEl>
                                          </p:spTgt>
                                        </p:tgtEl>
                                        <p:attrNameLst>
                                          <p:attrName>style.visibility</p:attrName>
                                        </p:attrNameLst>
                                      </p:cBhvr>
                                      <p:to>
                                        <p:strVal val="visible"/>
                                      </p:to>
                                    </p:set>
                                    <p:animEffect filter="wipe(left)" transition="in">
                                      <p:cBhvr>
                                        <p:cTn id="14" dur="1000"/>
                                        <p:tgtEl>
                                          <p:spTgt spid="53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530">
                                            <p:txEl>
                                              <p:pRg st="2" end="2"/>
                                            </p:txEl>
                                          </p:spTgt>
                                        </p:tgtEl>
                                        <p:attrNameLst>
                                          <p:attrName>style.visibility</p:attrName>
                                        </p:attrNameLst>
                                      </p:cBhvr>
                                      <p:to>
                                        <p:strVal val="visible"/>
                                      </p:to>
                                    </p:set>
                                    <p:animEffect filter="wipe(left)" transition="in">
                                      <p:cBhvr>
                                        <p:cTn id="19" dur="1000"/>
                                        <p:tgtEl>
                                          <p:spTgt spid="53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530">
                                            <p:txEl>
                                              <p:pRg st="3" end="3"/>
                                            </p:txEl>
                                          </p:spTgt>
                                        </p:tgtEl>
                                        <p:attrNameLst>
                                          <p:attrName>style.visibility</p:attrName>
                                        </p:attrNameLst>
                                      </p:cBhvr>
                                      <p:to>
                                        <p:strVal val="visible"/>
                                      </p:to>
                                    </p:set>
                                    <p:animEffect filter="wipe(left)" transition="in">
                                      <p:cBhvr>
                                        <p:cTn id="24" dur="1000"/>
                                        <p:tgtEl>
                                          <p:spTgt spid="53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530">
                                            <p:txEl>
                                              <p:pRg st="4" end="4"/>
                                            </p:txEl>
                                          </p:spTgt>
                                        </p:tgtEl>
                                        <p:attrNameLst>
                                          <p:attrName>style.visibility</p:attrName>
                                        </p:attrNameLst>
                                      </p:cBhvr>
                                      <p:to>
                                        <p:strVal val="visible"/>
                                      </p:to>
                                    </p:set>
                                    <p:animEffect filter="wipe(left)" transition="in">
                                      <p:cBhvr>
                                        <p:cTn id="29" dur="1000"/>
                                        <p:tgtEl>
                                          <p:spTgt spid="53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1" fill="hold">
                                  <p:stCondLst>
                                    <p:cond delay="0"/>
                                  </p:stCondLst>
                                  <p:iterate type="el" backwards="0">
                                    <p:tmAbs val="0"/>
                                  </p:iterate>
                                  <p:childTnLst>
                                    <p:set>
                                      <p:cBhvr>
                                        <p:cTn id="33" fill="hold"/>
                                        <p:tgtEl>
                                          <p:spTgt spid="530">
                                            <p:txEl>
                                              <p:pRg st="5" end="5"/>
                                            </p:txEl>
                                          </p:spTgt>
                                        </p:tgtEl>
                                        <p:attrNameLst>
                                          <p:attrName>style.visibility</p:attrName>
                                        </p:attrNameLst>
                                      </p:cBhvr>
                                      <p:to>
                                        <p:strVal val="visible"/>
                                      </p:to>
                                    </p:set>
                                    <p:animEffect filter="wipe(left)" transition="in">
                                      <p:cBhvr>
                                        <p:cTn id="34" dur="1000"/>
                                        <p:tgtEl>
                                          <p:spTgt spid="53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1" fill="hold">
                                  <p:stCondLst>
                                    <p:cond delay="0"/>
                                  </p:stCondLst>
                                  <p:iterate type="el" backwards="0">
                                    <p:tmAbs val="0"/>
                                  </p:iterate>
                                  <p:childTnLst>
                                    <p:set>
                                      <p:cBhvr>
                                        <p:cTn id="38" fill="hold"/>
                                        <p:tgtEl>
                                          <p:spTgt spid="530">
                                            <p:txEl>
                                              <p:pRg st="6" end="6"/>
                                            </p:txEl>
                                          </p:spTgt>
                                        </p:tgtEl>
                                        <p:attrNameLst>
                                          <p:attrName>style.visibility</p:attrName>
                                        </p:attrNameLst>
                                      </p:cBhvr>
                                      <p:to>
                                        <p:strVal val="visible"/>
                                      </p:to>
                                    </p:set>
                                    <p:animEffect filter="wipe(left)" transition="in">
                                      <p:cBhvr>
                                        <p:cTn id="39" dur="1000"/>
                                        <p:tgtEl>
                                          <p:spTgt spid="53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2" grpId="1" fill="hold">
                                  <p:stCondLst>
                                    <p:cond delay="0"/>
                                  </p:stCondLst>
                                  <p:iterate type="el" backwards="0">
                                    <p:tmAbs val="0"/>
                                  </p:iterate>
                                  <p:childTnLst>
                                    <p:set>
                                      <p:cBhvr>
                                        <p:cTn id="43" fill="hold"/>
                                        <p:tgtEl>
                                          <p:spTgt spid="530">
                                            <p:txEl>
                                              <p:pRg st="7" end="7"/>
                                            </p:txEl>
                                          </p:spTgt>
                                        </p:tgtEl>
                                        <p:attrNameLst>
                                          <p:attrName>style.visibility</p:attrName>
                                        </p:attrNameLst>
                                      </p:cBhvr>
                                      <p:to>
                                        <p:strVal val="visible"/>
                                      </p:to>
                                    </p:set>
                                    <p:animEffect filter="wipe(left)" transition="in">
                                      <p:cBhvr>
                                        <p:cTn id="44" dur="1000"/>
                                        <p:tgtEl>
                                          <p:spTgt spid="530">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2" grpId="1" fill="hold">
                                  <p:stCondLst>
                                    <p:cond delay="0"/>
                                  </p:stCondLst>
                                  <p:iterate type="el" backwards="0">
                                    <p:tmAbs val="0"/>
                                  </p:iterate>
                                  <p:childTnLst>
                                    <p:set>
                                      <p:cBhvr>
                                        <p:cTn id="48" fill="hold"/>
                                        <p:tgtEl>
                                          <p:spTgt spid="530">
                                            <p:txEl>
                                              <p:pRg st="8" end="8"/>
                                            </p:txEl>
                                          </p:spTgt>
                                        </p:tgtEl>
                                        <p:attrNameLst>
                                          <p:attrName>style.visibility</p:attrName>
                                        </p:attrNameLst>
                                      </p:cBhvr>
                                      <p:to>
                                        <p:strVal val="visible"/>
                                      </p:to>
                                    </p:set>
                                    <p:animEffect filter="wipe(left)" transition="in">
                                      <p:cBhvr>
                                        <p:cTn id="49" dur="1000"/>
                                        <p:tgtEl>
                                          <p:spTgt spid="530">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21"/>
          <p:cNvSpPr txBox="1"/>
          <p:nvPr>
            <p:ph type="title"/>
          </p:nvPr>
        </p:nvSpPr>
        <p:spPr>
          <a:xfrm>
            <a:off x="1901825" y="1198562"/>
            <a:ext cx="20403896" cy="2146301"/>
          </a:xfrm>
          <a:prstGeom prst="rect">
            <a:avLst/>
          </a:prstGeom>
        </p:spPr>
        <p:txBody>
          <a:bodyPr/>
          <a:lstStyle/>
          <a:p>
            <a:pPr/>
            <a:r>
              <a:t>Scientific explanations</a:t>
            </a:r>
          </a:p>
        </p:txBody>
      </p:sp>
      <p:sp>
        <p:nvSpPr>
          <p:cNvPr id="534" name="Shape 522"/>
          <p:cNvSpPr txBox="1"/>
          <p:nvPr>
            <p:ph type="body" idx="1"/>
          </p:nvPr>
        </p:nvSpPr>
        <p:spPr>
          <a:xfrm>
            <a:off x="605344" y="4010025"/>
            <a:ext cx="21806232" cy="8313130"/>
          </a:xfrm>
          <a:prstGeom prst="rect">
            <a:avLst/>
          </a:prstGeom>
        </p:spPr>
        <p:txBody>
          <a:bodyPr spcCol="1090311"/>
          <a:lstStyle>
            <a:lvl1pPr marL="0" indent="762000">
              <a:buSzTx/>
              <a:buNone/>
            </a:lvl1pPr>
          </a:lstStyle>
          <a:p>
            <a:pPr/>
            <a:r>
              <a:t>Often based on cause and effect, manifested by interacting variables.</a:t>
            </a:r>
          </a:p>
        </p:txBody>
      </p:sp>
      <p:pic>
        <p:nvPicPr>
          <p:cNvPr id="535" name="droppedImage.pdf" descr="droppedImage.pdf"/>
          <p:cNvPicPr>
            <a:picLocks noChangeAspect="1"/>
          </p:cNvPicPr>
          <p:nvPr/>
        </p:nvPicPr>
        <p:blipFill>
          <a:blip r:embed="rId2">
            <a:extLst/>
          </a:blip>
          <a:stretch>
            <a:fillRect/>
          </a:stretch>
        </p:blipFill>
        <p:spPr>
          <a:xfrm>
            <a:off x="16722328" y="8370092"/>
            <a:ext cx="3857627" cy="2321721"/>
          </a:xfrm>
          <a:prstGeom prst="rect">
            <a:avLst/>
          </a:prstGeom>
          <a:ln w="12700">
            <a:miter lim="400000"/>
          </a:ln>
        </p:spPr>
      </p:pic>
      <p:grpSp>
        <p:nvGrpSpPr>
          <p:cNvPr id="554" name="Group 530"/>
          <p:cNvGrpSpPr/>
          <p:nvPr/>
        </p:nvGrpSpPr>
        <p:grpSpPr>
          <a:xfrm>
            <a:off x="13293328" y="5298556"/>
            <a:ext cx="10662048" cy="8446937"/>
            <a:chOff x="0" y="0"/>
            <a:chExt cx="10662047" cy="8446935"/>
          </a:xfrm>
        </p:grpSpPr>
        <p:grpSp>
          <p:nvGrpSpPr>
            <p:cNvPr id="538" name="Shape 524"/>
            <p:cNvGrpSpPr/>
            <p:nvPr/>
          </p:nvGrpSpPr>
          <p:grpSpPr>
            <a:xfrm>
              <a:off x="955752" y="178592"/>
              <a:ext cx="3977976" cy="3977977"/>
              <a:chOff x="0" y="0"/>
              <a:chExt cx="3977975" cy="3977975"/>
            </a:xfrm>
          </p:grpSpPr>
          <p:sp>
            <p:nvSpPr>
              <p:cNvPr id="536" name="Pil"/>
              <p:cNvSpPr/>
              <p:nvPr/>
            </p:nvSpPr>
            <p:spPr>
              <a:xfrm rot="2700000">
                <a:off x="283416" y="881705"/>
                <a:ext cx="3411144"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37" name="Variabel"/>
              <p:cNvSpPr txBox="1"/>
              <p:nvPr/>
            </p:nvSpPr>
            <p:spPr>
              <a:xfrm rot="2700000">
                <a:off x="372105" y="1317643"/>
                <a:ext cx="2805540"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41" name="Shape 525"/>
            <p:cNvGrpSpPr/>
            <p:nvPr/>
          </p:nvGrpSpPr>
          <p:grpSpPr>
            <a:xfrm>
              <a:off x="-1" y="3303708"/>
              <a:ext cx="3500440" cy="2214565"/>
              <a:chOff x="0" y="0"/>
              <a:chExt cx="3500438" cy="2214563"/>
            </a:xfrm>
          </p:grpSpPr>
          <p:sp>
            <p:nvSpPr>
              <p:cNvPr id="539" name="Pil"/>
              <p:cNvSpPr/>
              <p:nvPr/>
            </p:nvSpPr>
            <p:spPr>
              <a:xfrm>
                <a:off x="0" y="0"/>
                <a:ext cx="3500439"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0" name="Variabel"/>
              <p:cNvSpPr txBox="1"/>
              <p:nvPr/>
            </p:nvSpPr>
            <p:spPr>
              <a:xfrm>
                <a:off x="-1" y="650050"/>
                <a:ext cx="289483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44" name="Shape 526"/>
            <p:cNvGrpSpPr/>
            <p:nvPr/>
          </p:nvGrpSpPr>
          <p:grpSpPr>
            <a:xfrm>
              <a:off x="1366516" y="4468960"/>
              <a:ext cx="3977975" cy="3977976"/>
              <a:chOff x="0" y="0"/>
              <a:chExt cx="3977973" cy="3977974"/>
            </a:xfrm>
          </p:grpSpPr>
          <p:sp>
            <p:nvSpPr>
              <p:cNvPr id="542" name="Pil"/>
              <p:cNvSpPr/>
              <p:nvPr/>
            </p:nvSpPr>
            <p:spPr>
              <a:xfrm rot="18900000">
                <a:off x="283416" y="881705"/>
                <a:ext cx="3411142"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3" name="Variabel"/>
              <p:cNvSpPr txBox="1"/>
              <p:nvPr/>
            </p:nvSpPr>
            <p:spPr>
              <a:xfrm rot="18900000">
                <a:off x="372104" y="1745869"/>
                <a:ext cx="280553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47" name="Shape 527"/>
            <p:cNvGrpSpPr/>
            <p:nvPr/>
          </p:nvGrpSpPr>
          <p:grpSpPr>
            <a:xfrm>
              <a:off x="5710461" y="-1"/>
              <a:ext cx="3977975" cy="3977976"/>
              <a:chOff x="0" y="0"/>
              <a:chExt cx="3977974" cy="3977974"/>
            </a:xfrm>
          </p:grpSpPr>
          <p:sp>
            <p:nvSpPr>
              <p:cNvPr id="545" name="Pil"/>
              <p:cNvSpPr/>
              <p:nvPr/>
            </p:nvSpPr>
            <p:spPr>
              <a:xfrm flipH="1" rot="18900000">
                <a:off x="283416" y="881705"/>
                <a:ext cx="3411143"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6" name="Variabel"/>
              <p:cNvSpPr txBox="1"/>
              <p:nvPr/>
            </p:nvSpPr>
            <p:spPr>
              <a:xfrm rot="18900000">
                <a:off x="800330" y="1317643"/>
                <a:ext cx="2805540"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50" name="Shape 528"/>
            <p:cNvGrpSpPr/>
            <p:nvPr/>
          </p:nvGrpSpPr>
          <p:grpSpPr>
            <a:xfrm>
              <a:off x="7304484" y="2964379"/>
              <a:ext cx="3357564" cy="2214566"/>
              <a:chOff x="0" y="0"/>
              <a:chExt cx="3357563" cy="2214564"/>
            </a:xfrm>
          </p:grpSpPr>
          <p:sp>
            <p:nvSpPr>
              <p:cNvPr id="548" name="Pil"/>
              <p:cNvSpPr/>
              <p:nvPr/>
            </p:nvSpPr>
            <p:spPr>
              <a:xfrm flipH="1">
                <a:off x="0" y="0"/>
                <a:ext cx="3357564"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9" name="Variabel"/>
              <p:cNvSpPr txBox="1"/>
              <p:nvPr/>
            </p:nvSpPr>
            <p:spPr>
              <a:xfrm>
                <a:off x="605603" y="650051"/>
                <a:ext cx="2751961"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53" name="Shape 529"/>
            <p:cNvGrpSpPr/>
            <p:nvPr/>
          </p:nvGrpSpPr>
          <p:grpSpPr>
            <a:xfrm>
              <a:off x="5906916" y="4433238"/>
              <a:ext cx="3977975" cy="3977976"/>
              <a:chOff x="0" y="0"/>
              <a:chExt cx="3977973" cy="3977974"/>
            </a:xfrm>
          </p:grpSpPr>
          <p:sp>
            <p:nvSpPr>
              <p:cNvPr id="551" name="Pil"/>
              <p:cNvSpPr/>
              <p:nvPr/>
            </p:nvSpPr>
            <p:spPr>
              <a:xfrm flipH="1" rot="2700000">
                <a:off x="283416" y="881705"/>
                <a:ext cx="3411142"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52" name="Variabel"/>
              <p:cNvSpPr txBox="1"/>
              <p:nvPr/>
            </p:nvSpPr>
            <p:spPr>
              <a:xfrm rot="2700000">
                <a:off x="800331" y="1745869"/>
                <a:ext cx="280553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grpSp>
        <p:nvGrpSpPr>
          <p:cNvPr id="557" name="Shape 531"/>
          <p:cNvGrpSpPr/>
          <p:nvPr/>
        </p:nvGrpSpPr>
        <p:grpSpPr>
          <a:xfrm>
            <a:off x="10275092" y="8602264"/>
            <a:ext cx="6518674" cy="2214565"/>
            <a:chOff x="0" y="0"/>
            <a:chExt cx="6518672" cy="2214564"/>
          </a:xfrm>
        </p:grpSpPr>
        <p:sp>
          <p:nvSpPr>
            <p:cNvPr id="555" name="Pil"/>
            <p:cNvSpPr/>
            <p:nvPr/>
          </p:nvSpPr>
          <p:spPr>
            <a:xfrm>
              <a:off x="0" y="0"/>
              <a:ext cx="6518673" cy="2214565"/>
            </a:xfrm>
            <a:prstGeom prst="rightArrow">
              <a:avLst>
                <a:gd name="adj1" fmla="val 54056"/>
                <a:gd name="adj2" fmla="val 50589"/>
              </a:avLst>
            </a:prstGeom>
            <a:solidFill>
              <a:srgbClr val="941100"/>
            </a:solidFill>
            <a:ln w="25400" cap="flat">
              <a:solidFill>
                <a:srgbClr val="941100"/>
              </a:solidFill>
              <a:prstDash val="solid"/>
              <a:miter lim="400000"/>
            </a:ln>
            <a:effectLst/>
          </p:spPr>
          <p:txBody>
            <a:bodyPr wrap="square" lIns="38100" tIns="38100" rIns="38100" bIns="38100" numCol="1" anchor="ctr">
              <a:noAutofit/>
            </a:bodyPr>
            <a:lstStyle/>
            <a:p>
              <a:pPr algn="l" defTabSz="647700">
                <a:lnSpc>
                  <a:spcPts val="7000"/>
                </a:lnSpc>
                <a:defRPr baseline="4760" cap="all" spc="84" sz="4200">
                  <a:solidFill>
                    <a:srgbClr val="FFFFFF"/>
                  </a:solidFill>
                  <a:latin typeface="Futura Condensed"/>
                  <a:ea typeface="Futura Condensed"/>
                  <a:cs typeface="Futura Condensed"/>
                  <a:sym typeface="Futura Condensed"/>
                </a:defRPr>
              </a:pPr>
            </a:p>
          </p:txBody>
        </p:sp>
        <p:sp>
          <p:nvSpPr>
            <p:cNvPr id="556" name="dependent variable"/>
            <p:cNvSpPr txBox="1"/>
            <p:nvPr/>
          </p:nvSpPr>
          <p:spPr>
            <a:xfrm>
              <a:off x="12700" y="650051"/>
              <a:ext cx="588766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FFFFFF"/>
                  </a:solidFill>
                  <a:latin typeface="Futura Condensed"/>
                  <a:ea typeface="Futura Condensed"/>
                  <a:cs typeface="Futura Condensed"/>
                  <a:sym typeface="Futura Condensed"/>
                </a:defRPr>
              </a:lvl1pPr>
            </a:lstStyle>
            <a:p>
              <a:pPr/>
              <a:r>
                <a:t>dependent variable</a:t>
              </a:r>
            </a:p>
          </p:txBody>
        </p:sp>
      </p:grpSp>
      <p:grpSp>
        <p:nvGrpSpPr>
          <p:cNvPr id="564" name="Group 538"/>
          <p:cNvGrpSpPr/>
          <p:nvPr/>
        </p:nvGrpSpPr>
        <p:grpSpPr>
          <a:xfrm>
            <a:off x="10596561" y="7084217"/>
            <a:ext cx="5232801" cy="5054206"/>
            <a:chOff x="0" y="0"/>
            <a:chExt cx="5232799" cy="5054205"/>
          </a:xfrm>
        </p:grpSpPr>
        <p:sp>
          <p:nvSpPr>
            <p:cNvPr id="558" name="Shape 532"/>
            <p:cNvSpPr/>
            <p:nvPr/>
          </p:nvSpPr>
          <p:spPr>
            <a:xfrm rot="5400000">
              <a:off x="-1" y="-1"/>
              <a:ext cx="1785940"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59" name="Shape 533"/>
            <p:cNvSpPr/>
            <p:nvPr/>
          </p:nvSpPr>
          <p:spPr>
            <a:xfrm rot="5400000">
              <a:off x="1768078" y="-1"/>
              <a:ext cx="1785940"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0" name="Shape 534"/>
            <p:cNvSpPr/>
            <p:nvPr/>
          </p:nvSpPr>
          <p:spPr>
            <a:xfrm rot="5400000">
              <a:off x="3446860" y="-1"/>
              <a:ext cx="1785939"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1" name="Shape 535"/>
            <p:cNvSpPr/>
            <p:nvPr/>
          </p:nvSpPr>
          <p:spPr>
            <a:xfrm rot="16200000">
              <a:off x="3446860" y="3268265"/>
              <a:ext cx="1785939"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2" name="Shape 536"/>
            <p:cNvSpPr/>
            <p:nvPr/>
          </p:nvSpPr>
          <p:spPr>
            <a:xfrm rot="16200000">
              <a:off x="1768078" y="3268265"/>
              <a:ext cx="1785940"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3" name="Shape 537"/>
            <p:cNvSpPr/>
            <p:nvPr/>
          </p:nvSpPr>
          <p:spPr>
            <a:xfrm rot="16200000">
              <a:off x="0" y="3268265"/>
              <a:ext cx="1785939"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sp>
        <p:nvSpPr>
          <p:cNvPr id="565" name="Shape 539"/>
          <p:cNvSpPr txBox="1"/>
          <p:nvPr/>
        </p:nvSpPr>
        <p:spPr>
          <a:xfrm>
            <a:off x="8072143" y="12265690"/>
            <a:ext cx="7215189" cy="861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4165" spc="-240" sz="4800">
                <a:solidFill>
                  <a:srgbClr val="000000"/>
                </a:solidFill>
                <a:latin typeface="+mj-lt"/>
                <a:ea typeface="+mj-ea"/>
                <a:cs typeface="+mj-cs"/>
                <a:sym typeface="Helvetica"/>
              </a:defRPr>
            </a:lvl1pPr>
          </a:lstStyle>
          <a:p>
            <a:pPr/>
            <a:r>
              <a:t>Independent variables</a:t>
            </a:r>
          </a:p>
        </p:txBody>
      </p:sp>
      <p:sp>
        <p:nvSpPr>
          <p:cNvPr id="566" name="Shape 540"/>
          <p:cNvSpPr txBox="1"/>
          <p:nvPr/>
        </p:nvSpPr>
        <p:spPr>
          <a:xfrm>
            <a:off x="15350351" y="4062699"/>
            <a:ext cx="7215190" cy="1393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4165" spc="-240" sz="4800">
                <a:solidFill>
                  <a:srgbClr val="000000"/>
                </a:solidFill>
                <a:latin typeface="+mj-lt"/>
                <a:ea typeface="+mj-ea"/>
                <a:cs typeface="+mj-cs"/>
                <a:sym typeface="Helvetica"/>
              </a:defRPr>
            </a:lvl1pPr>
          </a:lstStyle>
          <a:p>
            <a:pPr/>
            <a:r>
              <a:t>Ex: If you smoke, chances of getting lung cancer is high!</a:t>
            </a:r>
          </a:p>
        </p:txBody>
      </p:sp>
      <p:sp>
        <p:nvSpPr>
          <p:cNvPr id="567" name="Shape 541"/>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35"/>
                                        </p:tgtEl>
                                        <p:attrNameLst>
                                          <p:attrName>style.visibility</p:attrName>
                                        </p:attrNameLst>
                                      </p:cBhvr>
                                      <p:to>
                                        <p:strVal val="visible"/>
                                      </p:to>
                                    </p:set>
                                    <p:anim calcmode="lin" valueType="num">
                                      <p:cBhvr>
                                        <p:cTn id="7" dur="2500" fill="hold"/>
                                        <p:tgtEl>
                                          <p:spTgt spid="535"/>
                                        </p:tgtEl>
                                        <p:attrNameLst>
                                          <p:attrName>ppt_w</p:attrName>
                                        </p:attrNameLst>
                                      </p:cBhvr>
                                      <p:tavLst>
                                        <p:tav tm="0">
                                          <p:val>
                                            <p:strVal val="4*#ppt_w"/>
                                          </p:val>
                                        </p:tav>
                                        <p:tav tm="100000">
                                          <p:val>
                                            <p:strVal val="#ppt_w"/>
                                          </p:val>
                                        </p:tav>
                                      </p:tavLst>
                                    </p:anim>
                                    <p:anim calcmode="lin" valueType="num">
                                      <p:cBhvr>
                                        <p:cTn id="8" dur="2500" fill="hold"/>
                                        <p:tgtEl>
                                          <p:spTgt spid="53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4" grpId="2" fill="hold">
                                  <p:stCondLst>
                                    <p:cond delay="0"/>
                                  </p:stCondLst>
                                  <p:iterate type="el" backwards="0">
                                    <p:tmAbs val="0"/>
                                  </p:iterate>
                                  <p:childTnLst>
                                    <p:set>
                                      <p:cBhvr>
                                        <p:cTn id="12" fill="hold"/>
                                        <p:tgtEl>
                                          <p:spTgt spid="554"/>
                                        </p:tgtEl>
                                        <p:attrNameLst>
                                          <p:attrName>style.visibility</p:attrName>
                                        </p:attrNameLst>
                                      </p:cBhvr>
                                      <p:to>
                                        <p:strVal val="visible"/>
                                      </p:to>
                                    </p:set>
                                    <p:animEffect filter="box(in)" transition="in">
                                      <p:cBhvr>
                                        <p:cTn id="13" dur="1000"/>
                                        <p:tgtEl>
                                          <p:spTgt spid="554"/>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2" grpId="3" fill="hold">
                                  <p:stCondLst>
                                    <p:cond delay="0"/>
                                  </p:stCondLst>
                                  <p:iterate type="el" backwards="0">
                                    <p:tmAbs val="0"/>
                                  </p:iterate>
                                  <p:childTnLst>
                                    <p:set>
                                      <p:cBhvr>
                                        <p:cTn id="17" fill="hold"/>
                                        <p:tgtEl>
                                          <p:spTgt spid="557"/>
                                        </p:tgtEl>
                                        <p:attrNameLst>
                                          <p:attrName>style.visibility</p:attrName>
                                        </p:attrNameLst>
                                      </p:cBhvr>
                                      <p:to>
                                        <p:strVal val="visible"/>
                                      </p:to>
                                    </p:set>
                                    <p:animEffect filter="wipe(down)" transition="in">
                                      <p:cBhvr>
                                        <p:cTn id="18" dur="1000"/>
                                        <p:tgtEl>
                                          <p:spTgt spid="557"/>
                                        </p:tgtEl>
                                      </p:cBhvr>
                                    </p:animEffect>
                                  </p:childTnLst>
                                </p:cTn>
                              </p:par>
                            </p:childTnLst>
                          </p:cTn>
                        </p:par>
                      </p:childTnLst>
                    </p:cTn>
                  </p:par>
                  <p:par>
                    <p:cTn id="19" fill="hold">
                      <p:stCondLst>
                        <p:cond delay="indefinite"/>
                      </p:stCondLst>
                      <p:childTnLst>
                        <p:par>
                          <p:cTn id="20" fill="hold">
                            <p:stCondLst>
                              <p:cond delay="0"/>
                            </p:stCondLst>
                            <p:childTnLst>
                              <p:par>
                                <p:cTn id="21" presetClass="exit" nodeType="clickEffect" presetID="10" grpId="4" fill="hold">
                                  <p:stCondLst>
                                    <p:cond delay="0"/>
                                  </p:stCondLst>
                                  <p:iterate type="el" backwards="0">
                                    <p:tmAbs val="0"/>
                                  </p:iterate>
                                  <p:childTnLst>
                                    <p:animEffect filter="fade" transition="out">
                                      <p:cBhvr>
                                        <p:cTn id="22" dur="1000" fill="hold"/>
                                        <p:tgtEl>
                                          <p:spTgt spid="554"/>
                                        </p:tgtEl>
                                      </p:cBhvr>
                                    </p:animEffect>
                                    <p:set>
                                      <p:cBhvr>
                                        <p:cTn id="23" fill="hold">
                                          <p:stCondLst>
                                            <p:cond delay="999"/>
                                          </p:stCondLst>
                                        </p:cTn>
                                        <p:tgtEl>
                                          <p:spTgt spid="55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4" grpId="5" fill="hold">
                                  <p:stCondLst>
                                    <p:cond delay="0"/>
                                  </p:stCondLst>
                                  <p:iterate type="el" backwards="0">
                                    <p:tmAbs val="0"/>
                                  </p:iterate>
                                  <p:childTnLst>
                                    <p:set>
                                      <p:cBhvr>
                                        <p:cTn id="27" fill="hold"/>
                                        <p:tgtEl>
                                          <p:spTgt spid="564"/>
                                        </p:tgtEl>
                                        <p:attrNameLst>
                                          <p:attrName>style.visibility</p:attrName>
                                        </p:attrNameLst>
                                      </p:cBhvr>
                                      <p:to>
                                        <p:strVal val="visible"/>
                                      </p:to>
                                    </p:set>
                                    <p:animEffect filter="box(in)" transition="in">
                                      <p:cBhvr>
                                        <p:cTn id="28" dur="1000"/>
                                        <p:tgtEl>
                                          <p:spTgt spid="564"/>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6" fill="hold">
                                  <p:stCondLst>
                                    <p:cond delay="0"/>
                                  </p:stCondLst>
                                  <p:iterate type="el" backwards="0">
                                    <p:tmAbs val="0"/>
                                  </p:iterate>
                                  <p:childTnLst>
                                    <p:set>
                                      <p:cBhvr>
                                        <p:cTn id="32" fill="hold"/>
                                        <p:tgtEl>
                                          <p:spTgt spid="565"/>
                                        </p:tgtEl>
                                        <p:attrNameLst>
                                          <p:attrName>style.visibility</p:attrName>
                                        </p:attrNameLst>
                                      </p:cBhvr>
                                      <p:to>
                                        <p:strVal val="visible"/>
                                      </p:to>
                                    </p:set>
                                    <p:anim calcmode="lin" valueType="num">
                                      <p:cBhvr>
                                        <p:cTn id="33" dur="1000" fill="hold"/>
                                        <p:tgtEl>
                                          <p:spTgt spid="565"/>
                                        </p:tgtEl>
                                        <p:attrNameLst>
                                          <p:attrName>ppt_x</p:attrName>
                                        </p:attrNameLst>
                                      </p:cBhvr>
                                      <p:tavLst>
                                        <p:tav tm="0">
                                          <p:val>
                                            <p:strVal val="0-#ppt_w/2"/>
                                          </p:val>
                                        </p:tav>
                                        <p:tav tm="100000">
                                          <p:val>
                                            <p:strVal val="#ppt_x"/>
                                          </p:val>
                                        </p:tav>
                                      </p:tavLst>
                                    </p:anim>
                                    <p:anim calcmode="lin" valueType="num">
                                      <p:cBhvr>
                                        <p:cTn id="34" dur="1000" fill="hold"/>
                                        <p:tgtEl>
                                          <p:spTgt spid="56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2" presetID="2" grpId="7" fill="hold">
                                  <p:stCondLst>
                                    <p:cond delay="0"/>
                                  </p:stCondLst>
                                  <p:iterate type="el" backwards="0">
                                    <p:tmAbs val="0"/>
                                  </p:iterate>
                                  <p:childTnLst>
                                    <p:set>
                                      <p:cBhvr>
                                        <p:cTn id="38" fill="hold"/>
                                        <p:tgtEl>
                                          <p:spTgt spid="566"/>
                                        </p:tgtEl>
                                        <p:attrNameLst>
                                          <p:attrName>style.visibility</p:attrName>
                                        </p:attrNameLst>
                                      </p:cBhvr>
                                      <p:to>
                                        <p:strVal val="visible"/>
                                      </p:to>
                                    </p:set>
                                    <p:anim calcmode="lin" valueType="num">
                                      <p:cBhvr>
                                        <p:cTn id="39" dur="1000" fill="hold"/>
                                        <p:tgtEl>
                                          <p:spTgt spid="566"/>
                                        </p:tgtEl>
                                        <p:attrNameLst>
                                          <p:attrName>ppt_x</p:attrName>
                                        </p:attrNameLst>
                                      </p:cBhvr>
                                      <p:tavLst>
                                        <p:tav tm="0">
                                          <p:val>
                                            <p:strVal val="1+#ppt_w/2"/>
                                          </p:val>
                                        </p:tav>
                                        <p:tav tm="100000">
                                          <p:val>
                                            <p:strVal val="#ppt_x"/>
                                          </p:val>
                                        </p:tav>
                                      </p:tavLst>
                                    </p:anim>
                                    <p:anim calcmode="lin" valueType="num">
                                      <p:cBhvr>
                                        <p:cTn id="40" dur="1000" fill="hold"/>
                                        <p:tgtEl>
                                          <p:spTgt spid="5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5"/>
      <p:bldP build="whole" bldLvl="1" animBg="1" rev="0" advAuto="0" spid="557" grpId="3"/>
      <p:bldP build="whole" bldLvl="1" animBg="1" rev="0" advAuto="0" spid="535" grpId="1"/>
      <p:bldP build="whole" bldLvl="1" animBg="1" rev="0" advAuto="0" spid="566" grpId="7"/>
      <p:bldP build="whole" bldLvl="1" animBg="1" rev="0" advAuto="0" spid="554" grpId="2"/>
      <p:bldP build="whole" bldLvl="1" animBg="1" rev="0" advAuto="0" spid="554" grpId="4"/>
      <p:bldP build="whole" bldLvl="1" animBg="1" rev="0" advAuto="0" spid="565" grpId="6"/>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43"/>
          <p:cNvSpPr txBox="1"/>
          <p:nvPr>
            <p:ph type="title"/>
          </p:nvPr>
        </p:nvSpPr>
        <p:spPr>
          <a:xfrm>
            <a:off x="1139824" y="984250"/>
            <a:ext cx="22104350" cy="2146300"/>
          </a:xfrm>
          <a:prstGeom prst="rect">
            <a:avLst/>
          </a:prstGeom>
        </p:spPr>
        <p:txBody>
          <a:bodyPr/>
          <a:lstStyle/>
          <a:p>
            <a:pPr/>
            <a:r>
              <a:t>Variables?</a:t>
            </a:r>
          </a:p>
        </p:txBody>
      </p:sp>
      <p:sp>
        <p:nvSpPr>
          <p:cNvPr id="570" name="Shape 544"/>
          <p:cNvSpPr txBox="1"/>
          <p:nvPr>
            <p:ph type="body" idx="1"/>
          </p:nvPr>
        </p:nvSpPr>
        <p:spPr>
          <a:xfrm>
            <a:off x="1592261" y="3879043"/>
            <a:ext cx="21340586" cy="8642470"/>
          </a:xfrm>
          <a:prstGeom prst="rect">
            <a:avLst/>
          </a:prstGeom>
        </p:spPr>
        <p:txBody>
          <a:bodyPr/>
          <a:lstStyle/>
          <a:p>
            <a:pPr marL="1816100">
              <a:buBlip>
                <a:blip r:embed="rId2"/>
              </a:buBlip>
            </a:pPr>
            <a:r>
              <a:t>What is a variable?</a:t>
            </a:r>
          </a:p>
          <a:p>
            <a:pPr marL="1816100">
              <a:buBlip>
                <a:blip r:embed="rId2"/>
              </a:buBlip>
            </a:pPr>
            <a:r>
              <a:t>It is given by the theory which describe the domain as a number of concepts.</a:t>
            </a:r>
          </a:p>
          <a:p>
            <a:pPr marL="1816100">
              <a:buBlip>
                <a:blip r:embed="rId2"/>
              </a:buBlip>
            </a:pPr>
            <a:r>
              <a:t>The scientific survey mission is:</a:t>
            </a:r>
          </a:p>
          <a:p>
            <a:pPr marL="1816100">
              <a:buBlip>
                <a:blip r:embed="rId2"/>
              </a:buBlip>
            </a:pPr>
            <a:r>
              <a:t>To prove the validity of the theory in the study area (</a:t>
            </a:r>
            <a:r>
              <a:rPr>
                <a:latin typeface="Bodoni SvtyTwo ITC TT-BookIta"/>
                <a:ea typeface="Bodoni SvtyTwo ITC TT-BookIta"/>
                <a:cs typeface="Bodoni SvtyTwo ITC TT-BookIta"/>
                <a:sym typeface="Bodoni SvtyTwo ITC TT-BookIta"/>
              </a:rPr>
              <a:t>hypothesis testing</a:t>
            </a:r>
            <a:r>
              <a:t>)</a:t>
            </a:r>
          </a:p>
          <a:p>
            <a:pPr marL="1816100">
              <a:buBlip>
                <a:blip r:embed="rId2"/>
              </a:buBlip>
            </a:pPr>
            <a:r>
              <a:t>To extend the existing theory with new concepts or new areas</a:t>
            </a:r>
          </a:p>
        </p:txBody>
      </p:sp>
      <p:sp>
        <p:nvSpPr>
          <p:cNvPr id="571" name="Shape 545"/>
          <p:cNvSpPr/>
          <p:nvPr/>
        </p:nvSpPr>
        <p:spPr>
          <a:xfrm>
            <a:off x="2090908" y="8124984"/>
            <a:ext cx="20866077" cy="3667237"/>
          </a:xfrm>
          <a:prstGeom prst="roundRect">
            <a:avLst>
              <a:gd name="adj" fmla="val 7305"/>
            </a:avLst>
          </a:prstGeom>
          <a:ln w="88900">
            <a:solidFill>
              <a:srgbClr val="515151"/>
            </a:solidFill>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72" name="Shape 54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571"/>
                                        </p:tgtEl>
                                        <p:attrNameLst>
                                          <p:attrName>style.visibility</p:attrName>
                                        </p:attrNameLst>
                                      </p:cBhvr>
                                      <p:to>
                                        <p:strVal val="visible"/>
                                      </p:to>
                                    </p:set>
                                    <p:animEffect filter="box(out)" transition="in">
                                      <p:cBhvr>
                                        <p:cTn id="7" dur="25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48"/>
          <p:cNvSpPr txBox="1"/>
          <p:nvPr>
            <p:ph type="title"/>
          </p:nvPr>
        </p:nvSpPr>
        <p:spPr>
          <a:xfrm>
            <a:off x="1139824" y="984250"/>
            <a:ext cx="22104350" cy="2146300"/>
          </a:xfrm>
          <a:prstGeom prst="rect">
            <a:avLst/>
          </a:prstGeom>
        </p:spPr>
        <p:txBody>
          <a:bodyPr/>
          <a:lstStyle/>
          <a:p>
            <a:pPr/>
            <a:r>
              <a:t>Variable analysis</a:t>
            </a:r>
          </a:p>
        </p:txBody>
      </p:sp>
      <p:sp>
        <p:nvSpPr>
          <p:cNvPr id="575" name="Shape 549"/>
          <p:cNvSpPr txBox="1"/>
          <p:nvPr>
            <p:ph type="body" idx="1"/>
          </p:nvPr>
        </p:nvSpPr>
        <p:spPr>
          <a:xfrm>
            <a:off x="1592261" y="3879043"/>
            <a:ext cx="21340586" cy="8642470"/>
          </a:xfrm>
          <a:prstGeom prst="rect">
            <a:avLst/>
          </a:prstGeom>
        </p:spPr>
        <p:txBody>
          <a:bodyPr/>
          <a:lstStyle/>
          <a:p>
            <a:pPr marL="1816100">
              <a:buBlip>
                <a:blip r:embed="rId2"/>
              </a:buBlip>
            </a:pPr>
            <a:r>
              <a:t>It goes without saying that it is often very intricate relationship between these variables.</a:t>
            </a:r>
          </a:p>
          <a:p>
            <a:pPr marL="1816100">
              <a:buBlip>
                <a:blip r:embed="rId2"/>
              </a:buBlip>
            </a:pPr>
            <a:r>
              <a:t>Reducing them to a few connection is a difficult and problematic simplification.</a:t>
            </a:r>
          </a:p>
          <a:p>
            <a:pPr marL="1816100">
              <a:buBlip>
                <a:blip r:embed="rId2"/>
              </a:buBlip>
            </a:pPr>
            <a:r>
              <a:t>Therefore, science is engaged with phenomena that can be simplified in an easy way.</a:t>
            </a:r>
          </a:p>
          <a:p>
            <a:pPr marL="1816100">
              <a:buBlip>
                <a:blip r:embed="rId2"/>
              </a:buBlip>
              <a:defRPr>
                <a:latin typeface="Bodoni SvtyTwo ITC TT-BookIta"/>
                <a:ea typeface="Bodoni SvtyTwo ITC TT-BookIta"/>
                <a:cs typeface="Bodoni SvtyTwo ITC TT-BookIta"/>
                <a:sym typeface="Bodoni SvtyTwo ITC TT-BookIta"/>
              </a:defRPr>
            </a:pPr>
            <a:r>
              <a:t>Trivialities</a:t>
            </a:r>
            <a:r>
              <a:rPr>
                <a:latin typeface="Bodoni SvtyTwo ITC TT-Book"/>
                <a:ea typeface="Bodoni SvtyTwo ITC TT-Book"/>
                <a:cs typeface="Bodoni SvtyTwo ITC TT-Book"/>
                <a:sym typeface="Bodoni SvtyTwo ITC TT-Book"/>
              </a:rPr>
              <a:t> it is called in everyday life .</a:t>
            </a:r>
          </a:p>
        </p:txBody>
      </p:sp>
      <p:sp>
        <p:nvSpPr>
          <p:cNvPr id="576" name="Shape 55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75">
                                            <p:txEl>
                                              <p:pRg st="2" end="2"/>
                                            </p:txEl>
                                          </p:spTgt>
                                        </p:tgtEl>
                                        <p:attrNameLst>
                                          <p:attrName>style.visibility</p:attrName>
                                        </p:attrNameLst>
                                      </p:cBhvr>
                                      <p:to>
                                        <p:strVal val="visible"/>
                                      </p:to>
                                    </p:set>
                                    <p:anim calcmode="lin" valueType="num">
                                      <p:cBhvr>
                                        <p:cTn id="7" dur="1000" fill="hold"/>
                                        <p:tgtEl>
                                          <p:spTgt spid="575">
                                            <p:txEl>
                                              <p:pRg st="2" end="2"/>
                                            </p:txEl>
                                          </p:spTgt>
                                        </p:tgtEl>
                                        <p:attrNameLst>
                                          <p:attrName>ppt_x</p:attrName>
                                        </p:attrNameLst>
                                      </p:cBhvr>
                                      <p:tavLst>
                                        <p:tav tm="0">
                                          <p:val>
                                            <p:strVal val="0-#ppt_w/2"/>
                                          </p:val>
                                        </p:tav>
                                        <p:tav tm="100000">
                                          <p:val>
                                            <p:strVal val="#ppt_x"/>
                                          </p:val>
                                        </p:tav>
                                      </p:tavLst>
                                    </p:anim>
                                    <p:anim calcmode="lin" valueType="num">
                                      <p:cBhvr>
                                        <p:cTn id="8" dur="1000" fill="hold"/>
                                        <p:tgtEl>
                                          <p:spTgt spid="5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575">
                                            <p:txEl>
                                              <p:pRg st="3" end="3"/>
                                            </p:txEl>
                                          </p:spTgt>
                                        </p:tgtEl>
                                        <p:attrNameLst>
                                          <p:attrName>style.visibility</p:attrName>
                                        </p:attrNameLst>
                                      </p:cBhvr>
                                      <p:to>
                                        <p:strVal val="visible"/>
                                      </p:to>
                                    </p:set>
                                    <p:anim calcmode="lin" valueType="num">
                                      <p:cBhvr>
                                        <p:cTn id="13" dur="1000" fill="hold"/>
                                        <p:tgtEl>
                                          <p:spTgt spid="575">
                                            <p:txEl>
                                              <p:pRg st="3" end="3"/>
                                            </p:txEl>
                                          </p:spTgt>
                                        </p:tgtEl>
                                        <p:attrNameLst>
                                          <p:attrName>ppt_x</p:attrName>
                                        </p:attrNameLst>
                                      </p:cBhvr>
                                      <p:tavLst>
                                        <p:tav tm="0">
                                          <p:val>
                                            <p:strVal val="0-#ppt_w/2"/>
                                          </p:val>
                                        </p:tav>
                                        <p:tav tm="100000">
                                          <p:val>
                                            <p:strVal val="#ppt_x"/>
                                          </p:val>
                                        </p:tav>
                                      </p:tavLst>
                                    </p:anim>
                                    <p:anim calcmode="lin" valueType="num">
                                      <p:cBhvr>
                                        <p:cTn id="14" dur="1000" fill="hold"/>
                                        <p:tgtEl>
                                          <p:spTgt spid="5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52"/>
          <p:cNvSpPr txBox="1"/>
          <p:nvPr>
            <p:ph type="title"/>
          </p:nvPr>
        </p:nvSpPr>
        <p:spPr>
          <a:xfrm>
            <a:off x="1139824" y="984250"/>
            <a:ext cx="22104350" cy="2146300"/>
          </a:xfrm>
          <a:prstGeom prst="rect">
            <a:avLst/>
          </a:prstGeom>
        </p:spPr>
        <p:txBody>
          <a:bodyPr/>
          <a:lstStyle/>
          <a:p>
            <a:pPr/>
            <a:r>
              <a:t>But why do have you science?</a:t>
            </a:r>
          </a:p>
        </p:txBody>
      </p:sp>
      <p:sp>
        <p:nvSpPr>
          <p:cNvPr id="579" name="Shape 553"/>
          <p:cNvSpPr txBox="1"/>
          <p:nvPr>
            <p:ph type="body" idx="1"/>
          </p:nvPr>
        </p:nvSpPr>
        <p:spPr>
          <a:xfrm>
            <a:off x="1592261" y="3879043"/>
            <a:ext cx="21340586" cy="8642470"/>
          </a:xfrm>
          <a:prstGeom prst="rect">
            <a:avLst/>
          </a:prstGeom>
        </p:spPr>
        <p:txBody>
          <a:bodyPr/>
          <a:lstStyle/>
          <a:p>
            <a:pPr marL="1816100">
              <a:buBlip>
                <a:blip r:embed="rId2"/>
              </a:buBlip>
            </a:pPr>
            <a:r>
              <a:t>Instead of "absolute knowledge" you can say "as general knowledge as possible"</a:t>
            </a:r>
          </a:p>
          <a:p>
            <a:pPr marL="1816100">
              <a:buBlip>
                <a:blip r:embed="rId2"/>
              </a:buBlip>
            </a:pPr>
            <a:r>
              <a:t>Or delimit to a specific context and only statements about this.</a:t>
            </a:r>
          </a:p>
          <a:p>
            <a:pPr marL="1816100">
              <a:buBlip>
                <a:blip r:embed="rId2"/>
              </a:buBlip>
            </a:pPr>
            <a:r>
              <a:t>The problem is known as "</a:t>
            </a:r>
            <a:r>
              <a:rPr>
                <a:latin typeface="Bodoni SvtyTwo ITC TT-BookIta"/>
                <a:ea typeface="Bodoni SvtyTwo ITC TT-BookIta"/>
                <a:cs typeface="Bodoni SvtyTwo ITC TT-BookIta"/>
                <a:sym typeface="Bodoni SvtyTwo ITC TT-BookIta"/>
              </a:rPr>
              <a:t>rigor vs. relevance</a:t>
            </a:r>
            <a:r>
              <a:t>"</a:t>
            </a:r>
          </a:p>
          <a:p>
            <a:pPr marL="1816100">
              <a:buBlip>
                <a:blip r:embed="rId2"/>
              </a:buBlip>
            </a:pPr>
            <a:r>
              <a:t>Scientific knowledge will help us to better understand (and control?) our world.</a:t>
            </a:r>
          </a:p>
          <a:p>
            <a:pPr marL="1816100">
              <a:buBlip>
                <a:blip r:embed="rId2"/>
              </a:buBlip>
            </a:pPr>
            <a:r>
              <a:t>We get new concept that describes the unknown aspects.</a:t>
            </a:r>
          </a:p>
        </p:txBody>
      </p:sp>
      <p:sp>
        <p:nvSpPr>
          <p:cNvPr id="580" name="Shape 55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56"/>
          <p:cNvSpPr txBox="1"/>
          <p:nvPr>
            <p:ph type="title"/>
          </p:nvPr>
        </p:nvSpPr>
        <p:spPr>
          <a:xfrm>
            <a:off x="1139824" y="984250"/>
            <a:ext cx="22104350" cy="2146300"/>
          </a:xfrm>
          <a:prstGeom prst="rect">
            <a:avLst/>
          </a:prstGeom>
        </p:spPr>
        <p:txBody>
          <a:bodyPr/>
          <a:lstStyle/>
          <a:p>
            <a:pPr/>
            <a:r>
              <a:t>Scientific process – ideal</a:t>
            </a:r>
          </a:p>
        </p:txBody>
      </p:sp>
      <p:sp>
        <p:nvSpPr>
          <p:cNvPr id="583" name="Shape 557"/>
          <p:cNvSpPr txBox="1"/>
          <p:nvPr>
            <p:ph type="body" idx="1"/>
          </p:nvPr>
        </p:nvSpPr>
        <p:spPr>
          <a:xfrm>
            <a:off x="1592261" y="3879043"/>
            <a:ext cx="21340586" cy="8642470"/>
          </a:xfrm>
          <a:prstGeom prst="rect">
            <a:avLst/>
          </a:prstGeom>
        </p:spPr>
        <p:txBody>
          <a:bodyPr/>
          <a:lstStyle/>
          <a:p>
            <a:pPr marL="1816100">
              <a:buBlip>
                <a:blip r:embed="rId2"/>
              </a:buBlip>
            </a:pPr>
            <a:r>
              <a:t>One observes reality and find some regularities.</a:t>
            </a:r>
          </a:p>
          <a:p>
            <a:pPr marL="1816100">
              <a:buBlip>
                <a:blip r:embed="rId2"/>
              </a:buBlip>
            </a:pPr>
            <a:r>
              <a:t>These regularities is named and you study their relationship to other known phenomena.</a:t>
            </a:r>
          </a:p>
          <a:p>
            <a:pPr marL="1816100">
              <a:buBlip>
                <a:blip r:embed="rId2"/>
              </a:buBlip>
            </a:pPr>
            <a:r>
              <a:t>Once this is understood, our knowledge of reality has slightly increased.</a:t>
            </a:r>
          </a:p>
          <a:p>
            <a:pPr marL="1816100">
              <a:buBlip>
                <a:blip r:embed="rId2"/>
              </a:buBlip>
            </a:pPr>
            <a:r>
              <a:t>This is what I consider as the optimal scientific process</a:t>
            </a:r>
          </a:p>
        </p:txBody>
      </p:sp>
      <p:sp>
        <p:nvSpPr>
          <p:cNvPr id="584" name="Shape 55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60"/>
          <p:cNvSpPr txBox="1"/>
          <p:nvPr>
            <p:ph type="title"/>
          </p:nvPr>
        </p:nvSpPr>
        <p:spPr>
          <a:xfrm>
            <a:off x="1139824" y="984250"/>
            <a:ext cx="22104350" cy="2146300"/>
          </a:xfrm>
          <a:prstGeom prst="rect">
            <a:avLst/>
          </a:prstGeom>
        </p:spPr>
        <p:txBody>
          <a:bodyPr/>
          <a:lstStyle/>
          <a:p>
            <a:pPr/>
            <a:r>
              <a:t>Other characteristics</a:t>
            </a:r>
          </a:p>
        </p:txBody>
      </p:sp>
      <p:sp>
        <p:nvSpPr>
          <p:cNvPr id="587" name="Shape 561"/>
          <p:cNvSpPr txBox="1"/>
          <p:nvPr>
            <p:ph type="body" idx="1"/>
          </p:nvPr>
        </p:nvSpPr>
        <p:spPr>
          <a:xfrm>
            <a:off x="1592261" y="3879043"/>
            <a:ext cx="21340586" cy="8642470"/>
          </a:xfrm>
          <a:prstGeom prst="rect">
            <a:avLst/>
          </a:prstGeom>
        </p:spPr>
        <p:txBody>
          <a:bodyPr/>
          <a:lstStyle/>
          <a:p>
            <a:pPr marL="1816100">
              <a:buBlip>
                <a:blip r:embed="rId2"/>
              </a:buBlip>
            </a:pPr>
            <a:r>
              <a:t>Scientific knowledge is available to evrybody and costs nothing.</a:t>
            </a:r>
          </a:p>
          <a:p>
            <a:pPr marL="1816100">
              <a:buBlip>
                <a:blip r:embed="rId2"/>
              </a:buBlip>
            </a:pPr>
            <a:r>
              <a:t>The scientific process is open and free for everyone to get insight into.</a:t>
            </a:r>
          </a:p>
          <a:p>
            <a:pPr marL="1816100">
              <a:buBlip>
                <a:blip r:embed="rId2"/>
              </a:buBlip>
            </a:pPr>
            <a:r>
              <a:t>Everyone should be able to check my results by repeating my investigation.</a:t>
            </a:r>
          </a:p>
          <a:p>
            <a:pPr marL="1816100">
              <a:buBlip>
                <a:blip r:embed="rId2"/>
              </a:buBlip>
            </a:pPr>
            <a:r>
              <a:t>For this to be possible, a methodical and careful approach is needed, ie scientific method!</a:t>
            </a:r>
          </a:p>
          <a:p>
            <a:pPr marL="1816100">
              <a:buBlip>
                <a:blip r:embed="rId2"/>
              </a:buBlip>
            </a:pPr>
            <a:r>
              <a:t>Cf. quality, type ISO 9000!</a:t>
            </a:r>
          </a:p>
        </p:txBody>
      </p:sp>
      <p:sp>
        <p:nvSpPr>
          <p:cNvPr id="588" name="Shape 56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64"/>
          <p:cNvSpPr txBox="1"/>
          <p:nvPr>
            <p:ph type="title"/>
          </p:nvPr>
        </p:nvSpPr>
        <p:spPr>
          <a:xfrm>
            <a:off x="1139824" y="984250"/>
            <a:ext cx="22104350" cy="2146300"/>
          </a:xfrm>
          <a:prstGeom prst="rect">
            <a:avLst/>
          </a:prstGeom>
        </p:spPr>
        <p:txBody>
          <a:bodyPr/>
          <a:lstStyle/>
          <a:p>
            <a:pPr/>
            <a:r>
              <a:t>Disadvantages of method</a:t>
            </a:r>
          </a:p>
        </p:txBody>
      </p:sp>
      <p:sp>
        <p:nvSpPr>
          <p:cNvPr id="591" name="Shape 565"/>
          <p:cNvSpPr txBox="1"/>
          <p:nvPr>
            <p:ph type="body" idx="1"/>
          </p:nvPr>
        </p:nvSpPr>
        <p:spPr>
          <a:xfrm>
            <a:off x="1592261" y="3879043"/>
            <a:ext cx="21340586" cy="8642470"/>
          </a:xfrm>
          <a:prstGeom prst="rect">
            <a:avLst/>
          </a:prstGeom>
        </p:spPr>
        <p:txBody>
          <a:bodyPr/>
          <a:lstStyle/>
          <a:p>
            <a:pPr marL="1816100">
              <a:buBlip>
                <a:blip r:embed="rId2"/>
              </a:buBlip>
            </a:pPr>
            <a:r>
              <a:t>Scientific method is thus well-tried and tested approach.</a:t>
            </a:r>
          </a:p>
          <a:p>
            <a:pPr marL="1816100">
              <a:buBlip>
                <a:blip r:embed="rId2"/>
              </a:buBlip>
            </a:pPr>
            <a:r>
              <a:t>This means that innovation and creativity are not possible in terms of methodology.</a:t>
            </a:r>
          </a:p>
          <a:p>
            <a:pPr marL="1816100">
              <a:buBlip>
                <a:blip r:embed="rId2"/>
              </a:buBlip>
            </a:pPr>
            <a:r>
              <a:t>This means that the groundbreaking new discoveries can never be done if you follow the methods!</a:t>
            </a:r>
          </a:p>
          <a:p>
            <a:pPr marL="1816100">
              <a:buBlip>
                <a:blip r:embed="rId2"/>
              </a:buBlip>
            </a:pPr>
            <a:r>
              <a:t>History also shows that all the great discoveries have been made when scientists broke the rules!</a:t>
            </a:r>
          </a:p>
        </p:txBody>
      </p:sp>
      <p:sp>
        <p:nvSpPr>
          <p:cNvPr id="592" name="Shape 56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9"/>
          <p:cNvSpPr txBox="1"/>
          <p:nvPr>
            <p:ph type="title"/>
          </p:nvPr>
        </p:nvSpPr>
        <p:spPr>
          <a:xfrm>
            <a:off x="1139824" y="984250"/>
            <a:ext cx="22104350" cy="2146300"/>
          </a:xfrm>
          <a:prstGeom prst="rect">
            <a:avLst/>
          </a:prstGeom>
        </p:spPr>
        <p:txBody>
          <a:bodyPr/>
          <a:lstStyle/>
          <a:p>
            <a:pPr/>
            <a:r>
              <a:t>Scientific method?</a:t>
            </a:r>
          </a:p>
        </p:txBody>
      </p:sp>
      <p:sp>
        <p:nvSpPr>
          <p:cNvPr id="407" name="Shape 410"/>
          <p:cNvSpPr txBox="1"/>
          <p:nvPr>
            <p:ph type="body" idx="1"/>
          </p:nvPr>
        </p:nvSpPr>
        <p:spPr>
          <a:xfrm>
            <a:off x="1592261" y="3879043"/>
            <a:ext cx="21340586" cy="8642470"/>
          </a:xfrm>
          <a:prstGeom prst="rect">
            <a:avLst/>
          </a:prstGeom>
        </p:spPr>
        <p:txBody>
          <a:bodyPr/>
          <a:lstStyle/>
          <a:p>
            <a:pPr marL="1816100">
              <a:buBlip>
                <a:blip r:embed="rId2"/>
              </a:buBlip>
            </a:pPr>
            <a:r>
              <a:t>Are well tried and tested procedures, which are used to produce a special kind of knowledge, the Scientific Knowledge, which is characterized by high reliability and universality.</a:t>
            </a:r>
          </a:p>
          <a:p>
            <a:pPr marL="1816100">
              <a:buBlip>
                <a:blip r:embed="rId2"/>
              </a:buBlip>
            </a:pPr>
            <a:r>
              <a:t>In other words: Scientific method and scientific knowledge are closely related.</a:t>
            </a:r>
          </a:p>
          <a:p>
            <a:pPr marL="1816100">
              <a:buBlip>
                <a:blip r:embed="rId2"/>
              </a:buBlip>
            </a:pPr>
            <a:r>
              <a:t>But what is science - really?</a:t>
            </a:r>
          </a:p>
        </p:txBody>
      </p:sp>
      <p:sp>
        <p:nvSpPr>
          <p:cNvPr id="408" name="Shape 411"/>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68"/>
          <p:cNvSpPr txBox="1"/>
          <p:nvPr>
            <p:ph type="title"/>
          </p:nvPr>
        </p:nvSpPr>
        <p:spPr>
          <a:xfrm>
            <a:off x="1139824" y="984250"/>
            <a:ext cx="22104350" cy="2146300"/>
          </a:xfrm>
          <a:prstGeom prst="rect">
            <a:avLst/>
          </a:prstGeom>
        </p:spPr>
        <p:txBody>
          <a:bodyPr/>
          <a:lstStyle/>
          <a:p>
            <a:pPr/>
            <a:r>
              <a:t>Conclusion</a:t>
            </a:r>
          </a:p>
        </p:txBody>
      </p:sp>
      <p:sp>
        <p:nvSpPr>
          <p:cNvPr id="595" name="Shape 569"/>
          <p:cNvSpPr txBox="1"/>
          <p:nvPr>
            <p:ph type="body" idx="1"/>
          </p:nvPr>
        </p:nvSpPr>
        <p:spPr>
          <a:xfrm>
            <a:off x="1592261" y="3879043"/>
            <a:ext cx="21340586" cy="8642470"/>
          </a:xfrm>
          <a:prstGeom prst="rect">
            <a:avLst/>
          </a:prstGeom>
        </p:spPr>
        <p:txBody>
          <a:bodyPr/>
          <a:lstStyle/>
          <a:p>
            <a:pPr marL="1816100">
              <a:buBlip>
                <a:blip r:embed="rId2"/>
              </a:buBlip>
            </a:pPr>
            <a:r>
              <a:t>Scientific freedom and independence requires a methodical approach</a:t>
            </a:r>
          </a:p>
          <a:p>
            <a:pPr marL="1816100">
              <a:buBlip>
                <a:blip r:embed="rId2"/>
              </a:buBlip>
            </a:pPr>
            <a:r>
              <a:t>The method is also a quality assurance</a:t>
            </a:r>
          </a:p>
          <a:p>
            <a:pPr marL="1816100">
              <a:buBlip>
                <a:blip r:embed="rId2"/>
              </a:buBlip>
            </a:pPr>
            <a:r>
              <a:t>But it guarantees no great, fundamental discoveries.</a:t>
            </a:r>
          </a:p>
          <a:p>
            <a:pPr marL="1816100">
              <a:buBlip>
                <a:blip r:embed="rId2"/>
              </a:buBlip>
            </a:pPr>
            <a:r>
              <a:t>Actually it prevent such!</a:t>
            </a:r>
          </a:p>
          <a:p>
            <a:pPr marL="1816100">
              <a:buBlip>
                <a:blip r:embed="rId2"/>
              </a:buBlip>
            </a:pPr>
            <a:r>
              <a:t>But breaking the rules is no guarantee of great discoveries.</a:t>
            </a:r>
          </a:p>
        </p:txBody>
      </p:sp>
      <p:sp>
        <p:nvSpPr>
          <p:cNvPr id="596" name="Shape 57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72"/>
          <p:cNvSpPr txBox="1"/>
          <p:nvPr>
            <p:ph type="body" sz="quarter" idx="1"/>
          </p:nvPr>
        </p:nvSpPr>
        <p:spPr>
          <a:xfrm>
            <a:off x="2440312" y="8141138"/>
            <a:ext cx="10041954" cy="684373"/>
          </a:xfrm>
          <a:prstGeom prst="rect">
            <a:avLst/>
          </a:prstGeom>
        </p:spPr>
        <p:txBody>
          <a:bodyP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599" name="Shape 573"/>
          <p:cNvSpPr txBox="1"/>
          <p:nvPr>
            <p:ph type="title"/>
          </p:nvPr>
        </p:nvSpPr>
        <p:spPr>
          <a:prstGeom prst="rect">
            <a:avLst/>
          </a:prstGeom>
        </p:spPr>
        <p:txBody>
          <a:bodyPr/>
          <a:lstStyle>
            <a:lvl1pPr>
              <a:defRPr spc="-1300"/>
            </a:lvl1pPr>
          </a:lstStyle>
          <a:p>
            <a:pPr/>
            <a:r>
              <a:t>Truth</a:t>
            </a:r>
          </a:p>
        </p:txBody>
      </p:sp>
      <p:sp>
        <p:nvSpPr>
          <p:cNvPr id="600" name="Shape 574"/>
          <p:cNvSpPr txBox="1"/>
          <p:nvPr>
            <p:ph type="sldNum" sz="quarter" idx="4294967295"/>
          </p:nvPr>
        </p:nvSpPr>
        <p:spPr>
          <a:xfrm>
            <a:off x="23410996" y="12797269"/>
            <a:ext cx="220777"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601" name="Shape 575"/>
          <p:cNvSpPr txBox="1"/>
          <p:nvPr/>
        </p:nvSpPr>
        <p:spPr>
          <a:xfrm>
            <a:off x="2425700" y="94234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1100"/>
              </a:spcBef>
              <a:defRPr baseline="0" spc="0" sz="7200">
                <a:solidFill>
                  <a:srgbClr val="535353"/>
                </a:solidFill>
                <a:latin typeface="Helvetica Neue Medium"/>
                <a:ea typeface="Helvetica Neue Medium"/>
                <a:cs typeface="Helvetica Neue Medium"/>
                <a:sym typeface="Helvetica Neue Medium"/>
              </a:defRPr>
            </a:lvl1pPr>
          </a:lstStyle>
          <a:p>
            <a:pPr/>
            <a:r>
              <a:t>An important and difficult concept</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577"/>
          <p:cNvSpPr txBox="1"/>
          <p:nvPr>
            <p:ph type="title"/>
          </p:nvPr>
        </p:nvSpPr>
        <p:spPr>
          <a:xfrm>
            <a:off x="1139824" y="984250"/>
            <a:ext cx="22104350" cy="2146300"/>
          </a:xfrm>
          <a:prstGeom prst="rect">
            <a:avLst/>
          </a:prstGeom>
        </p:spPr>
        <p:txBody>
          <a:bodyPr/>
          <a:lstStyle/>
          <a:p>
            <a:pPr/>
            <a:r>
              <a:t>Truths</a:t>
            </a:r>
          </a:p>
        </p:txBody>
      </p:sp>
      <p:sp>
        <p:nvSpPr>
          <p:cNvPr id="604" name="Shape 578"/>
          <p:cNvSpPr txBox="1"/>
          <p:nvPr>
            <p:ph type="body" idx="1"/>
          </p:nvPr>
        </p:nvSpPr>
        <p:spPr>
          <a:xfrm>
            <a:off x="1592261" y="3879043"/>
            <a:ext cx="21340586" cy="8642470"/>
          </a:xfrm>
          <a:prstGeom prst="rect">
            <a:avLst/>
          </a:prstGeom>
        </p:spPr>
        <p:txBody>
          <a:bodyPr/>
          <a:lstStyle/>
          <a:p>
            <a:pPr marL="1816100">
              <a:buBlip>
                <a:blip r:embed="rId2"/>
              </a:buBlip>
            </a:pPr>
            <a:r>
              <a:t>There are different truths:</a:t>
            </a:r>
          </a:p>
          <a:p>
            <a:pPr lvl="1" marL="2260600" indent="-1054100">
              <a:buSzPct val="50000"/>
              <a:buBlip>
                <a:blip r:embed="rId2"/>
              </a:buBlip>
            </a:pPr>
            <a:r>
              <a:t>Correct &lt;=&gt; consistent with reality, opposite "incorrect"</a:t>
            </a:r>
          </a:p>
          <a:p>
            <a:pPr lvl="1" marL="2260600" indent="-1054100">
              <a:buSzPct val="50000"/>
              <a:buBlip>
                <a:blip r:embed="rId2"/>
              </a:buBlip>
            </a:pPr>
            <a:r>
              <a:t>True &lt;=&gt; logical truth, opposite "false"</a:t>
            </a:r>
          </a:p>
          <a:p>
            <a:pPr lvl="1" marL="2260600" indent="-1054100">
              <a:buSzPct val="50000"/>
              <a:buBlip>
                <a:blip r:embed="rId2"/>
              </a:buBlip>
            </a:pPr>
            <a:r>
              <a:t>Right &lt;=&gt; Moral truth, opposite the "wrong"</a:t>
            </a:r>
          </a:p>
          <a:p>
            <a:pPr marL="1816100">
              <a:buBlip>
                <a:blip r:embed="rId2"/>
              </a:buBlip>
            </a:pPr>
            <a:r>
              <a:t>Often you mix them!</a:t>
            </a:r>
          </a:p>
          <a:p>
            <a:pPr marL="1816100">
              <a:buBlip>
                <a:blip r:embed="rId2"/>
              </a:buBlip>
            </a:pPr>
            <a:r>
              <a:t>This is not good!</a:t>
            </a:r>
          </a:p>
        </p:txBody>
      </p:sp>
      <p:sp>
        <p:nvSpPr>
          <p:cNvPr id="605" name="Shape 579"/>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581"/>
          <p:cNvSpPr txBox="1"/>
          <p:nvPr>
            <p:ph type="title"/>
          </p:nvPr>
        </p:nvSpPr>
        <p:spPr>
          <a:xfrm>
            <a:off x="1139824" y="984250"/>
            <a:ext cx="22104350" cy="2146300"/>
          </a:xfrm>
          <a:prstGeom prst="rect">
            <a:avLst/>
          </a:prstGeom>
        </p:spPr>
        <p:txBody>
          <a:bodyPr/>
          <a:lstStyle/>
          <a:p>
            <a:pPr/>
            <a:r>
              <a:t>Logical truth</a:t>
            </a:r>
          </a:p>
        </p:txBody>
      </p:sp>
      <p:sp>
        <p:nvSpPr>
          <p:cNvPr id="608" name="Shape 582"/>
          <p:cNvSpPr txBox="1"/>
          <p:nvPr>
            <p:ph type="body" idx="1"/>
          </p:nvPr>
        </p:nvSpPr>
        <p:spPr>
          <a:xfrm>
            <a:off x="1592261" y="3879043"/>
            <a:ext cx="21340586" cy="8642470"/>
          </a:xfrm>
          <a:prstGeom prst="rect">
            <a:avLst/>
          </a:prstGeom>
        </p:spPr>
        <p:txBody>
          <a:bodyPr/>
          <a:lstStyle/>
          <a:p>
            <a:pPr marL="1816100">
              <a:buBlip>
                <a:blip r:embed="rId2"/>
              </a:buBlip>
            </a:pPr>
            <a:r>
              <a:t>Considered fundamental to all scientific activity.</a:t>
            </a:r>
          </a:p>
          <a:p>
            <a:pPr marL="1816100">
              <a:buBlip>
                <a:blip r:embed="rId2"/>
              </a:buBlip>
            </a:pPr>
            <a:r>
              <a:t>Can ultimately be traced to what is called </a:t>
            </a:r>
            <a:r>
              <a:rPr>
                <a:latin typeface="Bodoni SvtyTwo ITC TT-BookIta"/>
                <a:ea typeface="Bodoni SvtyTwo ITC TT-BookIta"/>
                <a:cs typeface="Bodoni SvtyTwo ITC TT-BookIta"/>
                <a:sym typeface="Bodoni SvtyTwo ITC TT-BookIta"/>
              </a:rPr>
              <a:t>propositional logic</a:t>
            </a:r>
            <a:r>
              <a:t>.</a:t>
            </a:r>
          </a:p>
          <a:p>
            <a:pPr marL="1816100">
              <a:buBlip>
                <a:blip r:embed="rId2"/>
              </a:buBlip>
            </a:pPr>
            <a:r>
              <a:t>This means only the manipulation of symbols according to rules set in the logic.</a:t>
            </a:r>
          </a:p>
          <a:p>
            <a:pPr marL="1816100">
              <a:buBlip>
                <a:blip r:embed="rId2"/>
              </a:buBlip>
            </a:pPr>
            <a:r>
              <a:t>However, there is no connection to reality; logic can not bring us knowledge of it!</a:t>
            </a:r>
          </a:p>
        </p:txBody>
      </p:sp>
      <p:sp>
        <p:nvSpPr>
          <p:cNvPr id="609" name="Shape 58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585"/>
          <p:cNvSpPr txBox="1"/>
          <p:nvPr>
            <p:ph type="title"/>
          </p:nvPr>
        </p:nvSpPr>
        <p:spPr>
          <a:xfrm>
            <a:off x="1901825" y="1198562"/>
            <a:ext cx="20403896" cy="2146301"/>
          </a:xfrm>
          <a:prstGeom prst="rect">
            <a:avLst/>
          </a:prstGeom>
        </p:spPr>
        <p:txBody>
          <a:bodyPr/>
          <a:lstStyle/>
          <a:p>
            <a:pPr/>
            <a:r>
              <a:t>What is...</a:t>
            </a:r>
          </a:p>
        </p:txBody>
      </p:sp>
      <p:grpSp>
        <p:nvGrpSpPr>
          <p:cNvPr id="615" name="Group 589"/>
          <p:cNvGrpSpPr/>
          <p:nvPr/>
        </p:nvGrpSpPr>
        <p:grpSpPr>
          <a:xfrm>
            <a:off x="3405186" y="6590109"/>
            <a:ext cx="17326981" cy="2089550"/>
            <a:chOff x="0" y="0"/>
            <a:chExt cx="17326980" cy="2089549"/>
          </a:xfrm>
        </p:grpSpPr>
        <p:pic>
          <p:nvPicPr>
            <p:cNvPr id="612" name="droppedImage.pdf" descr="droppedImage.pdf"/>
            <p:cNvPicPr>
              <a:picLocks noChangeAspect="1"/>
            </p:cNvPicPr>
            <p:nvPr/>
          </p:nvPicPr>
          <p:blipFill>
            <a:blip r:embed="rId2">
              <a:extLst/>
            </a:blip>
            <a:stretch>
              <a:fillRect/>
            </a:stretch>
          </p:blipFill>
          <p:spPr>
            <a:xfrm>
              <a:off x="-1" y="47389"/>
              <a:ext cx="7072315" cy="2042160"/>
            </a:xfrm>
            <a:prstGeom prst="rect">
              <a:avLst/>
            </a:prstGeom>
            <a:ln w="12700" cap="flat">
              <a:noFill/>
              <a:miter lim="400000"/>
            </a:ln>
            <a:effectLst/>
          </p:spPr>
        </p:pic>
        <p:pic>
          <p:nvPicPr>
            <p:cNvPr id="613" name="droppedImage.pdf" descr="droppedImage.pdf"/>
            <p:cNvPicPr>
              <a:picLocks noChangeAspect="1"/>
            </p:cNvPicPr>
            <p:nvPr/>
          </p:nvPicPr>
          <p:blipFill>
            <a:blip r:embed="rId2">
              <a:extLst/>
            </a:blip>
            <a:stretch>
              <a:fillRect/>
            </a:stretch>
          </p:blipFill>
          <p:spPr>
            <a:xfrm>
              <a:off x="10090546" y="0"/>
              <a:ext cx="7236434" cy="2089550"/>
            </a:xfrm>
            <a:prstGeom prst="rect">
              <a:avLst/>
            </a:prstGeom>
            <a:ln w="12700" cap="flat">
              <a:noFill/>
              <a:miter lim="400000"/>
            </a:ln>
            <a:effectLst/>
          </p:spPr>
        </p:pic>
        <p:sp>
          <p:nvSpPr>
            <p:cNvPr id="614" name="Shape 588"/>
            <p:cNvSpPr txBox="1"/>
            <p:nvPr/>
          </p:nvSpPr>
          <p:spPr>
            <a:xfrm>
              <a:off x="8518570" y="453602"/>
              <a:ext cx="513115" cy="1575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aseline="2173" spc="-460" sz="9200">
                  <a:solidFill>
                    <a:srgbClr val="000000"/>
                  </a:solidFill>
                </a:defRPr>
              </a:lvl1pPr>
            </a:lstStyle>
            <a:p>
              <a:pPr/>
              <a:r>
                <a:t>+</a:t>
              </a:r>
            </a:p>
          </p:txBody>
        </p:sp>
      </p:grpSp>
      <p:sp>
        <p:nvSpPr>
          <p:cNvPr id="616" name="Shape 590"/>
          <p:cNvSpPr txBox="1"/>
          <p:nvPr/>
        </p:nvSpPr>
        <p:spPr>
          <a:xfrm>
            <a:off x="11255100" y="3783453"/>
            <a:ext cx="1350367"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1 + 1</a:t>
            </a:r>
          </a:p>
        </p:txBody>
      </p:sp>
      <p:sp>
        <p:nvSpPr>
          <p:cNvPr id="617" name="Shape 591"/>
          <p:cNvSpPr txBox="1"/>
          <p:nvPr/>
        </p:nvSpPr>
        <p:spPr>
          <a:xfrm>
            <a:off x="12877799" y="3774523"/>
            <a:ext cx="914402"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 2</a:t>
            </a:r>
          </a:p>
        </p:txBody>
      </p:sp>
      <p:sp>
        <p:nvSpPr>
          <p:cNvPr id="618" name="Shape 592"/>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17"/>
                                        </p:tgtEl>
                                        <p:attrNameLst>
                                          <p:attrName>style.visibility</p:attrName>
                                        </p:attrNameLst>
                                      </p:cBhvr>
                                      <p:to>
                                        <p:strVal val="visible"/>
                                      </p:to>
                                    </p:set>
                                    <p:animEffect filter="fade" transition="in">
                                      <p:cBhvr>
                                        <p:cTn id="7" dur="10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7" grpId="2" fill="hold">
                                  <p:stCondLst>
                                    <p:cond delay="0"/>
                                  </p:stCondLst>
                                  <p:iterate type="el" backwards="0">
                                    <p:tmAbs val="0"/>
                                  </p:iterate>
                                  <p:childTnLst>
                                    <p:set>
                                      <p:cBhvr>
                                        <p:cTn id="11" fill="hold"/>
                                        <p:tgtEl>
                                          <p:spTgt spid="615"/>
                                        </p:tgtEl>
                                        <p:attrNameLst>
                                          <p:attrName>style.visibility</p:attrName>
                                        </p:attrNameLst>
                                      </p:cBhvr>
                                      <p:to>
                                        <p:strVal val="visible"/>
                                      </p:to>
                                    </p:set>
                                    <p:anim calcmode="lin" valueType="num">
                                      <p:cBhvr>
                                        <p:cTn id="12" dur="2000" fill="hold"/>
                                        <p:tgtEl>
                                          <p:spTgt spid="615"/>
                                        </p:tgtEl>
                                        <p:attrNameLst>
                                          <p:attrName>ppt_x</p:attrName>
                                        </p:attrNameLst>
                                      </p:cBhvr>
                                      <p:tavLst>
                                        <p:tav tm="0">
                                          <p:val>
                                            <p:strVal val="#ppt_x"/>
                                          </p:val>
                                        </p:tav>
                                        <p:tav tm="100000">
                                          <p:val>
                                            <p:strVal val="#ppt_x"/>
                                          </p:val>
                                        </p:tav>
                                      </p:tavLst>
                                    </p:anim>
                                    <p:anim calcmode="lin" valueType="num">
                                      <p:cBhvr>
                                        <p:cTn id="13" dur="2000" fill="hold"/>
                                        <p:tgtEl>
                                          <p:spTgt spid="6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7" grpId="1"/>
      <p:bldP build="whole" bldLvl="1" animBg="1" rev="0" advAuto="0" spid="615"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594"/>
          <p:cNvSpPr txBox="1"/>
          <p:nvPr>
            <p:ph type="title"/>
          </p:nvPr>
        </p:nvSpPr>
        <p:spPr>
          <a:xfrm>
            <a:off x="1901825" y="1198562"/>
            <a:ext cx="20403896" cy="2146301"/>
          </a:xfrm>
          <a:prstGeom prst="rect">
            <a:avLst/>
          </a:prstGeom>
        </p:spPr>
        <p:txBody>
          <a:bodyPr/>
          <a:lstStyle/>
          <a:p>
            <a:pPr/>
            <a:r>
              <a:t>Well....</a:t>
            </a:r>
          </a:p>
        </p:txBody>
      </p:sp>
      <p:sp>
        <p:nvSpPr>
          <p:cNvPr id="621" name="Shape 595"/>
          <p:cNvSpPr txBox="1"/>
          <p:nvPr>
            <p:ph type="body" idx="1"/>
          </p:nvPr>
        </p:nvSpPr>
        <p:spPr>
          <a:xfrm>
            <a:off x="1377949" y="4010025"/>
            <a:ext cx="21806230" cy="8313130"/>
          </a:xfrm>
          <a:prstGeom prst="rect">
            <a:avLst/>
          </a:prstGeom>
        </p:spPr>
        <p:txBody>
          <a:bodyPr/>
          <a:lstStyle/>
          <a:p>
            <a:pPr marL="1270000"/>
          </a:p>
        </p:txBody>
      </p:sp>
      <p:pic>
        <p:nvPicPr>
          <p:cNvPr id="622" name="droppedImage.pdf" descr="droppedImage.pdf"/>
          <p:cNvPicPr>
            <a:picLocks noChangeAspect="1"/>
          </p:cNvPicPr>
          <p:nvPr/>
        </p:nvPicPr>
        <p:blipFill>
          <a:blip r:embed="rId2">
            <a:extLst/>
          </a:blip>
          <a:stretch>
            <a:fillRect/>
          </a:stretch>
        </p:blipFill>
        <p:spPr>
          <a:xfrm>
            <a:off x="6334125" y="5125639"/>
            <a:ext cx="11822908" cy="5326806"/>
          </a:xfrm>
          <a:prstGeom prst="rect">
            <a:avLst/>
          </a:prstGeom>
          <a:ln w="12700">
            <a:miter lim="400000"/>
          </a:ln>
        </p:spPr>
      </p:pic>
      <p:sp>
        <p:nvSpPr>
          <p:cNvPr id="623" name="Shape 597"/>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2"/>
                                        </p:tgtEl>
                                        <p:attrNameLst>
                                          <p:attrName>style.visibility</p:attrName>
                                        </p:attrNameLst>
                                      </p:cBhvr>
                                      <p:to>
                                        <p:strVal val="visible"/>
                                      </p:to>
                                    </p:set>
                                    <p:animEffect filter="fade" transition="in">
                                      <p:cBhvr>
                                        <p:cTn id="7" dur="10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2"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599"/>
          <p:cNvSpPr txBox="1"/>
          <p:nvPr>
            <p:ph type="title"/>
          </p:nvPr>
        </p:nvSpPr>
        <p:spPr>
          <a:xfrm>
            <a:off x="1139824" y="984250"/>
            <a:ext cx="22104350" cy="2146300"/>
          </a:xfrm>
          <a:prstGeom prst="rect">
            <a:avLst/>
          </a:prstGeom>
        </p:spPr>
        <p:txBody>
          <a:bodyPr/>
          <a:lstStyle/>
          <a:p>
            <a:pPr/>
            <a:r>
              <a:t>Correct</a:t>
            </a:r>
          </a:p>
        </p:txBody>
      </p:sp>
      <p:sp>
        <p:nvSpPr>
          <p:cNvPr id="626" name="Shape 600"/>
          <p:cNvSpPr txBox="1"/>
          <p:nvPr>
            <p:ph type="body" idx="1"/>
          </p:nvPr>
        </p:nvSpPr>
        <p:spPr>
          <a:xfrm>
            <a:off x="671101" y="3879043"/>
            <a:ext cx="23041798" cy="8642470"/>
          </a:xfrm>
          <a:prstGeom prst="rect">
            <a:avLst/>
          </a:prstGeom>
        </p:spPr>
        <p:txBody>
          <a:bodyPr/>
          <a:lstStyle/>
          <a:p>
            <a:pPr lvl="1" marL="1244600">
              <a:buBlip>
                <a:blip r:embed="rId2"/>
              </a:buBlip>
            </a:pPr>
            <a:r>
              <a:t>"It's snowing outside right now" may be correct.</a:t>
            </a:r>
          </a:p>
          <a:p>
            <a:pPr lvl="1" marL="1244600">
              <a:buBlip>
                <a:blip r:embed="rId2"/>
              </a:buBlip>
            </a:pPr>
            <a:r>
              <a:t>"There is snow on the ground" is meaningless in Sami, as the term "snow" does not exist. They have instead 62 different concepts for ”snow”</a:t>
            </a:r>
          </a:p>
          <a:p>
            <a:pPr lvl="1" marL="1244600">
              <a:buBlip>
                <a:blip r:embed="rId2"/>
              </a:buBlip>
            </a:pPr>
            <a:r>
              <a:t>If the sun is shining and I say it is beautiful weather protesting a person from Somalia. For them it is beautiful weather when it rains.</a:t>
            </a:r>
          </a:p>
          <a:p>
            <a:pPr lvl="1" marL="1244600">
              <a:buBlip>
                <a:blip r:embed="rId2"/>
              </a:buBlip>
            </a:pPr>
            <a:r>
              <a:t>The accuracy depends on the language and worldview (Weltanschaung).</a:t>
            </a:r>
          </a:p>
        </p:txBody>
      </p:sp>
      <p:sp>
        <p:nvSpPr>
          <p:cNvPr id="627" name="Shape 601"/>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8" name="Shape 602"/>
          <p:cNvSpPr txBox="1"/>
          <p:nvPr/>
        </p:nvSpPr>
        <p:spPr>
          <a:xfrm>
            <a:off x="20592593" y="1585698"/>
            <a:ext cx="1304986"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No 3, 5</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8"/>
                                        </p:tgtEl>
                                        <p:attrNameLst>
                                          <p:attrName>style.visibility</p:attrName>
                                        </p:attrNameLst>
                                      </p:cBhvr>
                                      <p:to>
                                        <p:strVal val="visible"/>
                                      </p:to>
                                    </p:set>
                                    <p:animEffect filter="fade" transition="in">
                                      <p:cBhvr>
                                        <p:cTn id="7" dur="2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8"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04"/>
          <p:cNvSpPr txBox="1"/>
          <p:nvPr>
            <p:ph type="title"/>
          </p:nvPr>
        </p:nvSpPr>
        <p:spPr>
          <a:xfrm>
            <a:off x="1139824" y="984250"/>
            <a:ext cx="22104350" cy="2146300"/>
          </a:xfrm>
          <a:prstGeom prst="rect">
            <a:avLst/>
          </a:prstGeom>
        </p:spPr>
        <p:txBody>
          <a:bodyPr/>
          <a:lstStyle/>
          <a:p>
            <a:pPr/>
            <a:r>
              <a:t>Right</a:t>
            </a:r>
          </a:p>
        </p:txBody>
      </p:sp>
      <p:sp>
        <p:nvSpPr>
          <p:cNvPr id="631" name="Shape 605"/>
          <p:cNvSpPr txBox="1"/>
          <p:nvPr>
            <p:ph type="body" idx="1"/>
          </p:nvPr>
        </p:nvSpPr>
        <p:spPr>
          <a:xfrm>
            <a:off x="1592261" y="3879043"/>
            <a:ext cx="21340586" cy="8642470"/>
          </a:xfrm>
          <a:prstGeom prst="rect">
            <a:avLst/>
          </a:prstGeom>
        </p:spPr>
        <p:txBody>
          <a:bodyPr/>
          <a:lstStyle/>
          <a:p>
            <a:pPr marL="1816100">
              <a:buBlip>
                <a:blip r:embed="rId2"/>
              </a:buBlip>
            </a:pPr>
            <a:r>
              <a:t>For the Nazis, it is right to kill a Jew.</a:t>
            </a:r>
          </a:p>
          <a:p>
            <a:pPr marL="1816100">
              <a:buBlip>
                <a:blip r:embed="rId2"/>
              </a:buBlip>
            </a:pPr>
            <a:r>
              <a:t>In some places it is right to kill a condemned criminal.</a:t>
            </a:r>
          </a:p>
          <a:p>
            <a:pPr marL="1816100">
              <a:buBlip>
                <a:blip r:embed="rId2"/>
              </a:buBlip>
            </a:pPr>
            <a:r>
              <a:t>But was it right to conduct the research that made it possible to construct the atomic bomb?</a:t>
            </a:r>
          </a:p>
          <a:p>
            <a:pPr marL="1816100">
              <a:buBlip>
                <a:blip r:embed="rId2"/>
              </a:buBlip>
            </a:pPr>
            <a:r>
              <a:t>Is it right to do research on nonsense? For example. how to shorten the color "blue" in the program code.</a:t>
            </a:r>
          </a:p>
        </p:txBody>
      </p:sp>
      <p:sp>
        <p:nvSpPr>
          <p:cNvPr id="632" name="Shape 60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08"/>
          <p:cNvSpPr txBox="1"/>
          <p:nvPr>
            <p:ph type="title"/>
          </p:nvPr>
        </p:nvSpPr>
        <p:spPr>
          <a:xfrm>
            <a:off x="1139824" y="984250"/>
            <a:ext cx="22104350" cy="2146300"/>
          </a:xfrm>
          <a:prstGeom prst="rect">
            <a:avLst/>
          </a:prstGeom>
        </p:spPr>
        <p:txBody>
          <a:bodyPr/>
          <a:lstStyle/>
          <a:p>
            <a:pPr/>
            <a:r>
              <a:t>Objective truth</a:t>
            </a:r>
          </a:p>
        </p:txBody>
      </p:sp>
      <p:sp>
        <p:nvSpPr>
          <p:cNvPr id="635" name="Shape 609"/>
          <p:cNvSpPr txBox="1"/>
          <p:nvPr>
            <p:ph type="body" idx="1"/>
          </p:nvPr>
        </p:nvSpPr>
        <p:spPr>
          <a:xfrm>
            <a:off x="1521707" y="3879043"/>
            <a:ext cx="21340586" cy="8642470"/>
          </a:xfrm>
          <a:prstGeom prst="rect">
            <a:avLst/>
          </a:prstGeom>
        </p:spPr>
        <p:txBody>
          <a:bodyPr/>
          <a:lstStyle/>
          <a:p>
            <a:pPr marL="1816100">
              <a:buBlip>
                <a:blip r:embed="rId2"/>
              </a:buBlip>
            </a:pPr>
            <a:r>
              <a:t>Available in logic</a:t>
            </a:r>
          </a:p>
          <a:p>
            <a:pPr marL="1816100">
              <a:buBlip>
                <a:blip r:embed="rId2"/>
              </a:buBlip>
            </a:pPr>
            <a:r>
              <a:t>But not in reality (possibly in a small part of it)</a:t>
            </a:r>
          </a:p>
          <a:p>
            <a:pPr marL="1816100">
              <a:buBlip>
                <a:blip r:embed="rId2"/>
              </a:buBlip>
            </a:pPr>
            <a:r>
              <a:t>Nor in morality</a:t>
            </a:r>
          </a:p>
          <a:p>
            <a:pPr lvl="1" marL="2260600" indent="-1054100">
              <a:buSzPct val="50000"/>
              <a:buBlip>
                <a:blip r:embed="rId2"/>
              </a:buBlip>
            </a:pPr>
            <a:r>
              <a:t>Though some fundamental believers claim it ...</a:t>
            </a:r>
          </a:p>
          <a:p>
            <a:pPr marL="1816100">
              <a:buBlip>
                <a:blip r:embed="rId2"/>
              </a:buBlip>
            </a:pPr>
            <a:r>
              <a:t>In all cases (including logic) you have to agree on the starting points and preconditions.</a:t>
            </a:r>
          </a:p>
          <a:p>
            <a:pPr marL="1816100">
              <a:buBlip>
                <a:blip r:embed="rId2"/>
              </a:buBlip>
            </a:pPr>
            <a:r>
              <a:t>These constitute Weltanschauung</a:t>
            </a:r>
          </a:p>
        </p:txBody>
      </p:sp>
      <p:sp>
        <p:nvSpPr>
          <p:cNvPr id="636" name="Shape 61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7" name="Shape 611"/>
          <p:cNvSpPr txBox="1"/>
          <p:nvPr/>
        </p:nvSpPr>
        <p:spPr>
          <a:xfrm>
            <a:off x="20799286" y="1585698"/>
            <a:ext cx="891600"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No 4</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37"/>
                                        </p:tgtEl>
                                        <p:attrNameLst>
                                          <p:attrName>style.visibility</p:attrName>
                                        </p:attrNameLst>
                                      </p:cBhvr>
                                      <p:to>
                                        <p:strVal val="visible"/>
                                      </p:to>
                                    </p:set>
                                    <p:animEffect filter="fade" transition="in">
                                      <p:cBhvr>
                                        <p:cTn id="7" dur="200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7"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13"/>
          <p:cNvSpPr txBox="1"/>
          <p:nvPr>
            <p:ph type="title"/>
          </p:nvPr>
        </p:nvSpPr>
        <p:spPr>
          <a:xfrm>
            <a:off x="1901825" y="1198562"/>
            <a:ext cx="20403896" cy="2146301"/>
          </a:xfrm>
          <a:prstGeom prst="rect">
            <a:avLst/>
          </a:prstGeom>
        </p:spPr>
        <p:txBody>
          <a:bodyPr/>
          <a:lstStyle/>
          <a:p>
            <a:pPr/>
            <a:r>
              <a:t>Universal knowledge</a:t>
            </a:r>
          </a:p>
        </p:txBody>
      </p:sp>
      <p:sp>
        <p:nvSpPr>
          <p:cNvPr id="640" name="Shape 614"/>
          <p:cNvSpPr txBox="1"/>
          <p:nvPr>
            <p:ph type="body" idx="1"/>
          </p:nvPr>
        </p:nvSpPr>
        <p:spPr>
          <a:xfrm>
            <a:off x="1377949" y="4010025"/>
            <a:ext cx="21806230" cy="8313130"/>
          </a:xfrm>
          <a:prstGeom prst="rect">
            <a:avLst/>
          </a:prstGeom>
        </p:spPr>
        <p:txBody>
          <a:bodyPr/>
          <a:lstStyle/>
          <a:p>
            <a:pPr marL="1270000"/>
            <a:r>
              <a:t>Scientific knowledge must be valid everywhere and always.</a:t>
            </a:r>
          </a:p>
          <a:p>
            <a:pPr marL="1270000"/>
            <a:r>
              <a:t>This means that it will be very watered down ...</a:t>
            </a:r>
          </a:p>
        </p:txBody>
      </p:sp>
      <p:sp>
        <p:nvSpPr>
          <p:cNvPr id="641" name="Shape 615"/>
          <p:cNvSpPr/>
          <p:nvPr/>
        </p:nvSpPr>
        <p:spPr>
          <a:xfrm>
            <a:off x="16525875" y="6298405"/>
            <a:ext cx="1732360" cy="2893221"/>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2" name="Shape 616"/>
          <p:cNvSpPr/>
          <p:nvPr/>
        </p:nvSpPr>
        <p:spPr>
          <a:xfrm rot="16200000">
            <a:off x="16124039" y="6003726"/>
            <a:ext cx="1160861" cy="2893221"/>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3" name="Shape 617"/>
          <p:cNvSpPr/>
          <p:nvPr/>
        </p:nvSpPr>
        <p:spPr>
          <a:xfrm rot="18900000">
            <a:off x="18047467" y="6623419"/>
            <a:ext cx="1160861" cy="4393409"/>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4" name="Shape 618"/>
          <p:cNvSpPr/>
          <p:nvPr/>
        </p:nvSpPr>
        <p:spPr>
          <a:xfrm rot="13976608">
            <a:off x="15945699" y="6767868"/>
            <a:ext cx="1160861"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5" name="Shape 619"/>
          <p:cNvSpPr/>
          <p:nvPr/>
        </p:nvSpPr>
        <p:spPr>
          <a:xfrm rot="20820324">
            <a:off x="16226189" y="5007185"/>
            <a:ext cx="1571627"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6" name="Shape 620"/>
          <p:cNvSpPr/>
          <p:nvPr/>
        </p:nvSpPr>
        <p:spPr>
          <a:xfrm rot="2856154">
            <a:off x="17741270" y="5154466"/>
            <a:ext cx="785815"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7" name="Shape 621"/>
          <p:cNvSpPr/>
          <p:nvPr/>
        </p:nvSpPr>
        <p:spPr>
          <a:xfrm rot="5483829">
            <a:off x="18241334" y="6029576"/>
            <a:ext cx="785815"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8" name="Shape 622"/>
          <p:cNvSpPr/>
          <p:nvPr/>
        </p:nvSpPr>
        <p:spPr>
          <a:xfrm>
            <a:off x="17222390" y="7280671"/>
            <a:ext cx="339331" cy="339331"/>
          </a:xfrm>
          <a:prstGeom prst="ellipse">
            <a:avLst/>
          </a:prstGeom>
          <a:solidFill>
            <a:srgbClr val="000000"/>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9" name="Shape 623"/>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
        <p:nvSpPr>
          <p:cNvPr id="650" name="Shape 624"/>
          <p:cNvSpPr txBox="1"/>
          <p:nvPr/>
        </p:nvSpPr>
        <p:spPr>
          <a:xfrm>
            <a:off x="20799286" y="1585698"/>
            <a:ext cx="891600"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No 5</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41"/>
                                        </p:tgtEl>
                                        <p:attrNameLst>
                                          <p:attrName>style.visibility</p:attrName>
                                        </p:attrNameLst>
                                      </p:cBhvr>
                                      <p:to>
                                        <p:strVal val="visible"/>
                                      </p:to>
                                    </p:set>
                                    <p:animEffect filter="fade" transition="in">
                                      <p:cBhvr>
                                        <p:cTn id="7" dur="1000"/>
                                        <p:tgtEl>
                                          <p:spTgt spid="6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42"/>
                                        </p:tgtEl>
                                        <p:attrNameLst>
                                          <p:attrName>style.visibility</p:attrName>
                                        </p:attrNameLst>
                                      </p:cBhvr>
                                      <p:to>
                                        <p:strVal val="visible"/>
                                      </p:to>
                                    </p:set>
                                    <p:animEffect filter="fade" transition="in">
                                      <p:cBhvr>
                                        <p:cTn id="12" dur="1000"/>
                                        <p:tgtEl>
                                          <p:spTgt spid="64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43"/>
                                        </p:tgtEl>
                                        <p:attrNameLst>
                                          <p:attrName>style.visibility</p:attrName>
                                        </p:attrNameLst>
                                      </p:cBhvr>
                                      <p:to>
                                        <p:strVal val="visible"/>
                                      </p:to>
                                    </p:set>
                                    <p:animEffect filter="fade" transition="in">
                                      <p:cBhvr>
                                        <p:cTn id="17" dur="1000"/>
                                        <p:tgtEl>
                                          <p:spTgt spid="64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44"/>
                                        </p:tgtEl>
                                        <p:attrNameLst>
                                          <p:attrName>style.visibility</p:attrName>
                                        </p:attrNameLst>
                                      </p:cBhvr>
                                      <p:to>
                                        <p:strVal val="visible"/>
                                      </p:to>
                                    </p:set>
                                    <p:animEffect filter="fade" transition="in">
                                      <p:cBhvr>
                                        <p:cTn id="22" dur="1000"/>
                                        <p:tgtEl>
                                          <p:spTgt spid="64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645"/>
                                        </p:tgtEl>
                                        <p:attrNameLst>
                                          <p:attrName>style.visibility</p:attrName>
                                        </p:attrNameLst>
                                      </p:cBhvr>
                                      <p:to>
                                        <p:strVal val="visible"/>
                                      </p:to>
                                    </p:set>
                                    <p:animEffect filter="fade" transition="in">
                                      <p:cBhvr>
                                        <p:cTn id="27" dur="1000"/>
                                        <p:tgtEl>
                                          <p:spTgt spid="64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646"/>
                                        </p:tgtEl>
                                        <p:attrNameLst>
                                          <p:attrName>style.visibility</p:attrName>
                                        </p:attrNameLst>
                                      </p:cBhvr>
                                      <p:to>
                                        <p:strVal val="visible"/>
                                      </p:to>
                                    </p:set>
                                    <p:animEffect filter="fade" transition="in">
                                      <p:cBhvr>
                                        <p:cTn id="32" dur="1000"/>
                                        <p:tgtEl>
                                          <p:spTgt spid="64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647"/>
                                        </p:tgtEl>
                                        <p:attrNameLst>
                                          <p:attrName>style.visibility</p:attrName>
                                        </p:attrNameLst>
                                      </p:cBhvr>
                                      <p:to>
                                        <p:strVal val="visible"/>
                                      </p:to>
                                    </p:set>
                                    <p:animEffect filter="fade" transition="in">
                                      <p:cBhvr>
                                        <p:cTn id="37" dur="1000"/>
                                        <p:tgtEl>
                                          <p:spTgt spid="64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8" fill="hold">
                                  <p:stCondLst>
                                    <p:cond delay="0"/>
                                  </p:stCondLst>
                                  <p:iterate type="el" backwards="0">
                                    <p:tmAbs val="0"/>
                                  </p:iterate>
                                  <p:childTnLst>
                                    <p:set>
                                      <p:cBhvr>
                                        <p:cTn id="41" fill="hold"/>
                                        <p:tgtEl>
                                          <p:spTgt spid="648"/>
                                        </p:tgtEl>
                                        <p:attrNameLst>
                                          <p:attrName>style.visibility</p:attrName>
                                        </p:attrNameLst>
                                      </p:cBhvr>
                                      <p:to>
                                        <p:strVal val="visible"/>
                                      </p:to>
                                    </p:set>
                                    <p:animEffect filter="fade" transition="in">
                                      <p:cBhvr>
                                        <p:cTn id="42" dur="1000"/>
                                        <p:tgtEl>
                                          <p:spTgt spid="648"/>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9" fill="hold">
                                  <p:stCondLst>
                                    <p:cond delay="0"/>
                                  </p:stCondLst>
                                  <p:iterate type="el" backwards="0">
                                    <p:tmAbs val="0"/>
                                  </p:iterate>
                                  <p:childTnLst>
                                    <p:set>
                                      <p:cBhvr>
                                        <p:cTn id="46" fill="hold"/>
                                        <p:tgtEl>
                                          <p:spTgt spid="650"/>
                                        </p:tgtEl>
                                        <p:attrNameLst>
                                          <p:attrName>style.visibility</p:attrName>
                                        </p:attrNameLst>
                                      </p:cBhvr>
                                      <p:to>
                                        <p:strVal val="visible"/>
                                      </p:to>
                                    </p:set>
                                    <p:animEffect filter="fade" transition="in">
                                      <p:cBhvr>
                                        <p:cTn id="47" dur="20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9"/>
      <p:bldP build="whole" bldLvl="1" animBg="1" rev="0" advAuto="0" spid="644" grpId="4"/>
      <p:bldP build="whole" bldLvl="1" animBg="1" rev="0" advAuto="0" spid="642" grpId="2"/>
      <p:bldP build="whole" bldLvl="1" animBg="1" rev="0" advAuto="0" spid="645" grpId="5"/>
      <p:bldP build="whole" bldLvl="1" animBg="1" rev="0" advAuto="0" spid="643" grpId="3"/>
      <p:bldP build="whole" bldLvl="1" animBg="1" rev="0" advAuto="0" spid="647" grpId="7"/>
      <p:bldP build="whole" bldLvl="1" animBg="1" rev="0" advAuto="0" spid="646" grpId="6"/>
      <p:bldP build="whole" bldLvl="1" animBg="1" rev="0" advAuto="0" spid="648" grpId="8"/>
      <p:bldP build="whole" bldLvl="1" animBg="1" rev="0" advAuto="0" spid="64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3"/>
          <p:cNvSpPr txBox="1"/>
          <p:nvPr>
            <p:ph type="title"/>
          </p:nvPr>
        </p:nvSpPr>
        <p:spPr>
          <a:xfrm>
            <a:off x="1139824" y="984250"/>
            <a:ext cx="22104350" cy="2146300"/>
          </a:xfrm>
          <a:prstGeom prst="rect">
            <a:avLst/>
          </a:prstGeom>
        </p:spPr>
        <p:txBody>
          <a:bodyPr/>
          <a:lstStyle/>
          <a:p>
            <a:pPr/>
            <a:r>
              <a:t>Science and Method</a:t>
            </a:r>
          </a:p>
        </p:txBody>
      </p:sp>
      <p:sp>
        <p:nvSpPr>
          <p:cNvPr id="411" name="Shape 414"/>
          <p:cNvSpPr/>
          <p:nvPr/>
        </p:nvSpPr>
        <p:spPr>
          <a:xfrm>
            <a:off x="10620926" y="5292570"/>
            <a:ext cx="2709470" cy="1452079"/>
          </a:xfrm>
          <a:prstGeom prst="rect">
            <a:avLst/>
          </a:prstGeom>
          <a:solidFill>
            <a:srgbClr val="90BEBF"/>
          </a:solidFill>
          <a:ln w="12700">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Discipline</a:t>
            </a:r>
          </a:p>
        </p:txBody>
      </p:sp>
      <p:grpSp>
        <p:nvGrpSpPr>
          <p:cNvPr id="414" name="Group 417"/>
          <p:cNvGrpSpPr/>
          <p:nvPr/>
        </p:nvGrpSpPr>
        <p:grpSpPr>
          <a:xfrm>
            <a:off x="14200979" y="4041078"/>
            <a:ext cx="3071816" cy="2628065"/>
            <a:chOff x="0" y="0"/>
            <a:chExt cx="3071814" cy="2628064"/>
          </a:xfrm>
        </p:grpSpPr>
        <p:sp>
          <p:nvSpPr>
            <p:cNvPr id="412" name="Shape 415"/>
            <p:cNvSpPr/>
            <p:nvPr/>
          </p:nvSpPr>
          <p:spPr>
            <a:xfrm>
              <a:off x="0" y="1270749"/>
              <a:ext cx="3071815"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13" name="Shape 416"/>
            <p:cNvSpPr txBox="1"/>
            <p:nvPr/>
          </p:nvSpPr>
          <p:spPr>
            <a:xfrm>
              <a:off x="91210" y="0"/>
              <a:ext cx="2365961" cy="1452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Problem</a:t>
              </a:r>
            </a:p>
          </p:txBody>
        </p:sp>
      </p:grpSp>
      <p:grpSp>
        <p:nvGrpSpPr>
          <p:cNvPr id="417" name="Shape 418"/>
          <p:cNvGrpSpPr/>
          <p:nvPr/>
        </p:nvGrpSpPr>
        <p:grpSpPr>
          <a:xfrm>
            <a:off x="17669746" y="5125639"/>
            <a:ext cx="3895578" cy="1785940"/>
            <a:chOff x="0" y="0"/>
            <a:chExt cx="3895576" cy="1785939"/>
          </a:xfrm>
        </p:grpSpPr>
        <p:sp>
          <p:nvSpPr>
            <p:cNvPr id="415" name="Rundad rektangel"/>
            <p:cNvSpPr/>
            <p:nvPr/>
          </p:nvSpPr>
          <p:spPr>
            <a:xfrm>
              <a:off x="0" y="0"/>
              <a:ext cx="3895577" cy="1785940"/>
            </a:xfrm>
            <a:prstGeom prst="roundRect">
              <a:avLst>
                <a:gd name="adj" fmla="val 15000"/>
              </a:avLst>
            </a:prstGeom>
            <a:solidFill>
              <a:srgbClr val="89B7B7"/>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defTabSz="647700">
                <a:lnSpc>
                  <a:spcPts val="7000"/>
                </a:lnSpc>
                <a:defRPr baseline="3029" cap="all" spc="132" sz="6600">
                  <a:solidFill>
                    <a:srgbClr val="030303"/>
                  </a:solidFill>
                </a:defRPr>
              </a:pPr>
            </a:p>
          </p:txBody>
        </p:sp>
        <p:sp>
          <p:nvSpPr>
            <p:cNvPr id="416" name="Domain"/>
            <p:cNvSpPr txBox="1"/>
            <p:nvPr/>
          </p:nvSpPr>
          <p:spPr>
            <a:xfrm>
              <a:off x="78463" y="361370"/>
              <a:ext cx="3738651" cy="1063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3029" cap="all" spc="132" sz="6600">
                  <a:solidFill>
                    <a:srgbClr val="030303"/>
                  </a:solidFill>
                </a:defRPr>
              </a:lvl1pPr>
            </a:lstStyle>
            <a:p>
              <a:pPr/>
              <a:r>
                <a:t>Domain</a:t>
              </a:r>
            </a:p>
          </p:txBody>
        </p:sp>
      </p:grpSp>
      <p:grpSp>
        <p:nvGrpSpPr>
          <p:cNvPr id="420" name="Group 421"/>
          <p:cNvGrpSpPr/>
          <p:nvPr/>
        </p:nvGrpSpPr>
        <p:grpSpPr>
          <a:xfrm>
            <a:off x="14233628" y="6306610"/>
            <a:ext cx="2112062" cy="4050862"/>
            <a:chOff x="0" y="0"/>
            <a:chExt cx="2112060" cy="4050860"/>
          </a:xfrm>
        </p:grpSpPr>
        <p:sp>
          <p:nvSpPr>
            <p:cNvPr id="418" name="Shape 419"/>
            <p:cNvSpPr/>
            <p:nvPr/>
          </p:nvSpPr>
          <p:spPr>
            <a:xfrm>
              <a:off x="-1" y="2598783"/>
              <a:ext cx="2112062"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Method</a:t>
              </a:r>
            </a:p>
          </p:txBody>
        </p:sp>
        <p:sp>
          <p:nvSpPr>
            <p:cNvPr id="419" name="Shape 420"/>
            <p:cNvSpPr/>
            <p:nvPr/>
          </p:nvSpPr>
          <p:spPr>
            <a:xfrm rot="16200000">
              <a:off x="-211987" y="375047"/>
              <a:ext cx="2536035" cy="1785940"/>
            </a:xfrm>
            <a:prstGeom prst="rightArrow">
              <a:avLst>
                <a:gd name="adj1" fmla="val 32000"/>
                <a:gd name="adj2" fmla="val 44000"/>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423" name="Group 424"/>
          <p:cNvGrpSpPr/>
          <p:nvPr/>
        </p:nvGrpSpPr>
        <p:grpSpPr>
          <a:xfrm>
            <a:off x="7143943" y="8947999"/>
            <a:ext cx="6168695" cy="1452078"/>
            <a:chOff x="0" y="0"/>
            <a:chExt cx="6168694" cy="1452077"/>
          </a:xfrm>
        </p:grpSpPr>
        <p:sp>
          <p:nvSpPr>
            <p:cNvPr id="421" name="Shape 422"/>
            <p:cNvSpPr/>
            <p:nvPr/>
          </p:nvSpPr>
          <p:spPr>
            <a:xfrm>
              <a:off x="3936270" y="199186"/>
              <a:ext cx="2232425" cy="1071565"/>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2" name="Shape 423"/>
            <p:cNvSpPr/>
            <p:nvPr/>
          </p:nvSpPr>
          <p:spPr>
            <a:xfrm>
              <a:off x="0" y="0"/>
              <a:ext cx="3490367"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Methodology</a:t>
              </a:r>
            </a:p>
          </p:txBody>
        </p:sp>
      </p:grpSp>
      <p:sp>
        <p:nvSpPr>
          <p:cNvPr id="424" name="Shape 425"/>
          <p:cNvSpPr/>
          <p:nvPr/>
        </p:nvSpPr>
        <p:spPr>
          <a:xfrm flipH="1" rot="13500000">
            <a:off x="5459014" y="7358061"/>
            <a:ext cx="2553893"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5" name="Shape 426"/>
          <p:cNvSpPr/>
          <p:nvPr/>
        </p:nvSpPr>
        <p:spPr>
          <a:xfrm flipH="1" rot="18900000">
            <a:off x="9138046" y="7358061"/>
            <a:ext cx="2553893"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6" name="Shape 427"/>
          <p:cNvSpPr/>
          <p:nvPr/>
        </p:nvSpPr>
        <p:spPr>
          <a:xfrm rot="18900000">
            <a:off x="16505797" y="7444688"/>
            <a:ext cx="2553892"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432" name="Group 433"/>
          <p:cNvGrpSpPr/>
          <p:nvPr/>
        </p:nvGrpSpPr>
        <p:grpSpPr>
          <a:xfrm>
            <a:off x="3610488" y="4640703"/>
            <a:ext cx="6349093" cy="2056565"/>
            <a:chOff x="0" y="0"/>
            <a:chExt cx="6349091" cy="2056564"/>
          </a:xfrm>
        </p:grpSpPr>
        <p:sp>
          <p:nvSpPr>
            <p:cNvPr id="427" name="Shape 428"/>
            <p:cNvSpPr/>
            <p:nvPr/>
          </p:nvSpPr>
          <p:spPr>
            <a:xfrm>
              <a:off x="-1" y="0"/>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28" name="Shape 429"/>
            <p:cNvSpPr/>
            <p:nvPr/>
          </p:nvSpPr>
          <p:spPr>
            <a:xfrm>
              <a:off x="3277276" y="699249"/>
              <a:ext cx="3071816"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9" name="Shape 430"/>
            <p:cNvSpPr/>
            <p:nvPr/>
          </p:nvSpPr>
          <p:spPr>
            <a:xfrm>
              <a:off x="178594" y="178594"/>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30" name="Shape 431"/>
            <p:cNvSpPr/>
            <p:nvPr/>
          </p:nvSpPr>
          <p:spPr>
            <a:xfrm>
              <a:off x="357187" y="357188"/>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31" name="Shape 432"/>
            <p:cNvSpPr/>
            <p:nvPr/>
          </p:nvSpPr>
          <p:spPr>
            <a:xfrm>
              <a:off x="326688" y="535782"/>
              <a:ext cx="1936395"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Theory</a:t>
              </a:r>
            </a:p>
          </p:txBody>
        </p:sp>
      </p:grpSp>
      <p:sp>
        <p:nvSpPr>
          <p:cNvPr id="433" name="Shape 434"/>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4"/>
                                        </p:tgtEl>
                                        <p:attrNameLst>
                                          <p:attrName>style.visibility</p:attrName>
                                        </p:attrNameLst>
                                      </p:cBhvr>
                                      <p:to>
                                        <p:strVal val="visible"/>
                                      </p:to>
                                    </p:set>
                                    <p:animEffect filter="wipe(left)" transition="in">
                                      <p:cBhvr>
                                        <p:cTn id="7" dur="10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17"/>
                                        </p:tgtEl>
                                        <p:attrNameLst>
                                          <p:attrName>style.visibility</p:attrName>
                                        </p:attrNameLst>
                                      </p:cBhvr>
                                      <p:to>
                                        <p:strVal val="visible"/>
                                      </p:to>
                                    </p:set>
                                    <p:animEffect filter="fade" transition="in">
                                      <p:cBhvr>
                                        <p:cTn id="12" dur="1000"/>
                                        <p:tgtEl>
                                          <p:spTgt spid="41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32"/>
                                        </p:tgtEl>
                                        <p:attrNameLst>
                                          <p:attrName>style.visibility</p:attrName>
                                        </p:attrNameLst>
                                      </p:cBhvr>
                                      <p:to>
                                        <p:strVal val="visible"/>
                                      </p:to>
                                    </p:set>
                                    <p:animEffect filter="wipe(left)" transition="in">
                                      <p:cBhvr>
                                        <p:cTn id="17" dur="1000"/>
                                        <p:tgtEl>
                                          <p:spTgt spid="43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20"/>
                                        </p:tgtEl>
                                        <p:attrNameLst>
                                          <p:attrName>style.visibility</p:attrName>
                                        </p:attrNameLst>
                                      </p:cBhvr>
                                      <p:to>
                                        <p:strVal val="visible"/>
                                      </p:to>
                                    </p:set>
                                    <p:animEffect filter="wipe(down)" transition="in">
                                      <p:cBhvr>
                                        <p:cTn id="22" dur="1000"/>
                                        <p:tgtEl>
                                          <p:spTgt spid="42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23"/>
                                        </p:tgtEl>
                                        <p:attrNameLst>
                                          <p:attrName>style.visibility</p:attrName>
                                        </p:attrNameLst>
                                      </p:cBhvr>
                                      <p:to>
                                        <p:strVal val="visible"/>
                                      </p:to>
                                    </p:set>
                                    <p:animEffect filter="wipe(left)" transition="in">
                                      <p:cBhvr>
                                        <p:cTn id="27" dur="1000"/>
                                        <p:tgtEl>
                                          <p:spTgt spid="42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 presetID="18" grpId="6" fill="hold">
                                  <p:stCondLst>
                                    <p:cond delay="0"/>
                                  </p:stCondLst>
                                  <p:iterate type="el" backwards="0">
                                    <p:tmAbs val="0"/>
                                  </p:iterate>
                                  <p:childTnLst>
                                    <p:set>
                                      <p:cBhvr>
                                        <p:cTn id="31" fill="hold"/>
                                        <p:tgtEl>
                                          <p:spTgt spid="426"/>
                                        </p:tgtEl>
                                        <p:attrNameLst>
                                          <p:attrName>style.visibility</p:attrName>
                                        </p:attrNameLst>
                                      </p:cBhvr>
                                      <p:to>
                                        <p:strVal val="visible"/>
                                      </p:to>
                                    </p:set>
                                    <p:animEffect filter="strips(upRight)" transition="in">
                                      <p:cBhvr>
                                        <p:cTn id="32" dur="1000"/>
                                        <p:tgtEl>
                                          <p:spTgt spid="42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3" presetID="18" grpId="7" fill="hold">
                                  <p:stCondLst>
                                    <p:cond delay="0"/>
                                  </p:stCondLst>
                                  <p:iterate type="el" backwards="0">
                                    <p:tmAbs val="0"/>
                                  </p:iterate>
                                  <p:childTnLst>
                                    <p:set>
                                      <p:cBhvr>
                                        <p:cTn id="36" fill="hold"/>
                                        <p:tgtEl>
                                          <p:spTgt spid="425"/>
                                        </p:tgtEl>
                                        <p:attrNameLst>
                                          <p:attrName>style.visibility</p:attrName>
                                        </p:attrNameLst>
                                      </p:cBhvr>
                                      <p:to>
                                        <p:strVal val="visible"/>
                                      </p:to>
                                    </p:set>
                                    <p:animEffect filter="strips(upRight)" transition="in">
                                      <p:cBhvr>
                                        <p:cTn id="37" dur="1000"/>
                                        <p:tgtEl>
                                          <p:spTgt spid="425"/>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9" presetID="18" grpId="8" fill="hold">
                                  <p:stCondLst>
                                    <p:cond delay="0"/>
                                  </p:stCondLst>
                                  <p:iterate type="el" backwards="0">
                                    <p:tmAbs val="0"/>
                                  </p:iterate>
                                  <p:childTnLst>
                                    <p:set>
                                      <p:cBhvr>
                                        <p:cTn id="41" fill="hold"/>
                                        <p:tgtEl>
                                          <p:spTgt spid="424"/>
                                        </p:tgtEl>
                                        <p:attrNameLst>
                                          <p:attrName>style.visibility</p:attrName>
                                        </p:attrNameLst>
                                      </p:cBhvr>
                                      <p:to>
                                        <p:strVal val="visible"/>
                                      </p:to>
                                    </p:set>
                                    <p:animEffect filter="strips(upLeft)" transition="in">
                                      <p:cBhvr>
                                        <p:cTn id="42" dur="1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5" grpId="7"/>
      <p:bldP build="whole" bldLvl="1" animBg="1" rev="0" advAuto="0" spid="432" grpId="3"/>
      <p:bldP build="whole" bldLvl="1" animBg="1" rev="0" advAuto="0" spid="417" grpId="2"/>
      <p:bldP build="whole" bldLvl="1" animBg="1" rev="0" advAuto="0" spid="423" grpId="5"/>
      <p:bldP build="whole" bldLvl="1" animBg="1" rev="0" advAuto="0" spid="426" grpId="6"/>
      <p:bldP build="whole" bldLvl="1" animBg="1" rev="0" advAuto="0" spid="424" grpId="8"/>
      <p:bldP build="whole" bldLvl="1" animBg="1" rev="0" advAuto="0" spid="420" grpId="4"/>
      <p:bldP build="whole" bldLvl="1" animBg="1" rev="0" advAuto="0" spid="41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26"/>
          <p:cNvSpPr txBox="1"/>
          <p:nvPr>
            <p:ph type="body" sz="quarter" idx="1"/>
          </p:nvPr>
        </p:nvSpPr>
        <p:spPr>
          <a:xfrm>
            <a:off x="2440312" y="8141138"/>
            <a:ext cx="9816107" cy="684373"/>
          </a:xfrm>
          <a:prstGeom prst="rect">
            <a:avLst/>
          </a:prstGeom>
        </p:spPr>
        <p:txBody>
          <a:bodyP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653" name="Shape 627"/>
          <p:cNvSpPr txBox="1"/>
          <p:nvPr>
            <p:ph type="title"/>
          </p:nvPr>
        </p:nvSpPr>
        <p:spPr>
          <a:prstGeom prst="rect">
            <a:avLst/>
          </a:prstGeom>
        </p:spPr>
        <p:txBody>
          <a:bodyPr/>
          <a:lstStyle>
            <a:lvl1pPr>
              <a:defRPr spc="-1300"/>
            </a:lvl1pPr>
          </a:lstStyle>
          <a:p>
            <a:pPr/>
            <a:r>
              <a:t>Social  Science</a:t>
            </a:r>
          </a:p>
        </p:txBody>
      </p:sp>
      <p:sp>
        <p:nvSpPr>
          <p:cNvPr id="654" name="Shape 628"/>
          <p:cNvSpPr txBox="1"/>
          <p:nvPr>
            <p:ph type="sldNum" sz="quarter" idx="4294967295"/>
          </p:nvPr>
        </p:nvSpPr>
        <p:spPr>
          <a:xfrm>
            <a:off x="23410996" y="12797269"/>
            <a:ext cx="220777"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655" name="Shape 629"/>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1100"/>
              </a:spcBef>
              <a:defRPr baseline="0" spc="0" sz="7200">
                <a:solidFill>
                  <a:srgbClr val="535353"/>
                </a:solidFill>
                <a:latin typeface="Helvetica Neue Medium"/>
                <a:ea typeface="Helvetica Neue Medium"/>
                <a:cs typeface="Helvetica Neue Medium"/>
                <a:sym typeface="Helvetica Neue Medium"/>
              </a:defRPr>
            </a:lvl1pPr>
          </a:lstStyle>
          <a:p>
            <a:pPr/>
            <a:r>
              <a:t>With a hefty dose of theory of science</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31"/>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grpSp>
        <p:nvGrpSpPr>
          <p:cNvPr id="660" name="Shape 632"/>
          <p:cNvGrpSpPr/>
          <p:nvPr/>
        </p:nvGrpSpPr>
        <p:grpSpPr>
          <a:xfrm>
            <a:off x="5319860" y="9977876"/>
            <a:ext cx="13282444" cy="1270002"/>
            <a:chOff x="0" y="0"/>
            <a:chExt cx="13282443" cy="1270001"/>
          </a:xfrm>
        </p:grpSpPr>
        <p:sp>
          <p:nvSpPr>
            <p:cNvPr id="658" name="Rektangel"/>
            <p:cNvSpPr/>
            <p:nvPr/>
          </p:nvSpPr>
          <p:spPr>
            <a:xfrm>
              <a:off x="0" y="-1"/>
              <a:ext cx="13282444"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59" name="Information system"/>
            <p:cNvSpPr txBox="1"/>
            <p:nvPr/>
          </p:nvSpPr>
          <p:spPr>
            <a:xfrm>
              <a:off x="0" y="380832"/>
              <a:ext cx="13282444"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Information system</a:t>
              </a:r>
            </a:p>
          </p:txBody>
        </p:sp>
      </p:grpSp>
      <p:grpSp>
        <p:nvGrpSpPr>
          <p:cNvPr id="663" name="Shape 633"/>
          <p:cNvGrpSpPr/>
          <p:nvPr/>
        </p:nvGrpSpPr>
        <p:grpSpPr>
          <a:xfrm>
            <a:off x="6064177" y="8752191"/>
            <a:ext cx="11793809" cy="1270002"/>
            <a:chOff x="0" y="0"/>
            <a:chExt cx="11793807" cy="1270001"/>
          </a:xfrm>
        </p:grpSpPr>
        <p:sp>
          <p:nvSpPr>
            <p:cNvPr id="661" name="Rektangel"/>
            <p:cNvSpPr/>
            <p:nvPr/>
          </p:nvSpPr>
          <p:spPr>
            <a:xfrm>
              <a:off x="-1" y="-1"/>
              <a:ext cx="11793809"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62" name="IS development process"/>
            <p:cNvSpPr txBox="1"/>
            <p:nvPr/>
          </p:nvSpPr>
          <p:spPr>
            <a:xfrm>
              <a:off x="-1" y="380832"/>
              <a:ext cx="11793809"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IS development process</a:t>
              </a:r>
            </a:p>
          </p:txBody>
        </p:sp>
      </p:grpSp>
      <p:grpSp>
        <p:nvGrpSpPr>
          <p:cNvPr id="666" name="Shape 634"/>
          <p:cNvGrpSpPr/>
          <p:nvPr/>
        </p:nvGrpSpPr>
        <p:grpSpPr>
          <a:xfrm>
            <a:off x="4439279" y="11223015"/>
            <a:ext cx="15505443" cy="1270002"/>
            <a:chOff x="0" y="0"/>
            <a:chExt cx="15505442" cy="1270001"/>
          </a:xfrm>
        </p:grpSpPr>
        <p:sp>
          <p:nvSpPr>
            <p:cNvPr id="664" name="Rektangel"/>
            <p:cNvSpPr/>
            <p:nvPr/>
          </p:nvSpPr>
          <p:spPr>
            <a:xfrm>
              <a:off x="0" y="-1"/>
              <a:ext cx="15505443"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65" name="work"/>
            <p:cNvSpPr txBox="1"/>
            <p:nvPr/>
          </p:nvSpPr>
          <p:spPr>
            <a:xfrm>
              <a:off x="0" y="380832"/>
              <a:ext cx="15505443"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work</a:t>
              </a:r>
            </a:p>
          </p:txBody>
        </p:sp>
      </p:grpSp>
      <p:grpSp>
        <p:nvGrpSpPr>
          <p:cNvPr id="669" name="Shape 635"/>
          <p:cNvGrpSpPr/>
          <p:nvPr/>
        </p:nvGrpSpPr>
        <p:grpSpPr>
          <a:xfrm>
            <a:off x="6879172" y="7526505"/>
            <a:ext cx="10163820" cy="1270002"/>
            <a:chOff x="0" y="0"/>
            <a:chExt cx="10163818" cy="1270001"/>
          </a:xfrm>
        </p:grpSpPr>
        <p:sp>
          <p:nvSpPr>
            <p:cNvPr id="667" name="Rektangel"/>
            <p:cNvSpPr/>
            <p:nvPr/>
          </p:nvSpPr>
          <p:spPr>
            <a:xfrm>
              <a:off x="-1" y="-1"/>
              <a:ext cx="10163820"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68" name="IS development model"/>
            <p:cNvSpPr txBox="1"/>
            <p:nvPr/>
          </p:nvSpPr>
          <p:spPr>
            <a:xfrm>
              <a:off x="-1" y="380832"/>
              <a:ext cx="10163820"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IS development model</a:t>
              </a:r>
            </a:p>
          </p:txBody>
        </p:sp>
      </p:grpSp>
      <p:grpSp>
        <p:nvGrpSpPr>
          <p:cNvPr id="672" name="Shape 636"/>
          <p:cNvGrpSpPr/>
          <p:nvPr/>
        </p:nvGrpSpPr>
        <p:grpSpPr>
          <a:xfrm>
            <a:off x="7654497" y="6281365"/>
            <a:ext cx="8613169" cy="1270002"/>
            <a:chOff x="0" y="0"/>
            <a:chExt cx="8613168" cy="1270001"/>
          </a:xfrm>
        </p:grpSpPr>
        <p:sp>
          <p:nvSpPr>
            <p:cNvPr id="670" name="Rektangel"/>
            <p:cNvSpPr/>
            <p:nvPr/>
          </p:nvSpPr>
          <p:spPr>
            <a:xfrm>
              <a:off x="-1" y="-1"/>
              <a:ext cx="8613170"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71" name="Organization view"/>
            <p:cNvSpPr txBox="1"/>
            <p:nvPr/>
          </p:nvSpPr>
          <p:spPr>
            <a:xfrm>
              <a:off x="-1" y="380832"/>
              <a:ext cx="8613170"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Organization view</a:t>
              </a:r>
            </a:p>
          </p:txBody>
        </p:sp>
      </p:grpSp>
      <p:grpSp>
        <p:nvGrpSpPr>
          <p:cNvPr id="675" name="Shape 637"/>
          <p:cNvGrpSpPr/>
          <p:nvPr/>
        </p:nvGrpSpPr>
        <p:grpSpPr>
          <a:xfrm>
            <a:off x="8325363" y="5075135"/>
            <a:ext cx="7271437" cy="1270002"/>
            <a:chOff x="0" y="0"/>
            <a:chExt cx="7271436" cy="1270001"/>
          </a:xfrm>
        </p:grpSpPr>
        <p:sp>
          <p:nvSpPr>
            <p:cNvPr id="673" name="Rektangel"/>
            <p:cNvSpPr/>
            <p:nvPr/>
          </p:nvSpPr>
          <p:spPr>
            <a:xfrm>
              <a:off x="-1" y="-1"/>
              <a:ext cx="7271438"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74" name="human view"/>
            <p:cNvSpPr txBox="1"/>
            <p:nvPr/>
          </p:nvSpPr>
          <p:spPr>
            <a:xfrm>
              <a:off x="-1" y="380832"/>
              <a:ext cx="7271438"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human view</a:t>
              </a:r>
            </a:p>
          </p:txBody>
        </p:sp>
      </p:grpSp>
      <p:grpSp>
        <p:nvGrpSpPr>
          <p:cNvPr id="678" name="Shape 638"/>
          <p:cNvGrpSpPr/>
          <p:nvPr/>
        </p:nvGrpSpPr>
        <p:grpSpPr>
          <a:xfrm>
            <a:off x="9174140" y="3805135"/>
            <a:ext cx="5338899" cy="1270002"/>
            <a:chOff x="0" y="0"/>
            <a:chExt cx="5338898" cy="1270001"/>
          </a:xfrm>
        </p:grpSpPr>
        <p:sp>
          <p:nvSpPr>
            <p:cNvPr id="676" name="Rektangel"/>
            <p:cNvSpPr/>
            <p:nvPr/>
          </p:nvSpPr>
          <p:spPr>
            <a:xfrm>
              <a:off x="0" y="-1"/>
              <a:ext cx="5338899"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77" name="world view"/>
            <p:cNvSpPr txBox="1"/>
            <p:nvPr/>
          </p:nvSpPr>
          <p:spPr>
            <a:xfrm>
              <a:off x="0" y="380832"/>
              <a:ext cx="5338899"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world view</a:t>
              </a:r>
            </a:p>
          </p:txBody>
        </p:sp>
      </p:grpSp>
      <p:grpSp>
        <p:nvGrpSpPr>
          <p:cNvPr id="681" name="Shape 639"/>
          <p:cNvGrpSpPr/>
          <p:nvPr/>
        </p:nvGrpSpPr>
        <p:grpSpPr>
          <a:xfrm>
            <a:off x="9174140" y="3791084"/>
            <a:ext cx="5338899" cy="1270002"/>
            <a:chOff x="0" y="0"/>
            <a:chExt cx="5338898" cy="1270001"/>
          </a:xfrm>
        </p:grpSpPr>
        <p:sp>
          <p:nvSpPr>
            <p:cNvPr id="679" name="Rektangel"/>
            <p:cNvSpPr/>
            <p:nvPr/>
          </p:nvSpPr>
          <p:spPr>
            <a:xfrm>
              <a:off x="0" y="-1"/>
              <a:ext cx="5338899"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80" name="ontology"/>
            <p:cNvSpPr txBox="1"/>
            <p:nvPr/>
          </p:nvSpPr>
          <p:spPr>
            <a:xfrm>
              <a:off x="0" y="380832"/>
              <a:ext cx="5338899"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ontology</a:t>
              </a:r>
            </a:p>
          </p:txBody>
        </p:sp>
      </p:grpSp>
      <p:grpSp>
        <p:nvGrpSpPr>
          <p:cNvPr id="684" name="Shape 640"/>
          <p:cNvGrpSpPr/>
          <p:nvPr/>
        </p:nvGrpSpPr>
        <p:grpSpPr>
          <a:xfrm>
            <a:off x="9174140" y="2584854"/>
            <a:ext cx="5338899" cy="1270003"/>
            <a:chOff x="0" y="0"/>
            <a:chExt cx="5338898" cy="1270001"/>
          </a:xfrm>
        </p:grpSpPr>
        <p:sp>
          <p:nvSpPr>
            <p:cNvPr id="682" name="Rektangel"/>
            <p:cNvSpPr/>
            <p:nvPr/>
          </p:nvSpPr>
          <p:spPr>
            <a:xfrm>
              <a:off x="0" y="-1"/>
              <a:ext cx="5338899"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83" name="epistemology"/>
            <p:cNvSpPr txBox="1"/>
            <p:nvPr/>
          </p:nvSpPr>
          <p:spPr>
            <a:xfrm>
              <a:off x="0" y="380832"/>
              <a:ext cx="5338899"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epistemology</a:t>
              </a:r>
            </a:p>
          </p:txBody>
        </p:sp>
      </p:grpSp>
      <p:grpSp>
        <p:nvGrpSpPr>
          <p:cNvPr id="687" name="Shape 641"/>
          <p:cNvGrpSpPr/>
          <p:nvPr/>
        </p:nvGrpSpPr>
        <p:grpSpPr>
          <a:xfrm>
            <a:off x="9174140" y="1325664"/>
            <a:ext cx="5338899" cy="1270002"/>
            <a:chOff x="0" y="0"/>
            <a:chExt cx="5338898" cy="1270001"/>
          </a:xfrm>
        </p:grpSpPr>
        <p:sp>
          <p:nvSpPr>
            <p:cNvPr id="685" name="Rektangel"/>
            <p:cNvSpPr/>
            <p:nvPr/>
          </p:nvSpPr>
          <p:spPr>
            <a:xfrm>
              <a:off x="0" y="-1"/>
              <a:ext cx="5338899" cy="1270003"/>
            </a:xfrm>
            <a:prstGeom prst="rect">
              <a:avLst/>
            </a:prstGeom>
            <a:gradFill flip="none" rotWithShape="1">
              <a:gsLst>
                <a:gs pos="0">
                  <a:srgbClr val="FF8AD8"/>
                </a:gs>
                <a:gs pos="100000">
                  <a:srgbClr val="942193"/>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pPr>
            </a:p>
          </p:txBody>
        </p:sp>
        <p:sp>
          <p:nvSpPr>
            <p:cNvPr id="686" name="ethics"/>
            <p:cNvSpPr txBox="1"/>
            <p:nvPr/>
          </p:nvSpPr>
          <p:spPr>
            <a:xfrm>
              <a:off x="0" y="380832"/>
              <a:ext cx="5338899" cy="508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999" cap="all" spc="600" sz="4000">
                  <a:solidFill>
                    <a:srgbClr val="FFFFFF"/>
                  </a:solidFill>
                  <a:latin typeface="Helvetica Neue Bold Condensed"/>
                  <a:ea typeface="Helvetica Neue Bold Condensed"/>
                  <a:cs typeface="Helvetica Neue Bold Condensed"/>
                  <a:sym typeface="Helvetica Neue Bold Condensed"/>
                </a:defRPr>
              </a:lvl1pPr>
            </a:lstStyle>
            <a:p>
              <a:pPr/>
              <a:r>
                <a:t>ethics</a:t>
              </a:r>
            </a:p>
          </p:txBody>
        </p:sp>
      </p:grpSp>
      <p:sp>
        <p:nvSpPr>
          <p:cNvPr id="688" name="Shape 642"/>
          <p:cNvSpPr txBox="1"/>
          <p:nvPr/>
        </p:nvSpPr>
        <p:spPr>
          <a:xfrm>
            <a:off x="4545113" y="2240897"/>
            <a:ext cx="2959101"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World view</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60"/>
                                        </p:tgtEl>
                                        <p:attrNameLst>
                                          <p:attrName>style.visibility</p:attrName>
                                        </p:attrNameLst>
                                      </p:cBhvr>
                                      <p:to>
                                        <p:strVal val="visible"/>
                                      </p:to>
                                    </p:set>
                                    <p:animEffect filter="fade" transition="in">
                                      <p:cBhvr>
                                        <p:cTn id="7" dur="1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63"/>
                                        </p:tgtEl>
                                        <p:attrNameLst>
                                          <p:attrName>style.visibility</p:attrName>
                                        </p:attrNameLst>
                                      </p:cBhvr>
                                      <p:to>
                                        <p:strVal val="visible"/>
                                      </p:to>
                                    </p:set>
                                    <p:animEffect filter="fade" transition="in">
                                      <p:cBhvr>
                                        <p:cTn id="12" dur="1500"/>
                                        <p:tgtEl>
                                          <p:spTgt spid="66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69"/>
                                        </p:tgtEl>
                                        <p:attrNameLst>
                                          <p:attrName>style.visibility</p:attrName>
                                        </p:attrNameLst>
                                      </p:cBhvr>
                                      <p:to>
                                        <p:strVal val="visible"/>
                                      </p:to>
                                    </p:set>
                                    <p:animEffect filter="fade" transition="in">
                                      <p:cBhvr>
                                        <p:cTn id="17" dur="1500"/>
                                        <p:tgtEl>
                                          <p:spTgt spid="66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72"/>
                                        </p:tgtEl>
                                        <p:attrNameLst>
                                          <p:attrName>style.visibility</p:attrName>
                                        </p:attrNameLst>
                                      </p:cBhvr>
                                      <p:to>
                                        <p:strVal val="visible"/>
                                      </p:to>
                                    </p:set>
                                    <p:animEffect filter="fade" transition="in">
                                      <p:cBhvr>
                                        <p:cTn id="22" dur="1500"/>
                                        <p:tgtEl>
                                          <p:spTgt spid="67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675"/>
                                        </p:tgtEl>
                                        <p:attrNameLst>
                                          <p:attrName>style.visibility</p:attrName>
                                        </p:attrNameLst>
                                      </p:cBhvr>
                                      <p:to>
                                        <p:strVal val="visible"/>
                                      </p:to>
                                    </p:set>
                                    <p:animEffect filter="fade" transition="in">
                                      <p:cBhvr>
                                        <p:cTn id="27" dur="1500"/>
                                        <p:tgtEl>
                                          <p:spTgt spid="67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678"/>
                                        </p:tgtEl>
                                        <p:attrNameLst>
                                          <p:attrName>style.visibility</p:attrName>
                                        </p:attrNameLst>
                                      </p:cBhvr>
                                      <p:to>
                                        <p:strVal val="visible"/>
                                      </p:to>
                                    </p:set>
                                    <p:animEffect filter="fade" transition="in">
                                      <p:cBhvr>
                                        <p:cTn id="32" dur="1500"/>
                                        <p:tgtEl>
                                          <p:spTgt spid="678"/>
                                        </p:tgtEl>
                                      </p:cBhvr>
                                    </p:animEffec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2" presetID="2" grpId="7" fill="hold">
                                  <p:stCondLst>
                                    <p:cond delay="0"/>
                                  </p:stCondLst>
                                  <p:iterate type="el" backwards="0">
                                    <p:tmAbs val="0"/>
                                  </p:iterate>
                                  <p:childTnLst>
                                    <p:anim calcmode="lin" valueType="num">
                                      <p:cBhvr>
                                        <p:cTn id="36" dur="1000" fill="hold"/>
                                        <p:tgtEl>
                                          <p:spTgt spid="678"/>
                                        </p:tgtEl>
                                        <p:attrNameLst>
                                          <p:attrName>ppt_x</p:attrName>
                                        </p:attrNameLst>
                                      </p:cBhvr>
                                      <p:tavLst>
                                        <p:tav tm="0">
                                          <p:val>
                                            <p:strVal val="ppt_x"/>
                                          </p:val>
                                        </p:tav>
                                        <p:tav tm="100000">
                                          <p:val>
                                            <p:strVal val="1+ppt_w/2"/>
                                          </p:val>
                                        </p:tav>
                                      </p:tavLst>
                                    </p:anim>
                                    <p:anim calcmode="lin" valueType="num">
                                      <p:cBhvr>
                                        <p:cTn id="37" dur="1000" fill="hold"/>
                                        <p:tgtEl>
                                          <p:spTgt spid="678"/>
                                        </p:tgtEl>
                                        <p:attrNameLst>
                                          <p:attrName>ppt_y</p:attrName>
                                        </p:attrNameLst>
                                      </p:cBhvr>
                                      <p:tavLst>
                                        <p:tav tm="0">
                                          <p:val>
                                            <p:strVal val="ppt_y"/>
                                          </p:val>
                                        </p:tav>
                                        <p:tav tm="100000">
                                          <p:val>
                                            <p:strVal val="ppt_y"/>
                                          </p:val>
                                        </p:tav>
                                      </p:tavLst>
                                    </p:anim>
                                    <p:set>
                                      <p:cBhvr>
                                        <p:cTn id="38" fill="hold">
                                          <p:stCondLst>
                                            <p:cond delay="999"/>
                                          </p:stCondLst>
                                        </p:cTn>
                                        <p:tgtEl>
                                          <p:spTgt spid="67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8" fill="hold">
                                  <p:stCondLst>
                                    <p:cond delay="0"/>
                                  </p:stCondLst>
                                  <p:iterate type="el" backwards="0">
                                    <p:tmAbs val="0"/>
                                  </p:iterate>
                                  <p:childTnLst>
                                    <p:set>
                                      <p:cBhvr>
                                        <p:cTn id="42" fill="hold"/>
                                        <p:tgtEl>
                                          <p:spTgt spid="681"/>
                                        </p:tgtEl>
                                        <p:attrNameLst>
                                          <p:attrName>style.visibility</p:attrName>
                                        </p:attrNameLst>
                                      </p:cBhvr>
                                      <p:to>
                                        <p:strVal val="visible"/>
                                      </p:to>
                                    </p:set>
                                    <p:animEffect filter="fade" transition="in">
                                      <p:cBhvr>
                                        <p:cTn id="43" dur="1500"/>
                                        <p:tgtEl>
                                          <p:spTgt spid="681"/>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9" fill="hold">
                                  <p:stCondLst>
                                    <p:cond delay="0"/>
                                  </p:stCondLst>
                                  <p:iterate type="el" backwards="0">
                                    <p:tmAbs val="0"/>
                                  </p:iterate>
                                  <p:childTnLst>
                                    <p:set>
                                      <p:cBhvr>
                                        <p:cTn id="47" fill="hold"/>
                                        <p:tgtEl>
                                          <p:spTgt spid="684"/>
                                        </p:tgtEl>
                                        <p:attrNameLst>
                                          <p:attrName>style.visibility</p:attrName>
                                        </p:attrNameLst>
                                      </p:cBhvr>
                                      <p:to>
                                        <p:strVal val="visible"/>
                                      </p:to>
                                    </p:set>
                                    <p:animEffect filter="fade" transition="in">
                                      <p:cBhvr>
                                        <p:cTn id="48" dur="1500"/>
                                        <p:tgtEl>
                                          <p:spTgt spid="684"/>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10" fill="hold">
                                  <p:stCondLst>
                                    <p:cond delay="0"/>
                                  </p:stCondLst>
                                  <p:iterate type="el" backwards="0">
                                    <p:tmAbs val="0"/>
                                  </p:iterate>
                                  <p:childTnLst>
                                    <p:set>
                                      <p:cBhvr>
                                        <p:cTn id="52" fill="hold"/>
                                        <p:tgtEl>
                                          <p:spTgt spid="687"/>
                                        </p:tgtEl>
                                        <p:attrNameLst>
                                          <p:attrName>style.visibility</p:attrName>
                                        </p:attrNameLst>
                                      </p:cBhvr>
                                      <p:to>
                                        <p:strVal val="visible"/>
                                      </p:to>
                                    </p:set>
                                    <p:animEffect filter="fade" transition="in">
                                      <p:cBhvr>
                                        <p:cTn id="53" dur="1500"/>
                                        <p:tgtEl>
                                          <p:spTgt spid="687"/>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8" presetID="2" grpId="11" fill="hold">
                                  <p:stCondLst>
                                    <p:cond delay="0"/>
                                  </p:stCondLst>
                                  <p:iterate type="el" backwards="0">
                                    <p:tmAbs val="0"/>
                                  </p:iterate>
                                  <p:childTnLst>
                                    <p:set>
                                      <p:cBhvr>
                                        <p:cTn id="57" fill="hold"/>
                                        <p:tgtEl>
                                          <p:spTgt spid="688"/>
                                        </p:tgtEl>
                                        <p:attrNameLst>
                                          <p:attrName>style.visibility</p:attrName>
                                        </p:attrNameLst>
                                      </p:cBhvr>
                                      <p:to>
                                        <p:strVal val="visible"/>
                                      </p:to>
                                    </p:set>
                                    <p:anim calcmode="lin" valueType="num">
                                      <p:cBhvr>
                                        <p:cTn id="58" dur="1000" fill="hold"/>
                                        <p:tgtEl>
                                          <p:spTgt spid="688"/>
                                        </p:tgtEl>
                                        <p:attrNameLst>
                                          <p:attrName>ppt_x</p:attrName>
                                        </p:attrNameLst>
                                      </p:cBhvr>
                                      <p:tavLst>
                                        <p:tav tm="0">
                                          <p:val>
                                            <p:strVal val="0-#ppt_w/2"/>
                                          </p:val>
                                        </p:tav>
                                        <p:tav tm="100000">
                                          <p:val>
                                            <p:strVal val="#ppt_x"/>
                                          </p:val>
                                        </p:tav>
                                      </p:tavLst>
                                    </p:anim>
                                    <p:anim calcmode="lin" valueType="num">
                                      <p:cBhvr>
                                        <p:cTn id="59" dur="1000" fill="hold"/>
                                        <p:tgtEl>
                                          <p:spTgt spid="6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8" grpId="11"/>
      <p:bldP build="whole" bldLvl="1" animBg="1" rev="0" advAuto="0" spid="663" grpId="2"/>
      <p:bldP build="whole" bldLvl="1" animBg="1" rev="0" advAuto="0" spid="669" grpId="3"/>
      <p:bldP build="whole" bldLvl="1" animBg="1" rev="0" advAuto="0" spid="675" grpId="5"/>
      <p:bldP build="whole" bldLvl="1" animBg="1" rev="0" advAuto="0" spid="681" grpId="8"/>
      <p:bldP build="whole" bldLvl="1" animBg="1" rev="0" advAuto="0" spid="687" grpId="10"/>
      <p:bldP build="whole" bldLvl="1" animBg="1" rev="0" advAuto="0" spid="660" grpId="1"/>
      <p:bldP build="whole" bldLvl="1" animBg="1" rev="0" advAuto="0" spid="672" grpId="4"/>
      <p:bldP build="whole" bldLvl="1" animBg="1" rev="0" advAuto="0" spid="678" grpId="6"/>
      <p:bldP build="whole" bldLvl="1" animBg="1" rev="0" advAuto="0" spid="678" grpId="7"/>
      <p:bldP build="whole" bldLvl="1" animBg="1" rev="0" advAuto="0" spid="684" grpId="9"/>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hape 644"/>
          <p:cNvSpPr/>
          <p:nvPr/>
        </p:nvSpPr>
        <p:spPr>
          <a:xfrm rot="8385613">
            <a:off x="8268480" y="6578526"/>
            <a:ext cx="2571753" cy="4804175"/>
          </a:xfrm>
          <a:prstGeom prst="ellipse">
            <a:avLst/>
          </a:prstGeom>
          <a:gradFill>
            <a:gsLst>
              <a:gs pos="0">
                <a:srgbClr val="FFFFFF"/>
              </a:gs>
              <a:gs pos="27633">
                <a:srgbClr val="FF9380"/>
              </a:gs>
              <a:gs pos="49740">
                <a:srgbClr val="FF2600"/>
              </a:gs>
              <a:gs pos="100000">
                <a:srgbClr val="941100"/>
              </a:gs>
            </a:gsLst>
            <a:path path="circle">
              <a:fillToRect l="37721" t="-19636" r="62278" b="119636"/>
            </a:path>
          </a:gradFill>
          <a:ln w="12700">
            <a:miter lim="400000"/>
          </a:ln>
          <a:effectLst>
            <a:outerShdw sx="100000" sy="100000" kx="0" ky="0" algn="b" rotWithShape="0" blurRad="177800" dist="101600" dir="2700000">
              <a:srgbClr val="000000">
                <a:alpha val="77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91" name="Shape 645"/>
          <p:cNvSpPr txBox="1"/>
          <p:nvPr>
            <p:ph type="title"/>
          </p:nvPr>
        </p:nvSpPr>
        <p:spPr>
          <a:xfrm>
            <a:off x="1901825" y="1198562"/>
            <a:ext cx="20403896" cy="2146301"/>
          </a:xfrm>
          <a:prstGeom prst="rect">
            <a:avLst/>
          </a:prstGeom>
        </p:spPr>
        <p:txBody>
          <a:bodyPr/>
          <a:lstStyle/>
          <a:p>
            <a:pPr/>
            <a:r>
              <a:t>Different methodologies</a:t>
            </a:r>
          </a:p>
        </p:txBody>
      </p:sp>
      <p:sp>
        <p:nvSpPr>
          <p:cNvPr id="692" name="Shape 646"/>
          <p:cNvSpPr txBox="1"/>
          <p:nvPr>
            <p:ph type="body" idx="1"/>
          </p:nvPr>
        </p:nvSpPr>
        <p:spPr>
          <a:xfrm>
            <a:off x="615949" y="4052444"/>
            <a:ext cx="21806230" cy="8313130"/>
          </a:xfrm>
          <a:prstGeom prst="rect">
            <a:avLst/>
          </a:prstGeom>
        </p:spPr>
        <p:txBody>
          <a:bodyPr/>
          <a:lstStyle/>
          <a:p>
            <a:pPr marL="1270000"/>
            <a:r>
              <a:t>Objektivism</a:t>
            </a:r>
          </a:p>
          <a:p>
            <a:pPr marL="1270000"/>
            <a:r>
              <a:t>Positivism</a:t>
            </a:r>
          </a:p>
          <a:p>
            <a:pPr marL="1270000"/>
            <a:r>
              <a:t>Empirism</a:t>
            </a:r>
          </a:p>
          <a:p>
            <a:pPr marL="1270000"/>
            <a:r>
              <a:t>Realism</a:t>
            </a:r>
          </a:p>
          <a:p>
            <a:pPr marL="1270000"/>
            <a:r>
              <a:t>Subjektivism</a:t>
            </a:r>
          </a:p>
          <a:p>
            <a:pPr marL="1270000"/>
            <a:r>
              <a:t>Idealism</a:t>
            </a:r>
          </a:p>
          <a:p>
            <a:pPr marL="1270000"/>
            <a:r>
              <a:t>Feminism</a:t>
            </a:r>
          </a:p>
        </p:txBody>
      </p:sp>
      <p:grpSp>
        <p:nvGrpSpPr>
          <p:cNvPr id="695" name="Shape 647"/>
          <p:cNvGrpSpPr/>
          <p:nvPr/>
        </p:nvGrpSpPr>
        <p:grpSpPr>
          <a:xfrm>
            <a:off x="14293453" y="2625327"/>
            <a:ext cx="7858126" cy="1785940"/>
            <a:chOff x="0" y="0"/>
            <a:chExt cx="7858125" cy="1785938"/>
          </a:xfrm>
        </p:grpSpPr>
        <p:sp>
          <p:nvSpPr>
            <p:cNvPr id="693" name="Rund pratbubbla"/>
            <p:cNvSpPr/>
            <p:nvPr/>
          </p:nvSpPr>
          <p:spPr>
            <a:xfrm>
              <a:off x="0" y="0"/>
              <a:ext cx="7858126" cy="1785939"/>
            </a:xfrm>
            <a:prstGeom prst="wedgeEllipseCallout">
              <a:avLst>
                <a:gd name="adj1" fmla="val -111748"/>
                <a:gd name="adj2" fmla="val 169758"/>
              </a:avLst>
            </a:prstGeom>
            <a:gradFill flip="none" rotWithShape="1">
              <a:gsLst>
                <a:gs pos="0">
                  <a:srgbClr val="FFFFFF"/>
                </a:gs>
                <a:gs pos="27633">
                  <a:srgbClr val="FF9380"/>
                </a:gs>
                <a:gs pos="49740">
                  <a:srgbClr val="FF2600"/>
                </a:gs>
                <a:gs pos="100000">
                  <a:srgbClr val="941100"/>
                </a:gs>
              </a:gsLst>
              <a:path path="circle">
                <a:fillToRect l="37721" t="-19636" r="62278" b="119636"/>
              </a:path>
            </a:gradFill>
            <a:ln w="12700" cap="flat">
              <a:noFill/>
              <a:miter lim="400000"/>
            </a:ln>
            <a:effectLst>
              <a:outerShdw sx="100000" sy="100000" kx="0" ky="0" algn="b" rotWithShape="0" blurRad="203200" dist="25400" dir="258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694" name="theory of science"/>
            <p:cNvSpPr txBox="1"/>
            <p:nvPr/>
          </p:nvSpPr>
          <p:spPr>
            <a:xfrm>
              <a:off x="1150795" y="424312"/>
              <a:ext cx="5556536"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theory of science</a:t>
              </a:r>
            </a:p>
          </p:txBody>
        </p:sp>
      </p:grpSp>
      <p:sp>
        <p:nvSpPr>
          <p:cNvPr id="696" name="Shape 648"/>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grpSp>
        <p:nvGrpSpPr>
          <p:cNvPr id="719" name="Group 669"/>
          <p:cNvGrpSpPr/>
          <p:nvPr/>
        </p:nvGrpSpPr>
        <p:grpSpPr>
          <a:xfrm>
            <a:off x="6944237" y="5497952"/>
            <a:ext cx="16745481" cy="6524142"/>
            <a:chOff x="0" y="0"/>
            <a:chExt cx="16745480" cy="6524141"/>
          </a:xfrm>
        </p:grpSpPr>
        <p:sp>
          <p:nvSpPr>
            <p:cNvPr id="697" name="Shape 649"/>
            <p:cNvSpPr/>
            <p:nvPr/>
          </p:nvSpPr>
          <p:spPr>
            <a:xfrm>
              <a:off x="6856792" y="1223368"/>
              <a:ext cx="1723035" cy="1452079"/>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Ämne</a:t>
              </a:r>
            </a:p>
          </p:txBody>
        </p:sp>
        <p:grpSp>
          <p:nvGrpSpPr>
            <p:cNvPr id="700" name="Group 652"/>
            <p:cNvGrpSpPr/>
            <p:nvPr/>
          </p:nvGrpSpPr>
          <p:grpSpPr>
            <a:xfrm>
              <a:off x="9349463" y="0"/>
              <a:ext cx="3071816" cy="2628066"/>
              <a:chOff x="0" y="0"/>
              <a:chExt cx="3071815" cy="2628065"/>
            </a:xfrm>
          </p:grpSpPr>
          <p:sp>
            <p:nvSpPr>
              <p:cNvPr id="698" name="Shape 650"/>
              <p:cNvSpPr/>
              <p:nvPr/>
            </p:nvSpPr>
            <p:spPr>
              <a:xfrm>
                <a:off x="0" y="1270749"/>
                <a:ext cx="3071816" cy="1357317"/>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99" name="Shape 651"/>
              <p:cNvSpPr txBox="1"/>
              <p:nvPr/>
            </p:nvSpPr>
            <p:spPr>
              <a:xfrm>
                <a:off x="91211" y="0"/>
                <a:ext cx="2365960" cy="1452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Problem</a:t>
                </a:r>
              </a:p>
            </p:txBody>
          </p:sp>
        </p:grpSp>
        <p:grpSp>
          <p:nvGrpSpPr>
            <p:cNvPr id="703" name="Shape 653"/>
            <p:cNvGrpSpPr/>
            <p:nvPr/>
          </p:nvGrpSpPr>
          <p:grpSpPr>
            <a:xfrm>
              <a:off x="12849901" y="1056437"/>
              <a:ext cx="3895580" cy="1785940"/>
              <a:chOff x="0" y="0"/>
              <a:chExt cx="3895578" cy="1785938"/>
            </a:xfrm>
          </p:grpSpPr>
          <p:sp>
            <p:nvSpPr>
              <p:cNvPr id="701" name="Rundad rektangel"/>
              <p:cNvSpPr/>
              <p:nvPr/>
            </p:nvSpPr>
            <p:spPr>
              <a:xfrm>
                <a:off x="0" y="0"/>
                <a:ext cx="3895579" cy="1785939"/>
              </a:xfrm>
              <a:prstGeom prst="roundRect">
                <a:avLst>
                  <a:gd name="adj" fmla="val 15000"/>
                </a:avLst>
              </a:prstGeom>
              <a:solidFill>
                <a:srgbClr val="89B7B7"/>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defTabSz="647700">
                  <a:lnSpc>
                    <a:spcPts val="7000"/>
                  </a:lnSpc>
                  <a:defRPr baseline="3029" cap="all" spc="132" sz="6600">
                    <a:solidFill>
                      <a:srgbClr val="030303"/>
                    </a:solidFill>
                  </a:defRPr>
                </a:pPr>
              </a:p>
            </p:txBody>
          </p:sp>
          <p:sp>
            <p:nvSpPr>
              <p:cNvPr id="702" name="Domän"/>
              <p:cNvSpPr txBox="1"/>
              <p:nvPr/>
            </p:nvSpPr>
            <p:spPr>
              <a:xfrm>
                <a:off x="78462" y="361369"/>
                <a:ext cx="3738654" cy="106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3029" cap="all" spc="132" sz="6600">
                    <a:solidFill>
                      <a:srgbClr val="030303"/>
                    </a:solidFill>
                  </a:defRPr>
                </a:lvl1pPr>
              </a:lstStyle>
              <a:p>
                <a:pPr/>
                <a:r>
                  <a:t>Domän</a:t>
                </a:r>
              </a:p>
            </p:txBody>
          </p:sp>
        </p:grpSp>
        <p:grpSp>
          <p:nvGrpSpPr>
            <p:cNvPr id="706" name="Group 656"/>
            <p:cNvGrpSpPr/>
            <p:nvPr/>
          </p:nvGrpSpPr>
          <p:grpSpPr>
            <a:xfrm>
              <a:off x="9780294" y="2378031"/>
              <a:ext cx="1785940" cy="4050861"/>
              <a:chOff x="0" y="0"/>
              <a:chExt cx="1785938" cy="4050860"/>
            </a:xfrm>
          </p:grpSpPr>
          <p:sp>
            <p:nvSpPr>
              <p:cNvPr id="704" name="Shape 654"/>
              <p:cNvSpPr/>
              <p:nvPr/>
            </p:nvSpPr>
            <p:spPr>
              <a:xfrm>
                <a:off x="9760" y="2598783"/>
                <a:ext cx="1766419"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a:t>
                </a:r>
              </a:p>
            </p:txBody>
          </p:sp>
          <p:sp>
            <p:nvSpPr>
              <p:cNvPr id="705" name="Shape 655"/>
              <p:cNvSpPr/>
              <p:nvPr/>
            </p:nvSpPr>
            <p:spPr>
              <a:xfrm rot="16200000">
                <a:off x="-375048" y="375047"/>
                <a:ext cx="2536035" cy="1785940"/>
              </a:xfrm>
              <a:prstGeom prst="rightArrow">
                <a:avLst>
                  <a:gd name="adj1" fmla="val 32000"/>
                  <a:gd name="adj2" fmla="val 44000"/>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09" name="Group 659"/>
            <p:cNvGrpSpPr/>
            <p:nvPr/>
          </p:nvGrpSpPr>
          <p:grpSpPr>
            <a:xfrm>
              <a:off x="3461302" y="5072063"/>
              <a:ext cx="5959602" cy="1452079"/>
              <a:chOff x="0" y="0"/>
              <a:chExt cx="5959600" cy="1452077"/>
            </a:xfrm>
          </p:grpSpPr>
          <p:sp>
            <p:nvSpPr>
              <p:cNvPr id="707" name="Shape 657"/>
              <p:cNvSpPr/>
              <p:nvPr/>
            </p:nvSpPr>
            <p:spPr>
              <a:xfrm>
                <a:off x="3727177" y="199186"/>
                <a:ext cx="2232424" cy="1071565"/>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08" name="Shape 658"/>
              <p:cNvSpPr/>
              <p:nvPr/>
            </p:nvSpPr>
            <p:spPr>
              <a:xfrm>
                <a:off x="0" y="0"/>
                <a:ext cx="3072181"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Metodologi</a:t>
                </a:r>
              </a:p>
            </p:txBody>
          </p:sp>
        </p:grpSp>
        <p:sp>
          <p:nvSpPr>
            <p:cNvPr id="710" name="Shape 660"/>
            <p:cNvSpPr/>
            <p:nvPr/>
          </p:nvSpPr>
          <p:spPr>
            <a:xfrm flipH="1" rot="13500000">
              <a:off x="1848526" y="3288860"/>
              <a:ext cx="2553894"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11" name="Shape 661"/>
            <p:cNvSpPr/>
            <p:nvPr/>
          </p:nvSpPr>
          <p:spPr>
            <a:xfrm flipH="1" rot="18900000">
              <a:off x="5527558" y="3288860"/>
              <a:ext cx="2553893"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12" name="Shape 662"/>
            <p:cNvSpPr/>
            <p:nvPr/>
          </p:nvSpPr>
          <p:spPr>
            <a:xfrm rot="18900000">
              <a:off x="11939075" y="3431735"/>
              <a:ext cx="2553893"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718" name="Group 668"/>
            <p:cNvGrpSpPr/>
            <p:nvPr/>
          </p:nvGrpSpPr>
          <p:grpSpPr>
            <a:xfrm>
              <a:off x="-1" y="571500"/>
              <a:ext cx="6349093" cy="2056565"/>
              <a:chOff x="0" y="0"/>
              <a:chExt cx="6349091" cy="2056564"/>
            </a:xfrm>
          </p:grpSpPr>
          <p:sp>
            <p:nvSpPr>
              <p:cNvPr id="713" name="Shape 663"/>
              <p:cNvSpPr/>
              <p:nvPr/>
            </p:nvSpPr>
            <p:spPr>
              <a:xfrm>
                <a:off x="-1" y="0"/>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714" name="Shape 664"/>
              <p:cNvSpPr/>
              <p:nvPr/>
            </p:nvSpPr>
            <p:spPr>
              <a:xfrm>
                <a:off x="3277276" y="699249"/>
                <a:ext cx="3071816"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15" name="Shape 665"/>
              <p:cNvSpPr/>
              <p:nvPr/>
            </p:nvSpPr>
            <p:spPr>
              <a:xfrm>
                <a:off x="178594" y="178594"/>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716" name="Shape 666"/>
              <p:cNvSpPr/>
              <p:nvPr/>
            </p:nvSpPr>
            <p:spPr>
              <a:xfrm>
                <a:off x="357187" y="357188"/>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717" name="Shape 667"/>
              <p:cNvSpPr/>
              <p:nvPr/>
            </p:nvSpPr>
            <p:spPr>
              <a:xfrm>
                <a:off x="535781" y="535782"/>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90"/>
                                        </p:tgtEl>
                                        <p:attrNameLst>
                                          <p:attrName>style.visibility</p:attrName>
                                        </p:attrNameLst>
                                      </p:cBhvr>
                                      <p:to>
                                        <p:strVal val="visible"/>
                                      </p:to>
                                    </p:set>
                                    <p:anim calcmode="lin" valueType="num">
                                      <p:cBhvr>
                                        <p:cTn id="7" dur="2500" fill="hold"/>
                                        <p:tgtEl>
                                          <p:spTgt spid="690"/>
                                        </p:tgtEl>
                                        <p:attrNameLst>
                                          <p:attrName>ppt_x</p:attrName>
                                        </p:attrNameLst>
                                      </p:cBhvr>
                                      <p:tavLst>
                                        <p:tav tm="0">
                                          <p:val>
                                            <p:strVal val="0-#ppt_w/2"/>
                                          </p:val>
                                        </p:tav>
                                        <p:tav tm="100000">
                                          <p:val>
                                            <p:strVal val="#ppt_x"/>
                                          </p:val>
                                        </p:tav>
                                      </p:tavLst>
                                    </p:anim>
                                    <p:anim calcmode="lin" valueType="num">
                                      <p:cBhvr>
                                        <p:cTn id="8" dur="2500" fill="hold"/>
                                        <p:tgtEl>
                                          <p:spTgt spid="6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 presetID="18" grpId="2" fill="hold">
                                  <p:stCondLst>
                                    <p:cond delay="0"/>
                                  </p:stCondLst>
                                  <p:iterate type="el" backwards="0">
                                    <p:tmAbs val="0"/>
                                  </p:iterate>
                                  <p:childTnLst>
                                    <p:set>
                                      <p:cBhvr>
                                        <p:cTn id="12" fill="hold"/>
                                        <p:tgtEl>
                                          <p:spTgt spid="695"/>
                                        </p:tgtEl>
                                        <p:attrNameLst>
                                          <p:attrName>style.visibility</p:attrName>
                                        </p:attrNameLst>
                                      </p:cBhvr>
                                      <p:to>
                                        <p:strVal val="visible"/>
                                      </p:to>
                                    </p:set>
                                    <p:animEffect filter="strips(upRight)" transition="in">
                                      <p:cBhvr>
                                        <p:cTn id="13" dur="1000"/>
                                        <p:tgtEl>
                                          <p:spTgt spid="695"/>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692"/>
                                        </p:tgtEl>
                                        <p:attrNameLst>
                                          <p:attrName>style.visibility</p:attrName>
                                        </p:attrNameLst>
                                      </p:cBhvr>
                                      <p:to>
                                        <p:strVal val="visible"/>
                                      </p:to>
                                    </p:set>
                                    <p:anim calcmode="lin" valueType="num">
                                      <p:cBhvr>
                                        <p:cTn id="18" dur="1000" fill="hold"/>
                                        <p:tgtEl>
                                          <p:spTgt spid="692"/>
                                        </p:tgtEl>
                                        <p:attrNameLst>
                                          <p:attrName>ppt_x</p:attrName>
                                        </p:attrNameLst>
                                      </p:cBhvr>
                                      <p:tavLst>
                                        <p:tav tm="0">
                                          <p:val>
                                            <p:strVal val="0-#ppt_w/2"/>
                                          </p:val>
                                        </p:tav>
                                        <p:tav tm="100000">
                                          <p:val>
                                            <p:strVal val="#ppt_x"/>
                                          </p:val>
                                        </p:tav>
                                      </p:tavLst>
                                    </p:anim>
                                    <p:anim calcmode="lin" valueType="num">
                                      <p:cBhvr>
                                        <p:cTn id="19" dur="1000" fill="hold"/>
                                        <p:tgtEl>
                                          <p:spTgt spid="6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2" grpId="3"/>
      <p:bldP build="whole" bldLvl="1" animBg="1" rev="0" advAuto="0" spid="690" grpId="1"/>
      <p:bldP build="whole" bldLvl="1" animBg="1" rev="0" advAuto="0" spid="695"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3" name="Shape 671"/>
          <p:cNvGrpSpPr/>
          <p:nvPr/>
        </p:nvGrpSpPr>
        <p:grpSpPr>
          <a:xfrm>
            <a:off x="2649139" y="1393030"/>
            <a:ext cx="5500692" cy="2143127"/>
            <a:chOff x="0" y="0"/>
            <a:chExt cx="5500690" cy="2143125"/>
          </a:xfrm>
        </p:grpSpPr>
        <p:sp>
          <p:nvSpPr>
            <p:cNvPr id="721" name="Oval"/>
            <p:cNvSpPr/>
            <p:nvPr/>
          </p:nvSpPr>
          <p:spPr>
            <a:xfrm>
              <a:off x="-1" y="0"/>
              <a:ext cx="5500692" cy="2143126"/>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22" name="Objectivism"/>
            <p:cNvSpPr txBox="1"/>
            <p:nvPr/>
          </p:nvSpPr>
          <p:spPr>
            <a:xfrm>
              <a:off x="805556" y="604825"/>
              <a:ext cx="3889576"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Objectivism</a:t>
              </a:r>
            </a:p>
          </p:txBody>
        </p:sp>
      </p:grpSp>
      <p:grpSp>
        <p:nvGrpSpPr>
          <p:cNvPr id="726" name="Shape 672"/>
          <p:cNvGrpSpPr/>
          <p:nvPr/>
        </p:nvGrpSpPr>
        <p:grpSpPr>
          <a:xfrm>
            <a:off x="16055578" y="845342"/>
            <a:ext cx="5500689" cy="2143127"/>
            <a:chOff x="0" y="0"/>
            <a:chExt cx="5500687" cy="2143125"/>
          </a:xfrm>
        </p:grpSpPr>
        <p:sp>
          <p:nvSpPr>
            <p:cNvPr id="724" name="Oval"/>
            <p:cNvSpPr/>
            <p:nvPr/>
          </p:nvSpPr>
          <p:spPr>
            <a:xfrm>
              <a:off x="0" y="0"/>
              <a:ext cx="5500688" cy="2143126"/>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25" name="Subjectivism"/>
            <p:cNvSpPr txBox="1"/>
            <p:nvPr/>
          </p:nvSpPr>
          <p:spPr>
            <a:xfrm>
              <a:off x="805556" y="604825"/>
              <a:ext cx="3889576"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Subjectivism</a:t>
              </a:r>
            </a:p>
          </p:txBody>
        </p:sp>
      </p:grpSp>
      <p:grpSp>
        <p:nvGrpSpPr>
          <p:cNvPr id="731" name="Group 675"/>
          <p:cNvGrpSpPr/>
          <p:nvPr/>
        </p:nvGrpSpPr>
        <p:grpSpPr>
          <a:xfrm>
            <a:off x="2958702" y="3643312"/>
            <a:ext cx="4482707" cy="3643314"/>
            <a:chOff x="0" y="0"/>
            <a:chExt cx="4482706" cy="3643313"/>
          </a:xfrm>
        </p:grpSpPr>
        <p:grpSp>
          <p:nvGrpSpPr>
            <p:cNvPr id="729" name="Shape 673"/>
            <p:cNvGrpSpPr/>
            <p:nvPr/>
          </p:nvGrpSpPr>
          <p:grpSpPr>
            <a:xfrm>
              <a:off x="-1" y="1893093"/>
              <a:ext cx="4482708" cy="1750221"/>
              <a:chOff x="0" y="0"/>
              <a:chExt cx="4482706" cy="1750220"/>
            </a:xfrm>
          </p:grpSpPr>
          <p:sp>
            <p:nvSpPr>
              <p:cNvPr id="727"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28" name="Real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Realism</a:t>
                </a:r>
              </a:p>
            </p:txBody>
          </p:sp>
        </p:grpSp>
        <p:sp>
          <p:nvSpPr>
            <p:cNvPr id="730" name="Shape 674"/>
            <p:cNvSpPr/>
            <p:nvPr/>
          </p:nvSpPr>
          <p:spPr>
            <a:xfrm rot="5400000">
              <a:off x="1357312" y="0"/>
              <a:ext cx="1785939"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36" name="Group 678"/>
          <p:cNvGrpSpPr/>
          <p:nvPr/>
        </p:nvGrpSpPr>
        <p:grpSpPr>
          <a:xfrm>
            <a:off x="16555640" y="3184921"/>
            <a:ext cx="4482707" cy="3732611"/>
            <a:chOff x="0" y="0"/>
            <a:chExt cx="4482706" cy="3732610"/>
          </a:xfrm>
        </p:grpSpPr>
        <p:grpSp>
          <p:nvGrpSpPr>
            <p:cNvPr id="734" name="Shape 676"/>
            <p:cNvGrpSpPr/>
            <p:nvPr/>
          </p:nvGrpSpPr>
          <p:grpSpPr>
            <a:xfrm>
              <a:off x="-1" y="1982390"/>
              <a:ext cx="4482708" cy="1750222"/>
              <a:chOff x="0" y="0"/>
              <a:chExt cx="4482706" cy="1750220"/>
            </a:xfrm>
          </p:grpSpPr>
          <p:sp>
            <p:nvSpPr>
              <p:cNvPr id="732" name="Oval"/>
              <p:cNvSpPr/>
              <p:nvPr/>
            </p:nvSpPr>
            <p:spPr>
              <a:xfrm>
                <a:off x="-1" y="-1"/>
                <a:ext cx="4482708" cy="1750222"/>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33" name="Ideal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Idealism</a:t>
                </a:r>
              </a:p>
            </p:txBody>
          </p:sp>
        </p:grpSp>
        <p:sp>
          <p:nvSpPr>
            <p:cNvPr id="735" name="Shape 677"/>
            <p:cNvSpPr/>
            <p:nvPr/>
          </p:nvSpPr>
          <p:spPr>
            <a:xfrm rot="5400000">
              <a:off x="1357312" y="0"/>
              <a:ext cx="1785939"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45" name="Group 683"/>
          <p:cNvGrpSpPr/>
          <p:nvPr/>
        </p:nvGrpSpPr>
        <p:grpSpPr>
          <a:xfrm>
            <a:off x="803671" y="6907165"/>
            <a:ext cx="9608347" cy="3986609"/>
            <a:chOff x="0" y="0"/>
            <a:chExt cx="9608347" cy="3986607"/>
          </a:xfrm>
        </p:grpSpPr>
        <p:grpSp>
          <p:nvGrpSpPr>
            <p:cNvPr id="739" name="Shape 679"/>
            <p:cNvGrpSpPr/>
            <p:nvPr/>
          </p:nvGrpSpPr>
          <p:grpSpPr>
            <a:xfrm>
              <a:off x="-1" y="2236386"/>
              <a:ext cx="4482708" cy="1750221"/>
              <a:chOff x="0" y="0"/>
              <a:chExt cx="4482706" cy="1750220"/>
            </a:xfrm>
          </p:grpSpPr>
          <p:sp>
            <p:nvSpPr>
              <p:cNvPr id="737"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38" name="Empir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Empirism</a:t>
                </a:r>
              </a:p>
            </p:txBody>
          </p:sp>
        </p:grpSp>
        <p:grpSp>
          <p:nvGrpSpPr>
            <p:cNvPr id="742" name="Shape 680"/>
            <p:cNvGrpSpPr/>
            <p:nvPr/>
          </p:nvGrpSpPr>
          <p:grpSpPr>
            <a:xfrm>
              <a:off x="5125640" y="2236386"/>
              <a:ext cx="4482708" cy="1750221"/>
              <a:chOff x="0" y="0"/>
              <a:chExt cx="4482706" cy="1750220"/>
            </a:xfrm>
          </p:grpSpPr>
          <p:sp>
            <p:nvSpPr>
              <p:cNvPr id="740"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41" name="Positiv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Positivism</a:t>
                </a:r>
              </a:p>
            </p:txBody>
          </p:sp>
        </p:grpSp>
        <p:sp>
          <p:nvSpPr>
            <p:cNvPr id="743" name="Shape 681"/>
            <p:cNvSpPr/>
            <p:nvPr/>
          </p:nvSpPr>
          <p:spPr>
            <a:xfrm rot="7826625">
              <a:off x="2282143" y="555225"/>
              <a:ext cx="2214599"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44" name="Shape 682"/>
            <p:cNvSpPr/>
            <p:nvPr/>
          </p:nvSpPr>
          <p:spPr>
            <a:xfrm rot="2993741">
              <a:off x="4371114" y="541806"/>
              <a:ext cx="2247544"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54" name="Group 688"/>
          <p:cNvGrpSpPr/>
          <p:nvPr/>
        </p:nvGrpSpPr>
        <p:grpSpPr>
          <a:xfrm>
            <a:off x="11983639" y="6503126"/>
            <a:ext cx="12059511" cy="5147143"/>
            <a:chOff x="0" y="0"/>
            <a:chExt cx="12059509" cy="5147142"/>
          </a:xfrm>
        </p:grpSpPr>
        <p:grpSp>
          <p:nvGrpSpPr>
            <p:cNvPr id="748" name="Shape 684"/>
            <p:cNvGrpSpPr/>
            <p:nvPr/>
          </p:nvGrpSpPr>
          <p:grpSpPr>
            <a:xfrm>
              <a:off x="-1" y="3129030"/>
              <a:ext cx="5625707" cy="2018113"/>
              <a:chOff x="0" y="0"/>
              <a:chExt cx="5625706" cy="2018112"/>
            </a:xfrm>
          </p:grpSpPr>
          <p:sp>
            <p:nvSpPr>
              <p:cNvPr id="746" name="Oval"/>
              <p:cNvSpPr/>
              <p:nvPr/>
            </p:nvSpPr>
            <p:spPr>
              <a:xfrm>
                <a:off x="-1" y="-1"/>
                <a:ext cx="5625708" cy="2018114"/>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47" name="Hermeneutics"/>
              <p:cNvSpPr txBox="1"/>
              <p:nvPr/>
            </p:nvSpPr>
            <p:spPr>
              <a:xfrm>
                <a:off x="823865" y="542318"/>
                <a:ext cx="3977976" cy="933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Hermeneutics</a:t>
                </a:r>
              </a:p>
            </p:txBody>
          </p:sp>
        </p:grpSp>
        <p:grpSp>
          <p:nvGrpSpPr>
            <p:cNvPr id="751" name="Shape 685"/>
            <p:cNvGrpSpPr/>
            <p:nvPr/>
          </p:nvGrpSpPr>
          <p:grpSpPr>
            <a:xfrm>
              <a:off x="5893175" y="3129030"/>
              <a:ext cx="6166335" cy="2018113"/>
              <a:chOff x="0" y="0"/>
              <a:chExt cx="6166334" cy="2018112"/>
            </a:xfrm>
          </p:grpSpPr>
          <p:sp>
            <p:nvSpPr>
              <p:cNvPr id="749" name="Oval"/>
              <p:cNvSpPr/>
              <p:nvPr/>
            </p:nvSpPr>
            <p:spPr>
              <a:xfrm>
                <a:off x="-1" y="-1"/>
                <a:ext cx="6166336" cy="2018114"/>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50" name="phenomenology"/>
              <p:cNvSpPr txBox="1"/>
              <p:nvPr/>
            </p:nvSpPr>
            <p:spPr>
              <a:xfrm>
                <a:off x="903039" y="542318"/>
                <a:ext cx="4360257" cy="933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phenomenology</a:t>
                </a:r>
              </a:p>
            </p:txBody>
          </p:sp>
        </p:grpSp>
        <p:sp>
          <p:nvSpPr>
            <p:cNvPr id="752" name="Shape 686"/>
            <p:cNvSpPr/>
            <p:nvPr/>
          </p:nvSpPr>
          <p:spPr>
            <a:xfrm rot="7736684">
              <a:off x="3551206" y="939276"/>
              <a:ext cx="3268268"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53" name="Shape 687"/>
            <p:cNvSpPr/>
            <p:nvPr/>
          </p:nvSpPr>
          <p:spPr>
            <a:xfrm rot="3556877">
              <a:off x="6435947" y="918562"/>
              <a:ext cx="3000378"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sp>
        <p:nvSpPr>
          <p:cNvPr id="755" name="Shape 689"/>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731"/>
                                        </p:tgtEl>
                                        <p:attrNameLst>
                                          <p:attrName>style.visibility</p:attrName>
                                        </p:attrNameLst>
                                      </p:cBhvr>
                                      <p:to>
                                        <p:strVal val="visible"/>
                                      </p:to>
                                    </p:set>
                                    <p:animEffect filter="wipe(up)" transition="in">
                                      <p:cBhvr>
                                        <p:cTn id="7" dur="1000"/>
                                        <p:tgtEl>
                                          <p:spTgt spid="7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736"/>
                                        </p:tgtEl>
                                        <p:attrNameLst>
                                          <p:attrName>style.visibility</p:attrName>
                                        </p:attrNameLst>
                                      </p:cBhvr>
                                      <p:to>
                                        <p:strVal val="visible"/>
                                      </p:to>
                                    </p:set>
                                    <p:animEffect filter="wipe(up)" transition="in">
                                      <p:cBhvr>
                                        <p:cTn id="12" dur="1000"/>
                                        <p:tgtEl>
                                          <p:spTgt spid="73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745"/>
                                        </p:tgtEl>
                                        <p:attrNameLst>
                                          <p:attrName>style.visibility</p:attrName>
                                        </p:attrNameLst>
                                      </p:cBhvr>
                                      <p:to>
                                        <p:strVal val="visible"/>
                                      </p:to>
                                    </p:set>
                                    <p:animEffect filter="wipe(up)" transition="in">
                                      <p:cBhvr>
                                        <p:cTn id="17" dur="1000"/>
                                        <p:tgtEl>
                                          <p:spTgt spid="74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754"/>
                                        </p:tgtEl>
                                        <p:attrNameLst>
                                          <p:attrName>style.visibility</p:attrName>
                                        </p:attrNameLst>
                                      </p:cBhvr>
                                      <p:to>
                                        <p:strVal val="visible"/>
                                      </p:to>
                                    </p:set>
                                    <p:animEffect filter="wipe(up)" transition="in">
                                      <p:cBhvr>
                                        <p:cTn id="22" dur="100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1" grpId="1"/>
      <p:bldP build="whole" bldLvl="1" animBg="1" rev="0" advAuto="0" spid="754" grpId="4"/>
      <p:bldP build="whole" bldLvl="1" animBg="1" rev="0" advAuto="0" spid="736" grpId="2"/>
      <p:bldP build="whole" bldLvl="1" animBg="1" rev="0" advAuto="0" spid="745"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691"/>
          <p:cNvSpPr txBox="1"/>
          <p:nvPr>
            <p:ph type="title"/>
          </p:nvPr>
        </p:nvSpPr>
        <p:spPr>
          <a:xfrm>
            <a:off x="1139824" y="984250"/>
            <a:ext cx="22104350" cy="2146300"/>
          </a:xfrm>
          <a:prstGeom prst="rect">
            <a:avLst/>
          </a:prstGeom>
        </p:spPr>
        <p:txBody>
          <a:bodyPr/>
          <a:lstStyle/>
          <a:p>
            <a:pPr/>
            <a:r>
              <a:t>Objectivism</a:t>
            </a:r>
          </a:p>
        </p:txBody>
      </p:sp>
      <p:sp>
        <p:nvSpPr>
          <p:cNvPr id="758" name="Shape 692"/>
          <p:cNvSpPr txBox="1"/>
          <p:nvPr>
            <p:ph type="body" idx="1"/>
          </p:nvPr>
        </p:nvSpPr>
        <p:spPr>
          <a:xfrm>
            <a:off x="1592261" y="3879043"/>
            <a:ext cx="21340586" cy="8642470"/>
          </a:xfrm>
          <a:prstGeom prst="rect">
            <a:avLst/>
          </a:prstGeom>
        </p:spPr>
        <p:txBody>
          <a:bodyPr/>
          <a:lstStyle/>
          <a:p>
            <a:pPr marL="1816100">
              <a:buBlip>
                <a:blip r:embed="rId2"/>
              </a:buBlip>
            </a:pPr>
            <a:r>
              <a:t>Objectivity means factuality and impartiality.</a:t>
            </a:r>
          </a:p>
          <a:p>
            <a:pPr marL="1816100">
              <a:buBlip>
                <a:blip r:embed="rId2"/>
              </a:buBlip>
            </a:pPr>
            <a:r>
              <a:t>Objectivity substantiate, refute, structures or generates our theories</a:t>
            </a:r>
          </a:p>
          <a:p>
            <a:pPr marL="1816100">
              <a:buBlip>
                <a:blip r:embed="rId2"/>
              </a:buBlip>
            </a:pPr>
            <a:r>
              <a:t>It produces results that can challenge not only our perceptions but also those that generally apply in society.</a:t>
            </a:r>
          </a:p>
        </p:txBody>
      </p:sp>
      <p:sp>
        <p:nvSpPr>
          <p:cNvPr id="759" name="Shape 69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695"/>
          <p:cNvSpPr txBox="1"/>
          <p:nvPr>
            <p:ph type="title"/>
          </p:nvPr>
        </p:nvSpPr>
        <p:spPr>
          <a:xfrm>
            <a:off x="1139824" y="984250"/>
            <a:ext cx="22104350" cy="2146300"/>
          </a:xfrm>
          <a:prstGeom prst="rect">
            <a:avLst/>
          </a:prstGeom>
        </p:spPr>
        <p:txBody>
          <a:bodyPr/>
          <a:lstStyle/>
          <a:p>
            <a:pPr/>
            <a:r>
              <a:t>Objectivism (cont.)</a:t>
            </a:r>
          </a:p>
        </p:txBody>
      </p:sp>
      <p:sp>
        <p:nvSpPr>
          <p:cNvPr id="762" name="Shape 696"/>
          <p:cNvSpPr txBox="1"/>
          <p:nvPr>
            <p:ph type="body" idx="1"/>
          </p:nvPr>
        </p:nvSpPr>
        <p:spPr>
          <a:xfrm>
            <a:off x="1592261" y="3879043"/>
            <a:ext cx="21340586" cy="8642470"/>
          </a:xfrm>
          <a:prstGeom prst="rect">
            <a:avLst/>
          </a:prstGeom>
        </p:spPr>
        <p:txBody>
          <a:bodyPr/>
          <a:lstStyle/>
          <a:p>
            <a:pPr marL="1816100">
              <a:buBlip>
                <a:blip r:embed="rId2"/>
              </a:buBlip>
            </a:pPr>
            <a:r>
              <a:t>It is a common assumption that if our values are not interfering in our research, it is objective and above any form of criticism.</a:t>
            </a:r>
          </a:p>
          <a:p>
            <a:pPr marL="1816100">
              <a:buBlip>
                <a:blip r:embed="rId2"/>
              </a:buBlip>
            </a:pPr>
            <a:r>
              <a:t>The basic belief is that there must be some permanent, ahistorical sources or structures that we may ultimately fall back on when it comes to determining the meaning of rationality, knowledge, truth, reality, the good or the right</a:t>
            </a:r>
          </a:p>
        </p:txBody>
      </p:sp>
      <p:sp>
        <p:nvSpPr>
          <p:cNvPr id="763" name="Shape 697"/>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699"/>
          <p:cNvSpPr txBox="1"/>
          <p:nvPr>
            <p:ph type="title"/>
          </p:nvPr>
        </p:nvSpPr>
        <p:spPr>
          <a:xfrm>
            <a:off x="1139824" y="984250"/>
            <a:ext cx="22104350" cy="2146300"/>
          </a:xfrm>
          <a:prstGeom prst="rect">
            <a:avLst/>
          </a:prstGeom>
        </p:spPr>
        <p:txBody>
          <a:bodyPr/>
          <a:lstStyle/>
          <a:p>
            <a:pPr/>
            <a:r>
              <a:t>Positivism</a:t>
            </a:r>
          </a:p>
        </p:txBody>
      </p:sp>
      <p:sp>
        <p:nvSpPr>
          <p:cNvPr id="766" name="Shape 700"/>
          <p:cNvSpPr txBox="1"/>
          <p:nvPr>
            <p:ph type="body" idx="1"/>
          </p:nvPr>
        </p:nvSpPr>
        <p:spPr>
          <a:xfrm>
            <a:off x="1592261" y="3879043"/>
            <a:ext cx="21340586" cy="8642470"/>
          </a:xfrm>
          <a:prstGeom prst="rect">
            <a:avLst/>
          </a:prstGeom>
        </p:spPr>
        <p:txBody>
          <a:bodyPr/>
          <a:lstStyle/>
          <a:p>
            <a:pPr marL="1816100">
              <a:buBlip>
                <a:blip r:embed="rId2"/>
              </a:buBlip>
            </a:pPr>
            <a:r>
              <a:t>Positivism is an anti-metaphysical epistemology.</a:t>
            </a:r>
          </a:p>
          <a:p>
            <a:pPr marL="1816100">
              <a:buBlip>
                <a:blip r:embed="rId2"/>
              </a:buBlip>
            </a:pPr>
            <a:r>
              <a:t>According to it, we can generalize from our observations of social phenomena and formulate statements that are valid for the behavior of the population as a whole.</a:t>
            </a:r>
          </a:p>
          <a:p>
            <a:pPr marL="1816100">
              <a:buBlip>
                <a:blip r:embed="rId2"/>
              </a:buBlip>
            </a:pPr>
            <a:r>
              <a:t>Based on his model positivism explains human behavior in terms of cause and effect.</a:t>
            </a:r>
          </a:p>
        </p:txBody>
      </p:sp>
      <p:sp>
        <p:nvSpPr>
          <p:cNvPr id="767" name="Shape 701"/>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03"/>
          <p:cNvSpPr txBox="1"/>
          <p:nvPr>
            <p:ph type="title"/>
          </p:nvPr>
        </p:nvSpPr>
        <p:spPr>
          <a:xfrm>
            <a:off x="1139824" y="984250"/>
            <a:ext cx="22104350" cy="2146300"/>
          </a:xfrm>
          <a:prstGeom prst="rect">
            <a:avLst/>
          </a:prstGeom>
        </p:spPr>
        <p:txBody>
          <a:bodyPr/>
          <a:lstStyle/>
          <a:p>
            <a:pPr/>
            <a:r>
              <a:t>Empiricism 1</a:t>
            </a:r>
          </a:p>
        </p:txBody>
      </p:sp>
      <p:sp>
        <p:nvSpPr>
          <p:cNvPr id="770" name="Shape 704"/>
          <p:cNvSpPr txBox="1"/>
          <p:nvPr>
            <p:ph type="body" idx="1"/>
          </p:nvPr>
        </p:nvSpPr>
        <p:spPr>
          <a:xfrm>
            <a:off x="1592261" y="3879043"/>
            <a:ext cx="21340586" cy="8642470"/>
          </a:xfrm>
          <a:prstGeom prst="rect">
            <a:avLst/>
          </a:prstGeom>
        </p:spPr>
        <p:txBody>
          <a:bodyPr/>
          <a:lstStyle/>
          <a:p>
            <a:pPr marL="1816100">
              <a:buBlip>
                <a:blip r:embed="rId2"/>
              </a:buBlip>
            </a:pPr>
            <a:r>
              <a:t>Positivism has the same perception as empiricism in the sense that both directions believe that there are "facts" that we can gather from the social world, regardless of how people themselves interpret them.</a:t>
            </a:r>
          </a:p>
          <a:p>
            <a:pPr marL="1816100">
              <a:buBlip>
                <a:blip r:embed="rId2"/>
              </a:buBlip>
            </a:pPr>
            <a:r>
              <a:t>As scientists we just need to refine our tools for data collection so that they are neutral recording instruments.ccc</a:t>
            </a:r>
          </a:p>
        </p:txBody>
      </p:sp>
      <p:sp>
        <p:nvSpPr>
          <p:cNvPr id="771" name="Shape 705"/>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Shape 707"/>
          <p:cNvSpPr txBox="1"/>
          <p:nvPr>
            <p:ph type="title"/>
          </p:nvPr>
        </p:nvSpPr>
        <p:spPr>
          <a:xfrm>
            <a:off x="1139824" y="984250"/>
            <a:ext cx="22104350" cy="2146300"/>
          </a:xfrm>
          <a:prstGeom prst="rect">
            <a:avLst/>
          </a:prstGeom>
        </p:spPr>
        <p:txBody>
          <a:bodyPr/>
          <a:lstStyle/>
          <a:p>
            <a:pPr/>
            <a:r>
              <a:t>Empirism 2</a:t>
            </a:r>
          </a:p>
        </p:txBody>
      </p:sp>
      <p:sp>
        <p:nvSpPr>
          <p:cNvPr id="774" name="Shape 708"/>
          <p:cNvSpPr txBox="1"/>
          <p:nvPr>
            <p:ph type="body" idx="1"/>
          </p:nvPr>
        </p:nvSpPr>
        <p:spPr>
          <a:xfrm>
            <a:off x="1592261" y="3879043"/>
            <a:ext cx="21340586" cy="8642470"/>
          </a:xfrm>
          <a:prstGeom prst="rect">
            <a:avLst/>
          </a:prstGeom>
        </p:spPr>
        <p:txBody>
          <a:bodyPr/>
          <a:lstStyle/>
          <a:p>
            <a:pPr marL="1816100">
              <a:buBlip>
                <a:blip r:embed="rId2"/>
              </a:buBlip>
            </a:pPr>
            <a:r>
              <a:t>The fundamental difference between empiricism and positivism is on the theoretical plane.</a:t>
            </a:r>
          </a:p>
          <a:p>
            <a:pPr marL="1816100">
              <a:buBlip>
                <a:blip r:embed="rId2"/>
              </a:buBlip>
            </a:pPr>
            <a:r>
              <a:t>Within positivism, the data is "theory-controlling ': Data will be a test of the theory's validity.</a:t>
            </a:r>
          </a:p>
          <a:p>
            <a:pPr marL="1816100">
              <a:buBlip>
                <a:blip r:embed="rId2"/>
              </a:buBlip>
            </a:pPr>
            <a:r>
              <a:t>Empiricism lacks the theory that control the collection of data.</a:t>
            </a:r>
          </a:p>
        </p:txBody>
      </p:sp>
      <p:sp>
        <p:nvSpPr>
          <p:cNvPr id="775" name="Shape 709"/>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Shape 711"/>
          <p:cNvSpPr txBox="1"/>
          <p:nvPr>
            <p:ph type="title"/>
          </p:nvPr>
        </p:nvSpPr>
        <p:spPr>
          <a:xfrm>
            <a:off x="1139824" y="984250"/>
            <a:ext cx="22104350" cy="2146300"/>
          </a:xfrm>
          <a:prstGeom prst="rect">
            <a:avLst/>
          </a:prstGeom>
        </p:spPr>
        <p:txBody>
          <a:bodyPr/>
          <a:lstStyle/>
          <a:p>
            <a:pPr/>
            <a:r>
              <a:t>Empirism 3</a:t>
            </a:r>
          </a:p>
        </p:txBody>
      </p:sp>
      <p:sp>
        <p:nvSpPr>
          <p:cNvPr id="778" name="Shape 712"/>
          <p:cNvSpPr txBox="1"/>
          <p:nvPr>
            <p:ph type="body" idx="1"/>
          </p:nvPr>
        </p:nvSpPr>
        <p:spPr>
          <a:xfrm>
            <a:off x="1592261" y="3879043"/>
            <a:ext cx="21340586" cy="8642470"/>
          </a:xfrm>
          <a:prstGeom prst="rect">
            <a:avLst/>
          </a:prstGeom>
        </p:spPr>
        <p:txBody>
          <a:bodyPr/>
          <a:lstStyle>
            <a:lvl1pPr marL="1816100">
              <a:buBlip>
                <a:blip r:embed="rId2"/>
              </a:buBlip>
            </a:lvl1pPr>
          </a:lstStyle>
          <a:p>
            <a:pPr/>
            <a:r>
              <a:t>Empiricism refers to an idea of social research where the emphasis is on the production of accurate data - accurately determined, precise and generalizable - and where the data itself is the target of the research. This view is summarized in the slogan "the facts speak for themselves."</a:t>
            </a:r>
          </a:p>
        </p:txBody>
      </p:sp>
      <p:sp>
        <p:nvSpPr>
          <p:cNvPr id="779" name="Shape 71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6"/>
          <p:cNvSpPr txBox="1"/>
          <p:nvPr>
            <p:ph type="title"/>
          </p:nvPr>
        </p:nvSpPr>
        <p:spPr>
          <a:xfrm>
            <a:off x="1901825" y="1198562"/>
            <a:ext cx="20403896" cy="2146301"/>
          </a:xfrm>
          <a:prstGeom prst="rect">
            <a:avLst/>
          </a:prstGeom>
        </p:spPr>
        <p:txBody>
          <a:bodyPr/>
          <a:lstStyle>
            <a:lvl1pPr defTabSz="536575">
              <a:defRPr sz="9100"/>
            </a:lvl1pPr>
          </a:lstStyle>
          <a:p>
            <a:pPr/>
            <a:r>
              <a:t>Do you benefit of method outside of science?</a:t>
            </a:r>
          </a:p>
        </p:txBody>
      </p:sp>
      <p:sp>
        <p:nvSpPr>
          <p:cNvPr id="436" name="Shape 437"/>
          <p:cNvSpPr/>
          <p:nvPr/>
        </p:nvSpPr>
        <p:spPr>
          <a:xfrm>
            <a:off x="2427961" y="7768826"/>
            <a:ext cx="18814836" cy="241"/>
          </a:xfrm>
          <a:prstGeom prst="line">
            <a:avLst/>
          </a:prstGeom>
          <a:ln w="101600">
            <a:solidFill>
              <a:srgbClr val="FF2600"/>
            </a:solidFill>
            <a:miter lim="400000"/>
          </a:ln>
        </p:spPr>
        <p:txBody>
          <a:bodyPr lIns="45718" tIns="45718" rIns="45718" bIns="45718"/>
          <a:lstStyle/>
          <a:p>
            <a:pPr>
              <a:defRPr>
                <a:solidFill>
                  <a:srgbClr val="FFFFFF"/>
                </a:solidFill>
              </a:defRPr>
            </a:pPr>
          </a:p>
        </p:txBody>
      </p:sp>
      <p:grpSp>
        <p:nvGrpSpPr>
          <p:cNvPr id="439" name="Shape 438"/>
          <p:cNvGrpSpPr/>
          <p:nvPr/>
        </p:nvGrpSpPr>
        <p:grpSpPr>
          <a:xfrm>
            <a:off x="10433021" y="3593702"/>
            <a:ext cx="2804717" cy="2584452"/>
            <a:chOff x="0" y="0"/>
            <a:chExt cx="2804716" cy="2584450"/>
          </a:xfrm>
        </p:grpSpPr>
        <p:sp>
          <p:nvSpPr>
            <p:cNvPr id="437" name="Form"/>
            <p:cNvSpPr/>
            <p:nvPr/>
          </p:nvSpPr>
          <p:spPr>
            <a:xfrm>
              <a:off x="-1" y="-1"/>
              <a:ext cx="2804717" cy="2584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1" y="0"/>
                  </a:moveTo>
                  <a:cubicBezTo>
                    <a:pt x="1232" y="0"/>
                    <a:pt x="0" y="1337"/>
                    <a:pt x="0" y="2985"/>
                  </a:cubicBezTo>
                  <a:lnTo>
                    <a:pt x="0" y="7065"/>
                  </a:lnTo>
                  <a:cubicBezTo>
                    <a:pt x="0" y="8714"/>
                    <a:pt x="1232" y="10050"/>
                    <a:pt x="2751" y="10050"/>
                  </a:cubicBezTo>
                  <a:lnTo>
                    <a:pt x="8598" y="10050"/>
                  </a:lnTo>
                  <a:lnTo>
                    <a:pt x="9839" y="21600"/>
                  </a:lnTo>
                  <a:lnTo>
                    <a:pt x="11080" y="10050"/>
                  </a:lnTo>
                  <a:lnTo>
                    <a:pt x="18849" y="10050"/>
                  </a:lnTo>
                  <a:cubicBezTo>
                    <a:pt x="20368" y="10050"/>
                    <a:pt x="21600" y="8714"/>
                    <a:pt x="21600" y="7065"/>
                  </a:cubicBezTo>
                  <a:lnTo>
                    <a:pt x="21600" y="2985"/>
                  </a:lnTo>
                  <a:cubicBezTo>
                    <a:pt x="21600" y="1337"/>
                    <a:pt x="20368" y="0"/>
                    <a:pt x="18849" y="0"/>
                  </a:cubicBezTo>
                  <a:lnTo>
                    <a:pt x="2751" y="0"/>
                  </a:lnTo>
                  <a:close/>
                </a:path>
              </a:pathLst>
            </a:custGeom>
            <a:gradFill flip="none" rotWithShape="1">
              <a:gsLst>
                <a:gs pos="0">
                  <a:srgbClr val="FF9300"/>
                </a:gs>
                <a:gs pos="100000">
                  <a:srgbClr val="9411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Bold"/>
                  <a:ea typeface="Futura Bold"/>
                  <a:cs typeface="Futura Bold"/>
                  <a:sym typeface="Futura Bold"/>
                </a:defRPr>
              </a:pPr>
            </a:p>
          </p:txBody>
        </p:sp>
        <p:sp>
          <p:nvSpPr>
            <p:cNvPr id="438" name="Result"/>
            <p:cNvSpPr txBox="1"/>
            <p:nvPr/>
          </p:nvSpPr>
          <p:spPr>
            <a:xfrm>
              <a:off x="-1" y="823569"/>
              <a:ext cx="280471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Result</a:t>
              </a:r>
            </a:p>
          </p:txBody>
        </p:sp>
      </p:grpSp>
      <p:grpSp>
        <p:nvGrpSpPr>
          <p:cNvPr id="442" name="Shape 439"/>
          <p:cNvGrpSpPr/>
          <p:nvPr/>
        </p:nvGrpSpPr>
        <p:grpSpPr>
          <a:xfrm>
            <a:off x="10433021" y="9238456"/>
            <a:ext cx="2804717" cy="2584452"/>
            <a:chOff x="0" y="0"/>
            <a:chExt cx="2804716" cy="2584450"/>
          </a:xfrm>
        </p:grpSpPr>
        <p:sp>
          <p:nvSpPr>
            <p:cNvPr id="440" name="Form"/>
            <p:cNvSpPr/>
            <p:nvPr/>
          </p:nvSpPr>
          <p:spPr>
            <a:xfrm>
              <a:off x="-1" y="-1"/>
              <a:ext cx="2804717" cy="2584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0" y="0"/>
                  </a:moveTo>
                  <a:lnTo>
                    <a:pt x="8552" y="11898"/>
                  </a:lnTo>
                  <a:lnTo>
                    <a:pt x="3573" y="11898"/>
                  </a:lnTo>
                  <a:cubicBezTo>
                    <a:pt x="1600" y="11898"/>
                    <a:pt x="0" y="13634"/>
                    <a:pt x="0" y="15775"/>
                  </a:cubicBezTo>
                  <a:lnTo>
                    <a:pt x="0" y="17722"/>
                  </a:lnTo>
                  <a:cubicBezTo>
                    <a:pt x="0" y="19864"/>
                    <a:pt x="1600" y="21600"/>
                    <a:pt x="3573" y="21600"/>
                  </a:cubicBezTo>
                  <a:lnTo>
                    <a:pt x="18027" y="21600"/>
                  </a:lnTo>
                  <a:cubicBezTo>
                    <a:pt x="20000" y="21600"/>
                    <a:pt x="21600" y="19864"/>
                    <a:pt x="21600" y="17722"/>
                  </a:cubicBezTo>
                  <a:lnTo>
                    <a:pt x="21600" y="15775"/>
                  </a:lnTo>
                  <a:cubicBezTo>
                    <a:pt x="21600" y="13634"/>
                    <a:pt x="20000" y="11898"/>
                    <a:pt x="18027" y="11898"/>
                  </a:cubicBezTo>
                  <a:lnTo>
                    <a:pt x="11110" y="11898"/>
                  </a:lnTo>
                  <a:lnTo>
                    <a:pt x="9830" y="0"/>
                  </a:lnTo>
                  <a:close/>
                </a:path>
              </a:pathLst>
            </a:custGeom>
            <a:gradFill flip="none" rotWithShape="1">
              <a:gsLst>
                <a:gs pos="0">
                  <a:srgbClr val="FF9300"/>
                </a:gs>
                <a:gs pos="100000">
                  <a:srgbClr val="9411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Bold"/>
                  <a:ea typeface="Futura Bold"/>
                  <a:cs typeface="Futura Bold"/>
                  <a:sym typeface="Futura Bold"/>
                </a:defRPr>
              </a:pPr>
            </a:p>
          </p:txBody>
        </p:sp>
        <p:sp>
          <p:nvSpPr>
            <p:cNvPr id="441" name="Result"/>
            <p:cNvSpPr txBox="1"/>
            <p:nvPr/>
          </p:nvSpPr>
          <p:spPr>
            <a:xfrm>
              <a:off x="-1" y="823569"/>
              <a:ext cx="280471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Result</a:t>
              </a:r>
            </a:p>
          </p:txBody>
        </p:sp>
      </p:grpSp>
      <p:grpSp>
        <p:nvGrpSpPr>
          <p:cNvPr id="445" name="Shape 440"/>
          <p:cNvGrpSpPr/>
          <p:nvPr/>
        </p:nvGrpSpPr>
        <p:grpSpPr>
          <a:xfrm>
            <a:off x="12699206" y="10626328"/>
            <a:ext cx="6511531" cy="1160861"/>
            <a:chOff x="0" y="0"/>
            <a:chExt cx="6511529" cy="1160859"/>
          </a:xfrm>
        </p:grpSpPr>
        <p:sp>
          <p:nvSpPr>
            <p:cNvPr id="443" name="Form"/>
            <p:cNvSpPr/>
            <p:nvPr/>
          </p:nvSpPr>
          <p:spPr>
            <a:xfrm>
              <a:off x="0" y="0"/>
              <a:ext cx="6511530"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73" y="0"/>
                  </a:moveTo>
                  <a:cubicBezTo>
                    <a:pt x="12118" y="0"/>
                    <a:pt x="11588" y="2976"/>
                    <a:pt x="11588" y="6646"/>
                  </a:cubicBezTo>
                  <a:lnTo>
                    <a:pt x="11588" y="8913"/>
                  </a:lnTo>
                  <a:lnTo>
                    <a:pt x="0" y="12229"/>
                  </a:lnTo>
                  <a:lnTo>
                    <a:pt x="11598" y="15559"/>
                  </a:lnTo>
                  <a:cubicBezTo>
                    <a:pt x="11654" y="18941"/>
                    <a:pt x="12155" y="21600"/>
                    <a:pt x="12773" y="21600"/>
                  </a:cubicBezTo>
                  <a:lnTo>
                    <a:pt x="20415" y="21600"/>
                  </a:lnTo>
                  <a:cubicBezTo>
                    <a:pt x="21070" y="21600"/>
                    <a:pt x="21600" y="18624"/>
                    <a:pt x="21600" y="14954"/>
                  </a:cubicBezTo>
                  <a:lnTo>
                    <a:pt x="21600" y="6646"/>
                  </a:lnTo>
                  <a:cubicBezTo>
                    <a:pt x="21600" y="2976"/>
                    <a:pt x="21070" y="0"/>
                    <a:pt x="20415" y="0"/>
                  </a:cubicBezTo>
                  <a:lnTo>
                    <a:pt x="12773" y="0"/>
                  </a:lnTo>
                  <a:close/>
                </a:path>
              </a:pathLst>
            </a:custGeom>
            <a:gradFill flip="none" rotWithShape="1">
              <a:gsLst>
                <a:gs pos="0">
                  <a:srgbClr val="76D6FF"/>
                </a:gs>
                <a:gs pos="100000">
                  <a:srgbClr val="00549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651" cap="all" spc="85" sz="4300">
                  <a:solidFill>
                    <a:srgbClr val="FFFFFF"/>
                  </a:solidFill>
                  <a:latin typeface="Futura Bold"/>
                  <a:ea typeface="Futura Bold"/>
                  <a:cs typeface="Futura Bold"/>
                  <a:sym typeface="Futura Bold"/>
                </a:defRPr>
              </a:pPr>
            </a:p>
          </p:txBody>
        </p:sp>
        <p:sp>
          <p:nvSpPr>
            <p:cNvPr id="444" name="solution"/>
            <p:cNvSpPr txBox="1"/>
            <p:nvPr/>
          </p:nvSpPr>
          <p:spPr>
            <a:xfrm>
              <a:off x="0" y="109688"/>
              <a:ext cx="6511529" cy="941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651" cap="all" spc="85" sz="4300">
                  <a:solidFill>
                    <a:srgbClr val="000000"/>
                  </a:solidFill>
                  <a:latin typeface="Futura Bold"/>
                  <a:ea typeface="Futura Bold"/>
                  <a:cs typeface="Futura Bold"/>
                  <a:sym typeface="Futura Bold"/>
                </a:defRPr>
              </a:lvl1pPr>
            </a:lstStyle>
            <a:p>
              <a:pPr/>
              <a:r>
                <a:t>solution</a:t>
              </a:r>
            </a:p>
          </p:txBody>
        </p:sp>
      </p:grpSp>
      <p:grpSp>
        <p:nvGrpSpPr>
          <p:cNvPr id="448" name="Shape 441"/>
          <p:cNvGrpSpPr/>
          <p:nvPr/>
        </p:nvGrpSpPr>
        <p:grpSpPr>
          <a:xfrm>
            <a:off x="4295723" y="3679030"/>
            <a:ext cx="6361512" cy="1160861"/>
            <a:chOff x="0" y="0"/>
            <a:chExt cx="6361510" cy="1160859"/>
          </a:xfrm>
        </p:grpSpPr>
        <p:sp>
          <p:nvSpPr>
            <p:cNvPr id="446" name="Form"/>
            <p:cNvSpPr/>
            <p:nvPr/>
          </p:nvSpPr>
          <p:spPr>
            <a:xfrm>
              <a:off x="-1" y="0"/>
              <a:ext cx="6361512"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3" y="0"/>
                  </a:moveTo>
                  <a:cubicBezTo>
                    <a:pt x="543" y="0"/>
                    <a:pt x="0" y="2976"/>
                    <a:pt x="0" y="6646"/>
                  </a:cubicBezTo>
                  <a:lnTo>
                    <a:pt x="0" y="14954"/>
                  </a:lnTo>
                  <a:cubicBezTo>
                    <a:pt x="0" y="18624"/>
                    <a:pt x="543" y="21600"/>
                    <a:pt x="1213" y="21600"/>
                  </a:cubicBezTo>
                  <a:lnTo>
                    <a:pt x="7103" y="21600"/>
                  </a:lnTo>
                  <a:cubicBezTo>
                    <a:pt x="7773" y="21600"/>
                    <a:pt x="8316" y="18624"/>
                    <a:pt x="8316" y="14954"/>
                  </a:cubicBezTo>
                  <a:lnTo>
                    <a:pt x="8316" y="14681"/>
                  </a:lnTo>
                  <a:lnTo>
                    <a:pt x="21600" y="11358"/>
                  </a:lnTo>
                  <a:lnTo>
                    <a:pt x="8316" y="8027"/>
                  </a:lnTo>
                  <a:lnTo>
                    <a:pt x="8316" y="6646"/>
                  </a:lnTo>
                  <a:cubicBezTo>
                    <a:pt x="8316" y="2976"/>
                    <a:pt x="7773" y="0"/>
                    <a:pt x="7103" y="0"/>
                  </a:cubicBezTo>
                  <a:lnTo>
                    <a:pt x="1213" y="0"/>
                  </a:lnTo>
                  <a:close/>
                </a:path>
              </a:pathLst>
            </a:custGeom>
            <a:gradFill flip="none" rotWithShape="1">
              <a:gsLst>
                <a:gs pos="0">
                  <a:srgbClr val="76D6FF"/>
                </a:gs>
                <a:gs pos="100000">
                  <a:srgbClr val="00549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651" cap="all" spc="85" sz="4300">
                  <a:solidFill>
                    <a:srgbClr val="FFFFFF"/>
                  </a:solidFill>
                  <a:latin typeface="Futura Bold"/>
                  <a:ea typeface="Futura Bold"/>
                  <a:cs typeface="Futura Bold"/>
                  <a:sym typeface="Futura Bold"/>
                </a:defRPr>
              </a:pPr>
            </a:p>
          </p:txBody>
        </p:sp>
        <p:sp>
          <p:nvSpPr>
            <p:cNvPr id="447" name="Theory"/>
            <p:cNvSpPr txBox="1"/>
            <p:nvPr/>
          </p:nvSpPr>
          <p:spPr>
            <a:xfrm>
              <a:off x="-1" y="109688"/>
              <a:ext cx="6361512" cy="941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651" cap="all" spc="85" sz="4300">
                  <a:solidFill>
                    <a:srgbClr val="000000"/>
                  </a:solidFill>
                  <a:latin typeface="Futura Bold"/>
                  <a:ea typeface="Futura Bold"/>
                  <a:cs typeface="Futura Bold"/>
                  <a:sym typeface="Futura Bold"/>
                </a:defRPr>
              </a:lvl1pPr>
            </a:lstStyle>
            <a:p>
              <a:pPr/>
              <a:r>
                <a:t>Theory</a:t>
              </a:r>
            </a:p>
          </p:txBody>
        </p:sp>
      </p:grpSp>
      <p:pic>
        <p:nvPicPr>
          <p:cNvPr id="449" name="droppedImage.pdf" descr="droppedImage.pdf"/>
          <p:cNvPicPr>
            <a:picLocks noChangeAspect="1"/>
          </p:cNvPicPr>
          <p:nvPr/>
        </p:nvPicPr>
        <p:blipFill>
          <a:blip r:embed="rId2">
            <a:extLst/>
          </a:blip>
          <a:stretch>
            <a:fillRect/>
          </a:stretch>
        </p:blipFill>
        <p:spPr>
          <a:xfrm>
            <a:off x="8334375" y="5929312"/>
            <a:ext cx="6286500" cy="3804049"/>
          </a:xfrm>
          <a:prstGeom prst="rect">
            <a:avLst/>
          </a:prstGeom>
          <a:ln w="12700">
            <a:miter lim="400000"/>
          </a:ln>
        </p:spPr>
      </p:pic>
      <p:sp>
        <p:nvSpPr>
          <p:cNvPr id="450" name="Form"/>
          <p:cNvSpPr/>
          <p:nvPr/>
        </p:nvSpPr>
        <p:spPr>
          <a:xfrm>
            <a:off x="12642850" y="3679030"/>
            <a:ext cx="7115968" cy="1160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9" y="0"/>
                </a:moveTo>
                <a:cubicBezTo>
                  <a:pt x="9851" y="0"/>
                  <a:pt x="9365" y="2976"/>
                  <a:pt x="9365" y="6646"/>
                </a:cubicBezTo>
                <a:lnTo>
                  <a:pt x="9365" y="8271"/>
                </a:lnTo>
                <a:lnTo>
                  <a:pt x="0" y="11594"/>
                </a:lnTo>
                <a:lnTo>
                  <a:pt x="9365" y="14910"/>
                </a:lnTo>
                <a:lnTo>
                  <a:pt x="9365" y="14954"/>
                </a:lnTo>
                <a:cubicBezTo>
                  <a:pt x="9365" y="18624"/>
                  <a:pt x="9851" y="21600"/>
                  <a:pt x="10449" y="21600"/>
                </a:cubicBezTo>
                <a:lnTo>
                  <a:pt x="20516" y="21600"/>
                </a:lnTo>
                <a:cubicBezTo>
                  <a:pt x="21115" y="21600"/>
                  <a:pt x="21600" y="18624"/>
                  <a:pt x="21600" y="14954"/>
                </a:cubicBezTo>
                <a:lnTo>
                  <a:pt x="21600" y="6646"/>
                </a:lnTo>
                <a:cubicBezTo>
                  <a:pt x="21600" y="2976"/>
                  <a:pt x="21115" y="0"/>
                  <a:pt x="20516" y="0"/>
                </a:cubicBezTo>
                <a:lnTo>
                  <a:pt x="10449" y="0"/>
                </a:lnTo>
                <a:close/>
              </a:path>
            </a:pathLst>
          </a:custGeom>
          <a:gradFill>
            <a:gsLst>
              <a:gs pos="0">
                <a:srgbClr val="73FA79"/>
              </a:gs>
              <a:gs pos="100000">
                <a:srgbClr val="008F00"/>
              </a:gs>
            </a:gsLst>
            <a:path path="circle">
              <a:fillToRect l="37721" t="-19636" r="62278" b="119636"/>
            </a:path>
          </a:gradFill>
          <a:ln w="12700">
            <a:miter lim="400000"/>
          </a:ln>
        </p:spPr>
        <p:txBody>
          <a:bodyPr lIns="38100" tIns="38100" rIns="38100" bIns="38100" anchor="ctr"/>
          <a:lstStyle/>
          <a:p>
            <a:pPr defTabSz="647700">
              <a:lnSpc>
                <a:spcPts val="7000"/>
              </a:lnSpc>
              <a:defRPr baseline="4651" cap="all" spc="85" sz="4300">
                <a:solidFill>
                  <a:srgbClr val="000000"/>
                </a:solidFill>
                <a:latin typeface="Futura Bold"/>
                <a:ea typeface="Futura Bold"/>
                <a:cs typeface="Futura Bold"/>
                <a:sym typeface="Futura Bold"/>
              </a:defRPr>
            </a:pPr>
          </a:p>
        </p:txBody>
      </p:sp>
      <p:sp>
        <p:nvSpPr>
          <p:cNvPr id="451" name="sci. metod"/>
          <p:cNvSpPr txBox="1"/>
          <p:nvPr/>
        </p:nvSpPr>
        <p:spPr>
          <a:xfrm>
            <a:off x="12642850" y="3788719"/>
            <a:ext cx="7115969" cy="94148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647700">
              <a:lnSpc>
                <a:spcPts val="7000"/>
              </a:lnSpc>
              <a:defRPr baseline="4651" cap="all" spc="85" sz="4300">
                <a:solidFill>
                  <a:srgbClr val="000000"/>
                </a:solidFill>
                <a:latin typeface="Futura Bold"/>
                <a:ea typeface="Futura Bold"/>
                <a:cs typeface="Futura Bold"/>
                <a:sym typeface="Futura Bold"/>
              </a:defRPr>
            </a:lvl1pPr>
          </a:lstStyle>
          <a:p>
            <a:pPr/>
            <a:r>
              <a:t>sci. metod</a:t>
            </a:r>
          </a:p>
        </p:txBody>
      </p:sp>
      <p:grpSp>
        <p:nvGrpSpPr>
          <p:cNvPr id="454" name="Shape 444"/>
          <p:cNvGrpSpPr/>
          <p:nvPr/>
        </p:nvGrpSpPr>
        <p:grpSpPr>
          <a:xfrm>
            <a:off x="4220714" y="10615613"/>
            <a:ext cx="6511531" cy="1160861"/>
            <a:chOff x="0" y="0"/>
            <a:chExt cx="6511529" cy="1160859"/>
          </a:xfrm>
        </p:grpSpPr>
        <p:sp>
          <p:nvSpPr>
            <p:cNvPr id="452" name="Form"/>
            <p:cNvSpPr/>
            <p:nvPr/>
          </p:nvSpPr>
          <p:spPr>
            <a:xfrm>
              <a:off x="0" y="0"/>
              <a:ext cx="6511530"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 y="0"/>
                  </a:moveTo>
                  <a:cubicBezTo>
                    <a:pt x="530" y="0"/>
                    <a:pt x="0" y="2976"/>
                    <a:pt x="0" y="6646"/>
                  </a:cubicBezTo>
                  <a:lnTo>
                    <a:pt x="0" y="14954"/>
                  </a:lnTo>
                  <a:cubicBezTo>
                    <a:pt x="0" y="18624"/>
                    <a:pt x="530" y="21600"/>
                    <a:pt x="1185" y="21600"/>
                  </a:cubicBezTo>
                  <a:lnTo>
                    <a:pt x="7399" y="21600"/>
                  </a:lnTo>
                  <a:cubicBezTo>
                    <a:pt x="8053" y="21600"/>
                    <a:pt x="8584" y="18624"/>
                    <a:pt x="8584" y="14954"/>
                  </a:cubicBezTo>
                  <a:lnTo>
                    <a:pt x="8584" y="14186"/>
                  </a:lnTo>
                  <a:lnTo>
                    <a:pt x="21600" y="10855"/>
                  </a:lnTo>
                  <a:lnTo>
                    <a:pt x="8584" y="7532"/>
                  </a:lnTo>
                  <a:lnTo>
                    <a:pt x="8584" y="6646"/>
                  </a:lnTo>
                  <a:cubicBezTo>
                    <a:pt x="8584" y="2976"/>
                    <a:pt x="8053" y="0"/>
                    <a:pt x="7399" y="0"/>
                  </a:cubicBezTo>
                  <a:lnTo>
                    <a:pt x="1185" y="0"/>
                  </a:lnTo>
                  <a:close/>
                </a:path>
              </a:pathLst>
            </a:custGeom>
            <a:gradFill flip="none" rotWithShape="1">
              <a:gsLst>
                <a:gs pos="0">
                  <a:srgbClr val="73FA79"/>
                </a:gs>
                <a:gs pos="100000">
                  <a:srgbClr val="008F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453" name="Method"/>
            <p:cNvSpPr txBox="1"/>
            <p:nvPr/>
          </p:nvSpPr>
          <p:spPr>
            <a:xfrm>
              <a:off x="0" y="111773"/>
              <a:ext cx="6511529"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Method</a:t>
              </a:r>
            </a:p>
          </p:txBody>
        </p:sp>
      </p:grpSp>
      <p:sp>
        <p:nvSpPr>
          <p:cNvPr id="455" name="Shape 445"/>
          <p:cNvSpPr/>
          <p:nvPr/>
        </p:nvSpPr>
        <p:spPr>
          <a:xfrm rot="5400000">
            <a:off x="2556524" y="6684498"/>
            <a:ext cx="5572128" cy="1785939"/>
          </a:xfrm>
          <a:prstGeom prst="rightArrow">
            <a:avLst>
              <a:gd name="adj1" fmla="val 32000"/>
              <a:gd name="adj2" fmla="val 44000"/>
            </a:avLst>
          </a:prstGeom>
          <a:gradFill>
            <a:gsLst>
              <a:gs pos="0">
                <a:srgbClr val="FF8AD8"/>
              </a:gs>
              <a:gs pos="100000">
                <a:srgbClr val="942193"/>
              </a:gs>
            </a:gsLst>
            <a:path path="circle">
              <a:fillToRect l="37721" t="-19636" r="62278" b="119636"/>
            </a:path>
          </a:gra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56" name="Shape 446"/>
          <p:cNvSpPr/>
          <p:nvPr/>
        </p:nvSpPr>
        <p:spPr>
          <a:xfrm rot="16200000">
            <a:off x="14826600" y="6840140"/>
            <a:ext cx="5572127" cy="1785939"/>
          </a:xfrm>
          <a:prstGeom prst="rightArrow">
            <a:avLst>
              <a:gd name="adj1" fmla="val 32000"/>
              <a:gd name="adj2" fmla="val 44000"/>
            </a:avLst>
          </a:prstGeom>
          <a:gradFill>
            <a:gsLst>
              <a:gs pos="0">
                <a:srgbClr val="FF8AD8"/>
              </a:gs>
              <a:gs pos="100000">
                <a:srgbClr val="942193"/>
              </a:gs>
            </a:gsLst>
            <a:path path="circle">
              <a:fillToRect l="37721" t="-19636" r="62278" b="119636"/>
            </a:path>
          </a:gra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459" name="Group 449"/>
          <p:cNvGrpSpPr/>
          <p:nvPr/>
        </p:nvGrpSpPr>
        <p:grpSpPr>
          <a:xfrm>
            <a:off x="18719434" y="6672428"/>
            <a:ext cx="1566450" cy="2174941"/>
            <a:chOff x="0" y="0"/>
            <a:chExt cx="1566449" cy="2174939"/>
          </a:xfrm>
        </p:grpSpPr>
        <p:sp>
          <p:nvSpPr>
            <p:cNvPr id="457" name="Shape 447"/>
            <p:cNvSpPr txBox="1"/>
            <p:nvPr/>
          </p:nvSpPr>
          <p:spPr>
            <a:xfrm>
              <a:off x="12402" y="1285875"/>
              <a:ext cx="1541645" cy="889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mj-lt"/>
                  <a:ea typeface="+mj-ea"/>
                  <a:cs typeface="+mj-cs"/>
                  <a:sym typeface="Helvetica"/>
                </a:defRPr>
              </a:lvl1pPr>
            </a:lstStyle>
            <a:p>
              <a:pPr/>
              <a:r>
                <a:t>Consult</a:t>
              </a:r>
            </a:p>
          </p:txBody>
        </p:sp>
        <p:sp>
          <p:nvSpPr>
            <p:cNvPr id="458" name="Shape 448"/>
            <p:cNvSpPr txBox="1"/>
            <p:nvPr/>
          </p:nvSpPr>
          <p:spPr>
            <a:xfrm>
              <a:off x="-1" y="0"/>
              <a:ext cx="1566451" cy="889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mj-lt"/>
                  <a:ea typeface="+mj-ea"/>
                  <a:cs typeface="+mj-cs"/>
                  <a:sym typeface="Helvetica"/>
                </a:defRPr>
              </a:lvl1pPr>
            </a:lstStyle>
            <a:p>
              <a:pPr/>
              <a:r>
                <a:t>Science</a:t>
              </a:r>
            </a:p>
          </p:txBody>
        </p:sp>
      </p:grpSp>
      <p:sp>
        <p:nvSpPr>
          <p:cNvPr id="460" name="Shape 450"/>
          <p:cNvSpPr txBox="1"/>
          <p:nvPr>
            <p:ph type="sldNum" sz="quarter" idx="4294967295"/>
          </p:nvPr>
        </p:nvSpPr>
        <p:spPr>
          <a:xfrm>
            <a:off x="23672736" y="13142598"/>
            <a:ext cx="127001"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wipe(left)" transition="in">
                                      <p:cBhvr>
                                        <p:cTn id="7" dur="10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459"/>
                                        </p:tgtEl>
                                        <p:attrNameLst>
                                          <p:attrName>style.visibility</p:attrName>
                                        </p:attrNameLst>
                                      </p:cBhvr>
                                      <p:to>
                                        <p:strVal val="visible"/>
                                      </p:to>
                                    </p:set>
                                    <p:animEffect filter="box(out)" transition="in">
                                      <p:cBhvr>
                                        <p:cTn id="12" dur="1000"/>
                                        <p:tgtEl>
                                          <p:spTgt spid="45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449"/>
                                        </p:tgtEl>
                                        <p:attrNameLst>
                                          <p:attrName>style.visibility</p:attrName>
                                        </p:attrNameLst>
                                      </p:cBhvr>
                                      <p:to>
                                        <p:strVal val="visible"/>
                                      </p:to>
                                    </p:set>
                                    <p:animEffect filter="wipe(down)" transition="in">
                                      <p:cBhvr>
                                        <p:cTn id="17" dur="25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39"/>
                                        </p:tgtEl>
                                        <p:attrNameLst>
                                          <p:attrName>style.visibility</p:attrName>
                                        </p:attrNameLst>
                                      </p:cBhvr>
                                      <p:to>
                                        <p:strVal val="visible"/>
                                      </p:to>
                                    </p:set>
                                    <p:animEffect filter="wipe(down)" transition="in">
                                      <p:cBhvr>
                                        <p:cTn id="22" dur="1000"/>
                                        <p:tgtEl>
                                          <p:spTgt spid="43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442"/>
                                        </p:tgtEl>
                                        <p:attrNameLst>
                                          <p:attrName>style.visibility</p:attrName>
                                        </p:attrNameLst>
                                      </p:cBhvr>
                                      <p:to>
                                        <p:strVal val="visible"/>
                                      </p:to>
                                    </p:set>
                                    <p:animEffect filter="wipe(up)" transition="in">
                                      <p:cBhvr>
                                        <p:cTn id="27" dur="1000"/>
                                        <p:tgtEl>
                                          <p:spTgt spid="44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445"/>
                                        </p:tgtEl>
                                        <p:attrNameLst>
                                          <p:attrName>style.visibility</p:attrName>
                                        </p:attrNameLst>
                                      </p:cBhvr>
                                      <p:to>
                                        <p:strVal val="visible"/>
                                      </p:to>
                                    </p:set>
                                    <p:animEffect filter="wipe(left)" transition="in">
                                      <p:cBhvr>
                                        <p:cTn id="32" dur="1000"/>
                                        <p:tgtEl>
                                          <p:spTgt spid="44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2" presetID="22" grpId="7" fill="hold">
                                  <p:stCondLst>
                                    <p:cond delay="0"/>
                                  </p:stCondLst>
                                  <p:iterate type="el" backwards="0">
                                    <p:tmAbs val="0"/>
                                  </p:iterate>
                                  <p:childTnLst>
                                    <p:set>
                                      <p:cBhvr>
                                        <p:cTn id="36" fill="hold"/>
                                        <p:tgtEl>
                                          <p:spTgt spid="448"/>
                                        </p:tgtEl>
                                        <p:attrNameLst>
                                          <p:attrName>style.visibility</p:attrName>
                                        </p:attrNameLst>
                                      </p:cBhvr>
                                      <p:to>
                                        <p:strVal val="visible"/>
                                      </p:to>
                                    </p:set>
                                    <p:animEffect filter="wipe(right)" transition="in">
                                      <p:cBhvr>
                                        <p:cTn id="37" dur="1000"/>
                                        <p:tgtEl>
                                          <p:spTgt spid="448"/>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454"/>
                                        </p:tgtEl>
                                        <p:attrNameLst>
                                          <p:attrName>style.visibility</p:attrName>
                                        </p:attrNameLst>
                                      </p:cBhvr>
                                      <p:to>
                                        <p:strVal val="visible"/>
                                      </p:to>
                                    </p:set>
                                    <p:animEffect filter="wipe(left)" transition="in">
                                      <p:cBhvr>
                                        <p:cTn id="42" dur="1000"/>
                                        <p:tgtEl>
                                          <p:spTgt spid="454"/>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2" grpId="9" fill="hold">
                                  <p:stCondLst>
                                    <p:cond delay="0"/>
                                  </p:stCondLst>
                                  <p:iterate type="el" backwards="0">
                                    <p:tmAbs val="0"/>
                                  </p:iterate>
                                  <p:childTnLst>
                                    <p:set>
                                      <p:cBhvr>
                                        <p:cTn id="46" fill="hold"/>
                                        <p:tgtEl>
                                          <p:spTgt spid="455"/>
                                        </p:tgtEl>
                                        <p:attrNameLst>
                                          <p:attrName>style.visibility</p:attrName>
                                        </p:attrNameLst>
                                      </p:cBhvr>
                                      <p:to>
                                        <p:strVal val="visible"/>
                                      </p:to>
                                    </p:set>
                                    <p:animEffect filter="wipe(up)" transition="in">
                                      <p:cBhvr>
                                        <p:cTn id="47" dur="1000"/>
                                        <p:tgtEl>
                                          <p:spTgt spid="455"/>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0" fill="hold">
                                  <p:stCondLst>
                                    <p:cond delay="0"/>
                                  </p:stCondLst>
                                  <p:iterate type="el" backwards="0">
                                    <p:tmAbs val="0"/>
                                  </p:iterate>
                                  <p:childTnLst>
                                    <p:set>
                                      <p:cBhvr>
                                        <p:cTn id="51" fill="hold"/>
                                        <p:tgtEl>
                                          <p:spTgt spid="456"/>
                                        </p:tgtEl>
                                        <p:attrNameLst>
                                          <p:attrName>style.visibility</p:attrName>
                                        </p:attrNameLst>
                                      </p:cBhvr>
                                      <p:to>
                                        <p:strVal val="visible"/>
                                      </p:to>
                                    </p:set>
                                    <p:animEffect filter="wipe(down)" transition="in">
                                      <p:cBhvr>
                                        <p:cTn id="52"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10"/>
      <p:bldP build="whole" bldLvl="1" animBg="1" rev="0" advAuto="0" spid="448" grpId="7"/>
      <p:bldP build="whole" bldLvl="1" animBg="1" rev="0" advAuto="0" spid="454" grpId="8"/>
      <p:bldP build="whole" bldLvl="1" animBg="1" rev="0" advAuto="0" spid="459" grpId="2"/>
      <p:bldP build="whole" bldLvl="1" animBg="1" rev="0" advAuto="0" spid="442" grpId="5"/>
      <p:bldP build="whole" bldLvl="1" animBg="1" rev="0" advAuto="0" spid="455" grpId="9"/>
      <p:bldP build="whole" bldLvl="1" animBg="1" rev="0" advAuto="0" spid="436" grpId="1"/>
      <p:bldP build="whole" bldLvl="1" animBg="1" rev="0" advAuto="0" spid="439" grpId="4"/>
      <p:bldP build="whole" bldLvl="1" animBg="1" rev="0" advAuto="0" spid="449" grpId="3"/>
      <p:bldP build="whole" bldLvl="1" animBg="1" rev="0" advAuto="0" spid="445" grpId="6"/>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hape 715"/>
          <p:cNvSpPr txBox="1"/>
          <p:nvPr>
            <p:ph type="title"/>
          </p:nvPr>
        </p:nvSpPr>
        <p:spPr>
          <a:xfrm>
            <a:off x="1139824" y="984250"/>
            <a:ext cx="22104350" cy="2146300"/>
          </a:xfrm>
          <a:prstGeom prst="rect">
            <a:avLst/>
          </a:prstGeom>
        </p:spPr>
        <p:txBody>
          <a:bodyPr/>
          <a:lstStyle/>
          <a:p>
            <a:pPr/>
            <a:r>
              <a:t>Empirism 4</a:t>
            </a:r>
          </a:p>
        </p:txBody>
      </p:sp>
      <p:sp>
        <p:nvSpPr>
          <p:cNvPr id="782" name="Shape 716"/>
          <p:cNvSpPr txBox="1"/>
          <p:nvPr>
            <p:ph type="body" idx="1"/>
          </p:nvPr>
        </p:nvSpPr>
        <p:spPr>
          <a:xfrm>
            <a:off x="1521707" y="3879043"/>
            <a:ext cx="21340586" cy="8642470"/>
          </a:xfrm>
          <a:prstGeom prst="rect">
            <a:avLst/>
          </a:prstGeom>
        </p:spPr>
        <p:txBody>
          <a:bodyPr/>
          <a:lstStyle/>
          <a:p>
            <a:pPr marL="1816100">
              <a:buBlip>
                <a:blip r:embed="rId2"/>
              </a:buBlip>
            </a:pPr>
            <a:r>
              <a:t>It is assumed that there is a world out there that we can record and analyze independently of people's interpretations of it.</a:t>
            </a:r>
          </a:p>
          <a:p>
            <a:pPr marL="1816100">
              <a:buBlip>
                <a:blip r:embed="rId2"/>
              </a:buBlip>
            </a:pPr>
            <a:r>
              <a:t>It works from the so-called "correspondence theory of truth," which means that an idea or a proposition is true if there is an external fact which corresponds to it.</a:t>
            </a:r>
          </a:p>
        </p:txBody>
      </p:sp>
      <p:sp>
        <p:nvSpPr>
          <p:cNvPr id="783" name="Shape 717"/>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19"/>
          <p:cNvSpPr/>
          <p:nvPr/>
        </p:nvSpPr>
        <p:spPr>
          <a:xfrm>
            <a:off x="10593371" y="8686872"/>
            <a:ext cx="5225250" cy="986764"/>
          </a:xfrm>
          <a:prstGeom prst="rect">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latin typeface="Helvetica Neue Medium"/>
                <a:ea typeface="Helvetica Neue Medium"/>
                <a:cs typeface="Helvetica Neue Medium"/>
                <a:sym typeface="Helvetica Neue Medium"/>
              </a:defRPr>
            </a:pPr>
          </a:p>
        </p:txBody>
      </p:sp>
      <p:sp>
        <p:nvSpPr>
          <p:cNvPr id="786" name="Shape 720"/>
          <p:cNvSpPr txBox="1"/>
          <p:nvPr>
            <p:ph type="title"/>
          </p:nvPr>
        </p:nvSpPr>
        <p:spPr>
          <a:xfrm>
            <a:off x="1139824" y="984250"/>
            <a:ext cx="22104350" cy="2146300"/>
          </a:xfrm>
          <a:prstGeom prst="rect">
            <a:avLst/>
          </a:prstGeom>
        </p:spPr>
        <p:txBody>
          <a:bodyPr/>
          <a:lstStyle/>
          <a:p>
            <a:pPr/>
            <a:r>
              <a:t>Realism 1</a:t>
            </a:r>
          </a:p>
        </p:txBody>
      </p:sp>
      <p:sp>
        <p:nvSpPr>
          <p:cNvPr id="787" name="Shape 721"/>
          <p:cNvSpPr txBox="1"/>
          <p:nvPr>
            <p:ph type="body" idx="1"/>
          </p:nvPr>
        </p:nvSpPr>
        <p:spPr>
          <a:xfrm>
            <a:off x="1223759" y="3581400"/>
            <a:ext cx="21340586" cy="8642468"/>
          </a:xfrm>
          <a:prstGeom prst="rect">
            <a:avLst/>
          </a:prstGeom>
        </p:spPr>
        <p:txBody>
          <a:bodyPr/>
          <a:lstStyle/>
          <a:p>
            <a:pPr marL="1816100">
              <a:buBlip>
                <a:blip r:embed="rId2"/>
              </a:buBlip>
            </a:pPr>
            <a:r>
              <a:t>The realistic tradition share the positivist approach that science's goal is to find explanations, but there the similarities end.</a:t>
            </a:r>
          </a:p>
          <a:p>
            <a:pPr marL="1816100">
              <a:buBlip>
                <a:blip r:embed="rId2"/>
              </a:buBlip>
            </a:pPr>
            <a:r>
              <a:t>A realist adhere to the existence of certain undisputed categories such as material objects, universals, causal laws, numbers, probabilities, rationality, social structures and moral facts.</a:t>
            </a:r>
          </a:p>
        </p:txBody>
      </p:sp>
      <p:sp>
        <p:nvSpPr>
          <p:cNvPr id="788" name="Shape 72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85"/>
                                        </p:tgtEl>
                                        <p:attrNameLst>
                                          <p:attrName>style.visibility</p:attrName>
                                        </p:attrNameLst>
                                      </p:cBhvr>
                                      <p:to>
                                        <p:strVal val="visible"/>
                                      </p:to>
                                    </p:set>
                                    <p:animEffect filter="wipe(left)" transition="in">
                                      <p:cBhvr>
                                        <p:cTn id="7" dur="1000"/>
                                        <p:tgtEl>
                                          <p:spTgt spid="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5"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24"/>
          <p:cNvSpPr txBox="1"/>
          <p:nvPr>
            <p:ph type="title"/>
          </p:nvPr>
        </p:nvSpPr>
        <p:spPr>
          <a:xfrm>
            <a:off x="1139824" y="984250"/>
            <a:ext cx="22104350" cy="2146300"/>
          </a:xfrm>
          <a:prstGeom prst="rect">
            <a:avLst/>
          </a:prstGeom>
        </p:spPr>
        <p:txBody>
          <a:bodyPr/>
          <a:lstStyle/>
          <a:p>
            <a:pPr/>
            <a:r>
              <a:t>Realism 2</a:t>
            </a:r>
          </a:p>
        </p:txBody>
      </p:sp>
      <p:sp>
        <p:nvSpPr>
          <p:cNvPr id="791" name="Shape 725"/>
          <p:cNvSpPr txBox="1"/>
          <p:nvPr>
            <p:ph type="body" idx="1"/>
          </p:nvPr>
        </p:nvSpPr>
        <p:spPr>
          <a:xfrm>
            <a:off x="1592261" y="3879043"/>
            <a:ext cx="21340586" cy="8642470"/>
          </a:xfrm>
          <a:prstGeom prst="rect">
            <a:avLst/>
          </a:prstGeom>
        </p:spPr>
        <p:txBody>
          <a:bodyPr/>
          <a:lstStyle/>
          <a:p>
            <a:pPr marL="1816100">
              <a:buBlip>
                <a:blip r:embed="rId2"/>
              </a:buBlip>
            </a:pPr>
            <a:r>
              <a:t>The underlying structural mechanisms determines what we can see and observe.</a:t>
            </a:r>
          </a:p>
          <a:p>
            <a:pPr marL="1816100">
              <a:buBlip>
                <a:blip r:embed="rId2"/>
              </a:buBlip>
            </a:pPr>
            <a:r>
              <a:t>The researcher's task is to lay bare the structure of social relations to understand why we have the institutions and practices that we have.</a:t>
            </a:r>
          </a:p>
          <a:p>
            <a:pPr marL="1816100">
              <a:buBlip>
                <a:blip r:embed="rId2"/>
              </a:buBlip>
            </a:pPr>
            <a:r>
              <a:t>Ex: Talcott Parsons structuralism in sociology</a:t>
            </a:r>
          </a:p>
        </p:txBody>
      </p:sp>
      <p:sp>
        <p:nvSpPr>
          <p:cNvPr id="792" name="Shape 72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Shape 728"/>
          <p:cNvSpPr txBox="1"/>
          <p:nvPr>
            <p:ph type="title"/>
          </p:nvPr>
        </p:nvSpPr>
        <p:spPr>
          <a:xfrm>
            <a:off x="1139824" y="984250"/>
            <a:ext cx="22104350" cy="2146300"/>
          </a:xfrm>
          <a:prstGeom prst="rect">
            <a:avLst/>
          </a:prstGeom>
        </p:spPr>
        <p:txBody>
          <a:bodyPr/>
          <a:lstStyle/>
          <a:p>
            <a:pPr/>
            <a:r>
              <a:t>Realism 3</a:t>
            </a:r>
          </a:p>
        </p:txBody>
      </p:sp>
      <p:sp>
        <p:nvSpPr>
          <p:cNvPr id="795" name="Shape 729"/>
          <p:cNvSpPr txBox="1"/>
          <p:nvPr>
            <p:ph type="body" idx="1"/>
          </p:nvPr>
        </p:nvSpPr>
        <p:spPr>
          <a:xfrm>
            <a:off x="1592261" y="3879043"/>
            <a:ext cx="21340586" cy="8642470"/>
          </a:xfrm>
          <a:prstGeom prst="rect">
            <a:avLst/>
          </a:prstGeom>
        </p:spPr>
        <p:txBody>
          <a:bodyPr/>
          <a:lstStyle/>
          <a:p>
            <a:pPr marL="1816100">
              <a:buBlip>
                <a:blip r:embed="rId2"/>
              </a:buBlip>
            </a:pPr>
            <a:r>
              <a:t>The task of the social researcher is</a:t>
            </a:r>
          </a:p>
          <a:p>
            <a:pPr lvl="1" marL="2260600" indent="-1054100">
              <a:buSzPct val="50000"/>
              <a:buBlip>
                <a:blip r:embed="rId2"/>
              </a:buBlip>
            </a:pPr>
            <a:r>
              <a:t>to gather facts about the social world</a:t>
            </a:r>
          </a:p>
          <a:p>
            <a:pPr lvl="1" marL="2260600" indent="-1054100">
              <a:buSzPct val="50000"/>
              <a:buBlip>
                <a:blip r:embed="rId2"/>
              </a:buBlip>
            </a:pPr>
            <a:r>
              <a:t>explain these facts on the basis of the underlying mechanisms that structure people's actions and prevent their choices from being realized </a:t>
            </a:r>
          </a:p>
          <a:p>
            <a:pPr marL="1816100">
              <a:buBlip>
                <a:blip r:embed="rId2"/>
              </a:buBlip>
            </a:pPr>
            <a:r>
              <a:t>Ex: The school function under capitalism is to reproduce the labor force.</a:t>
            </a:r>
          </a:p>
        </p:txBody>
      </p:sp>
      <p:sp>
        <p:nvSpPr>
          <p:cNvPr id="796" name="Shape 73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32"/>
          <p:cNvSpPr txBox="1"/>
          <p:nvPr>
            <p:ph type="title"/>
          </p:nvPr>
        </p:nvSpPr>
        <p:spPr>
          <a:xfrm>
            <a:off x="1139824" y="984250"/>
            <a:ext cx="22104350" cy="2146300"/>
          </a:xfrm>
          <a:prstGeom prst="rect">
            <a:avLst/>
          </a:prstGeom>
        </p:spPr>
        <p:txBody>
          <a:bodyPr/>
          <a:lstStyle/>
          <a:p>
            <a:pPr/>
            <a:r>
              <a:t>Subjectivism 1</a:t>
            </a:r>
          </a:p>
        </p:txBody>
      </p:sp>
      <p:sp>
        <p:nvSpPr>
          <p:cNvPr id="799" name="Shape 733"/>
          <p:cNvSpPr txBox="1"/>
          <p:nvPr>
            <p:ph type="body" idx="1"/>
          </p:nvPr>
        </p:nvSpPr>
        <p:spPr>
          <a:xfrm>
            <a:off x="1592261" y="3879043"/>
            <a:ext cx="21340586" cy="8642470"/>
          </a:xfrm>
          <a:prstGeom prst="rect">
            <a:avLst/>
          </a:prstGeom>
        </p:spPr>
        <p:txBody>
          <a:bodyPr/>
          <a:lstStyle/>
          <a:p>
            <a:pPr marL="1816100">
              <a:buBlip>
                <a:blip r:embed="rId2"/>
              </a:buBlip>
            </a:pPr>
            <a:r>
              <a:t>We can only gain knowledge of the world through the subjective experiences</a:t>
            </a:r>
          </a:p>
          <a:p>
            <a:pPr marL="1816100">
              <a:buBlip>
                <a:blip r:embed="rId2"/>
              </a:buBlip>
            </a:pPr>
            <a:r>
              <a:t>Through these we attribute the surroundings a meaning</a:t>
            </a:r>
          </a:p>
          <a:p>
            <a:pPr marL="1816100">
              <a:buBlip>
                <a:blip r:embed="rId2"/>
              </a:buBlip>
            </a:pPr>
            <a:r>
              <a:t>A subjectivist does not study the environment itself, only the personal interpretation of the same.</a:t>
            </a:r>
          </a:p>
        </p:txBody>
      </p:sp>
      <p:sp>
        <p:nvSpPr>
          <p:cNvPr id="800" name="Shape 73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736"/>
          <p:cNvSpPr txBox="1"/>
          <p:nvPr>
            <p:ph type="title"/>
          </p:nvPr>
        </p:nvSpPr>
        <p:spPr>
          <a:xfrm>
            <a:off x="1139824" y="984250"/>
            <a:ext cx="22104350" cy="2146300"/>
          </a:xfrm>
          <a:prstGeom prst="rect">
            <a:avLst/>
          </a:prstGeom>
        </p:spPr>
        <p:txBody>
          <a:bodyPr/>
          <a:lstStyle/>
          <a:p>
            <a:pPr/>
            <a:r>
              <a:t>Subjectivism 2</a:t>
            </a:r>
          </a:p>
        </p:txBody>
      </p:sp>
      <p:sp>
        <p:nvSpPr>
          <p:cNvPr id="803" name="Shape 737"/>
          <p:cNvSpPr txBox="1"/>
          <p:nvPr>
            <p:ph type="body" idx="1"/>
          </p:nvPr>
        </p:nvSpPr>
        <p:spPr>
          <a:xfrm>
            <a:off x="1592261" y="3879043"/>
            <a:ext cx="21340586" cy="8642470"/>
          </a:xfrm>
          <a:prstGeom prst="rect">
            <a:avLst/>
          </a:prstGeom>
        </p:spPr>
        <p:txBody>
          <a:bodyPr/>
          <a:lstStyle/>
          <a:p>
            <a:pPr marL="1816100">
              <a:buBlip>
                <a:blip r:embed="rId2"/>
              </a:buBlip>
            </a:pPr>
            <a:r>
              <a:t>We can not as scientist - as positivism claims - reach knowledge of people's surroundings regardless of their interpretations</a:t>
            </a:r>
          </a:p>
          <a:p>
            <a:pPr marL="1816100">
              <a:buBlip>
                <a:blip r:embed="rId2"/>
              </a:buBlip>
            </a:pPr>
            <a:r>
              <a:t>The only thing we can know with certainty is how we interpret the world around us.</a:t>
            </a:r>
          </a:p>
          <a:p>
            <a:pPr marL="1816100">
              <a:buBlip>
                <a:blip r:embed="rId2"/>
              </a:buBlip>
            </a:pPr>
            <a:r>
              <a:t>As researchers, our interest has focused on the understanding and interpretation of the social environment.</a:t>
            </a:r>
          </a:p>
          <a:p>
            <a:pPr marL="1816100">
              <a:buBlip>
                <a:blip r:embed="rId2"/>
              </a:buBlip>
            </a:pPr>
            <a:r>
              <a:t>But how to communicated it and make it more general???</a:t>
            </a:r>
          </a:p>
        </p:txBody>
      </p:sp>
      <p:sp>
        <p:nvSpPr>
          <p:cNvPr id="804" name="Shape 73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hape 740"/>
          <p:cNvSpPr txBox="1"/>
          <p:nvPr>
            <p:ph type="title"/>
          </p:nvPr>
        </p:nvSpPr>
        <p:spPr>
          <a:xfrm>
            <a:off x="1139824" y="984250"/>
            <a:ext cx="22104350" cy="2146300"/>
          </a:xfrm>
          <a:prstGeom prst="rect">
            <a:avLst/>
          </a:prstGeom>
        </p:spPr>
        <p:txBody>
          <a:bodyPr/>
          <a:lstStyle/>
          <a:p>
            <a:pPr/>
            <a:r>
              <a:t>Idealism 1</a:t>
            </a:r>
          </a:p>
        </p:txBody>
      </p:sp>
      <p:sp>
        <p:nvSpPr>
          <p:cNvPr id="807" name="Shape 741"/>
          <p:cNvSpPr txBox="1"/>
          <p:nvPr>
            <p:ph type="body" idx="1"/>
          </p:nvPr>
        </p:nvSpPr>
        <p:spPr>
          <a:xfrm>
            <a:off x="1592261" y="3879043"/>
            <a:ext cx="21340586" cy="8642470"/>
          </a:xfrm>
          <a:prstGeom prst="rect">
            <a:avLst/>
          </a:prstGeom>
        </p:spPr>
        <p:txBody>
          <a:bodyPr/>
          <a:lstStyle/>
          <a:p>
            <a:pPr>
              <a:buBlip>
                <a:blip r:embed="rId2"/>
              </a:buBlip>
            </a:pPr>
            <a:r>
              <a:t>Idealism emphasizes how we as people ourselves create the social world through our ideas and that we are not just a product of it.</a:t>
            </a:r>
          </a:p>
          <a:p>
            <a:pPr>
              <a:buBlip>
                <a:blip r:embed="rId2"/>
              </a:buBlip>
            </a:pPr>
            <a:r>
              <a:t>The claim is that our actions are governed by the rules we use to interpret the world.</a:t>
            </a:r>
          </a:p>
          <a:p>
            <a:pPr>
              <a:buBlip>
                <a:blip r:embed="rId2"/>
              </a:buBlip>
            </a:pPr>
            <a:r>
              <a:t>Because the natural sciences study objects that have no "consciousness", they say within idealism that you can not use only nature science methods to study social life.</a:t>
            </a:r>
          </a:p>
        </p:txBody>
      </p:sp>
      <p:sp>
        <p:nvSpPr>
          <p:cNvPr id="808" name="Shape 74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744"/>
          <p:cNvSpPr txBox="1"/>
          <p:nvPr>
            <p:ph type="title"/>
          </p:nvPr>
        </p:nvSpPr>
        <p:spPr>
          <a:xfrm>
            <a:off x="1139824" y="984250"/>
            <a:ext cx="22104350" cy="2146300"/>
          </a:xfrm>
          <a:prstGeom prst="rect">
            <a:avLst/>
          </a:prstGeom>
        </p:spPr>
        <p:txBody>
          <a:bodyPr/>
          <a:lstStyle/>
          <a:p>
            <a:pPr/>
            <a:r>
              <a:t>Idealism 2</a:t>
            </a:r>
          </a:p>
        </p:txBody>
      </p:sp>
      <p:sp>
        <p:nvSpPr>
          <p:cNvPr id="811" name="Shape 745"/>
          <p:cNvSpPr txBox="1"/>
          <p:nvPr>
            <p:ph type="body" idx="1"/>
          </p:nvPr>
        </p:nvSpPr>
        <p:spPr>
          <a:xfrm>
            <a:off x="1592261" y="3879043"/>
            <a:ext cx="21340586" cy="8642470"/>
          </a:xfrm>
          <a:prstGeom prst="rect">
            <a:avLst/>
          </a:prstGeom>
        </p:spPr>
        <p:txBody>
          <a:bodyPr/>
          <a:lstStyle>
            <a:lvl1pPr marL="1816100">
              <a:buBlip>
                <a:blip r:embed="rId2"/>
              </a:buBlip>
            </a:lvl1pPr>
          </a:lstStyle>
          <a:p>
            <a:pPr/>
            <a:r>
              <a:t>You can not talk about cause and effect when investigating human social life, since man as being - unlike molecules - reflect, interpret, and act in their environment.</a:t>
            </a:r>
          </a:p>
        </p:txBody>
      </p:sp>
      <p:sp>
        <p:nvSpPr>
          <p:cNvPr id="812" name="Shape 74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hape 748"/>
          <p:cNvSpPr txBox="1"/>
          <p:nvPr>
            <p:ph type="title"/>
          </p:nvPr>
        </p:nvSpPr>
        <p:spPr>
          <a:xfrm>
            <a:off x="1139824" y="984250"/>
            <a:ext cx="22104350" cy="2146300"/>
          </a:xfrm>
          <a:prstGeom prst="rect">
            <a:avLst/>
          </a:prstGeom>
        </p:spPr>
        <p:txBody>
          <a:bodyPr/>
          <a:lstStyle/>
          <a:p>
            <a:pPr/>
            <a:r>
              <a:t>Hermeneutics 1</a:t>
            </a:r>
          </a:p>
        </p:txBody>
      </p:sp>
      <p:sp>
        <p:nvSpPr>
          <p:cNvPr id="815" name="Shape 749"/>
          <p:cNvSpPr txBox="1"/>
          <p:nvPr>
            <p:ph type="body" idx="1"/>
          </p:nvPr>
        </p:nvSpPr>
        <p:spPr>
          <a:xfrm>
            <a:off x="1592261" y="3879043"/>
            <a:ext cx="21340586" cy="8642470"/>
          </a:xfrm>
          <a:prstGeom prst="rect">
            <a:avLst/>
          </a:prstGeom>
        </p:spPr>
        <p:txBody>
          <a:bodyPr/>
          <a:lstStyle/>
          <a:p>
            <a:pPr marL="1816100">
              <a:buBlip>
                <a:blip r:embed="rId2"/>
              </a:buBlip>
            </a:pPr>
            <a:r>
              <a:t>Deals with interpretation. You experience or observe certain phenomena in the world. These are interpreted in order to understand and explain (not in cause-effect terms) the world</a:t>
            </a:r>
          </a:p>
          <a:p>
            <a:pPr marL="1816100">
              <a:buBlip>
                <a:blip r:embed="rId2"/>
              </a:buBlip>
            </a:pPr>
            <a:r>
              <a:t>You always have certain ideas about the world before you observe; this is called pre-understanding</a:t>
            </a:r>
          </a:p>
          <a:p>
            <a:pPr marL="1816100">
              <a:buBlip>
                <a:blip r:embed="rId2"/>
              </a:buBlip>
            </a:pPr>
            <a:r>
              <a:t>The apprehension of the world is constructed in a social interaction – also historically</a:t>
            </a:r>
          </a:p>
        </p:txBody>
      </p:sp>
      <p:sp>
        <p:nvSpPr>
          <p:cNvPr id="816" name="Shape 75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752"/>
          <p:cNvSpPr txBox="1"/>
          <p:nvPr>
            <p:ph type="title"/>
          </p:nvPr>
        </p:nvSpPr>
        <p:spPr>
          <a:xfrm>
            <a:off x="1139824" y="984250"/>
            <a:ext cx="22104350" cy="2146300"/>
          </a:xfrm>
          <a:prstGeom prst="rect">
            <a:avLst/>
          </a:prstGeom>
        </p:spPr>
        <p:txBody>
          <a:bodyPr/>
          <a:lstStyle/>
          <a:p>
            <a:pPr/>
            <a:r>
              <a:t>Hermeneutics 2</a:t>
            </a:r>
          </a:p>
        </p:txBody>
      </p:sp>
      <p:sp>
        <p:nvSpPr>
          <p:cNvPr id="819" name="Shape 753"/>
          <p:cNvSpPr txBox="1"/>
          <p:nvPr>
            <p:ph type="body" idx="1"/>
          </p:nvPr>
        </p:nvSpPr>
        <p:spPr>
          <a:xfrm>
            <a:off x="1592261" y="3879043"/>
            <a:ext cx="21340586" cy="8642470"/>
          </a:xfrm>
          <a:prstGeom prst="rect">
            <a:avLst/>
          </a:prstGeom>
        </p:spPr>
        <p:txBody>
          <a:bodyPr/>
          <a:lstStyle/>
          <a:p>
            <a:pPr marL="1816100">
              <a:buBlip>
                <a:blip r:embed="rId2"/>
              </a:buBlip>
            </a:pPr>
            <a:r>
              <a:t>The results of scientific investigations are not absolut truths, but they are valid for the studied community</a:t>
            </a:r>
          </a:p>
          <a:p>
            <a:pPr marL="1816100">
              <a:buBlip>
                <a:blip r:embed="rId2"/>
              </a:buBlip>
            </a:pPr>
            <a:r>
              <a:t>The understanding should be general insofar as it can be applied in other cases which not need to be similar</a:t>
            </a:r>
          </a:p>
          <a:p>
            <a:pPr marL="1816100">
              <a:buBlip>
                <a:blip r:embed="rId2"/>
              </a:buBlip>
            </a:pPr>
            <a:r>
              <a:t>The hermeneutician studies and interpret the reality, but never intervenes.  </a:t>
            </a:r>
          </a:p>
        </p:txBody>
      </p:sp>
      <p:sp>
        <p:nvSpPr>
          <p:cNvPr id="820" name="Shape 75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52"/>
          <p:cNvSpPr txBox="1"/>
          <p:nvPr>
            <p:ph type="title"/>
          </p:nvPr>
        </p:nvSpPr>
        <p:spPr>
          <a:xfrm>
            <a:off x="1139824" y="984250"/>
            <a:ext cx="22104350" cy="2146300"/>
          </a:xfrm>
          <a:prstGeom prst="rect">
            <a:avLst/>
          </a:prstGeom>
        </p:spPr>
        <p:txBody>
          <a:bodyPr/>
          <a:lstStyle/>
          <a:p>
            <a:pPr/>
            <a:r>
              <a:t>Ingredients in methods</a:t>
            </a:r>
          </a:p>
        </p:txBody>
      </p:sp>
      <p:sp>
        <p:nvSpPr>
          <p:cNvPr id="463" name="Shape 453"/>
          <p:cNvSpPr txBox="1"/>
          <p:nvPr>
            <p:ph type="body" idx="1"/>
          </p:nvPr>
        </p:nvSpPr>
        <p:spPr>
          <a:xfrm>
            <a:off x="1592261" y="3879043"/>
            <a:ext cx="21340586" cy="8642470"/>
          </a:xfrm>
          <a:prstGeom prst="rect">
            <a:avLst/>
          </a:prstGeom>
        </p:spPr>
        <p:txBody>
          <a:bodyPr/>
          <a:lstStyle/>
          <a:p>
            <a:pPr>
              <a:buBlip>
                <a:blip r:embed="rId2"/>
              </a:buBlip>
            </a:pPr>
            <a:r>
              <a:t>Description of the problem, seen from a certain perspective</a:t>
            </a:r>
          </a:p>
          <a:p>
            <a:pPr>
              <a:buBlip>
                <a:blip r:embed="rId2"/>
              </a:buBlip>
            </a:pPr>
            <a:r>
              <a:t>General method approach (Theory of science)</a:t>
            </a:r>
          </a:p>
          <a:p>
            <a:pPr>
              <a:buBlip>
                <a:blip r:embed="rId2"/>
              </a:buBlip>
            </a:pPr>
            <a:r>
              <a:t>Method of data collection</a:t>
            </a:r>
          </a:p>
          <a:p>
            <a:pPr>
              <a:buBlip>
                <a:blip r:embed="rId2"/>
              </a:buBlip>
            </a:pPr>
            <a:r>
              <a:t>Method for data analysis</a:t>
            </a:r>
          </a:p>
          <a:p>
            <a:pPr>
              <a:buBlip>
                <a:blip r:embed="rId2"/>
              </a:buBlip>
            </a:pPr>
            <a:r>
              <a:t>Method for drawing conclusions</a:t>
            </a:r>
          </a:p>
          <a:p>
            <a:pPr>
              <a:buBlip>
                <a:blip r:embed="rId2"/>
              </a:buBlip>
            </a:pPr>
            <a:r>
              <a:t>Method for presentation of results</a:t>
            </a:r>
          </a:p>
        </p:txBody>
      </p:sp>
      <p:sp>
        <p:nvSpPr>
          <p:cNvPr id="464" name="Shape 454"/>
          <p:cNvSpPr/>
          <p:nvPr/>
        </p:nvSpPr>
        <p:spPr>
          <a:xfrm>
            <a:off x="1813868" y="6004854"/>
            <a:ext cx="9818677" cy="1196580"/>
          </a:xfrm>
          <a:prstGeom prst="rect">
            <a:avLst/>
          </a:prstGeom>
          <a:ln w="63500">
            <a:solidFill>
              <a:srgbClr val="515151"/>
            </a:solidFill>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65" name="Shape 455"/>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6" name="Shape 456"/>
          <p:cNvSpPr txBox="1"/>
          <p:nvPr/>
        </p:nvSpPr>
        <p:spPr>
          <a:xfrm>
            <a:off x="13630564" y="6043543"/>
            <a:ext cx="6367781" cy="1119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125" spc="-320" sz="6400">
                <a:solidFill>
                  <a:schemeClr val="accent5"/>
                </a:solidFill>
                <a:latin typeface="+mj-lt"/>
                <a:ea typeface="+mj-ea"/>
                <a:cs typeface="+mj-cs"/>
                <a:sym typeface="Helvetica"/>
              </a:defRPr>
            </a:lvl1pPr>
          </a:lstStyle>
          <a:p>
            <a:pPr/>
            <a:r>
              <a:t>This is often called method</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4"/>
                                        </p:tgtEl>
                                        <p:attrNameLst>
                                          <p:attrName>style.visibility</p:attrName>
                                        </p:attrNameLst>
                                      </p:cBhvr>
                                      <p:to>
                                        <p:strVal val="visible"/>
                                      </p:to>
                                    </p:set>
                                    <p:animEffect filter="wipe(left)" transition="in">
                                      <p:cBhvr>
                                        <p:cTn id="7" dur="1000"/>
                                        <p:tgtEl>
                                          <p:spTgt spid="4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66"/>
                                        </p:tgtEl>
                                        <p:attrNameLst>
                                          <p:attrName>style.visibility</p:attrName>
                                        </p:attrNameLst>
                                      </p:cBhvr>
                                      <p:to>
                                        <p:strVal val="visible"/>
                                      </p:to>
                                    </p:set>
                                    <p:animEffect filter="wipe(left)" transition="in">
                                      <p:cBhvr>
                                        <p:cTn id="12"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6" grpId="2"/>
      <p:bldP build="whole" bldLvl="1" animBg="1" rev="0" advAuto="0" spid="464"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hape 756"/>
          <p:cNvSpPr txBox="1"/>
          <p:nvPr>
            <p:ph type="title"/>
          </p:nvPr>
        </p:nvSpPr>
        <p:spPr>
          <a:xfrm>
            <a:off x="1139824" y="984250"/>
            <a:ext cx="22104350" cy="2146300"/>
          </a:xfrm>
          <a:prstGeom prst="rect">
            <a:avLst/>
          </a:prstGeom>
        </p:spPr>
        <p:txBody>
          <a:bodyPr/>
          <a:lstStyle/>
          <a:p>
            <a:pPr/>
            <a:r>
              <a:t>Phenomenology 1</a:t>
            </a:r>
          </a:p>
        </p:txBody>
      </p:sp>
      <p:sp>
        <p:nvSpPr>
          <p:cNvPr id="823" name="Shape 757"/>
          <p:cNvSpPr txBox="1"/>
          <p:nvPr>
            <p:ph type="body" idx="1"/>
          </p:nvPr>
        </p:nvSpPr>
        <p:spPr>
          <a:xfrm>
            <a:off x="1592261" y="3879043"/>
            <a:ext cx="21340586" cy="8642470"/>
          </a:xfrm>
          <a:prstGeom prst="rect">
            <a:avLst/>
          </a:prstGeom>
        </p:spPr>
        <p:txBody>
          <a:bodyPr/>
          <a:lstStyle/>
          <a:p>
            <a:pPr marL="1816100">
              <a:buBlip>
                <a:blip r:embed="rId2"/>
              </a:buBlip>
            </a:pPr>
            <a:r>
              <a:t>Our apprehension of reality is continuously shaped and reshaped in a social interaction with other people</a:t>
            </a:r>
          </a:p>
          <a:p>
            <a:pPr marL="1816100">
              <a:buBlip>
                <a:blip r:embed="rId2"/>
              </a:buBlip>
            </a:pPr>
            <a:r>
              <a:t>In phenomenology you want to capture the experience of a phenomenon. You will without distortion describe the experience of a phenomenon as it turns out the informants. </a:t>
            </a:r>
          </a:p>
          <a:p>
            <a:pPr marL="1816100">
              <a:buBlip>
                <a:blip r:embed="rId2"/>
              </a:buBlip>
            </a:pPr>
            <a:r>
              <a:t>Note: the scientist who asks questions is part of the informant's life world and this affects the results.</a:t>
            </a:r>
          </a:p>
        </p:txBody>
      </p:sp>
      <p:sp>
        <p:nvSpPr>
          <p:cNvPr id="824" name="Shape 75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760"/>
          <p:cNvSpPr txBox="1"/>
          <p:nvPr>
            <p:ph type="title"/>
          </p:nvPr>
        </p:nvSpPr>
        <p:spPr>
          <a:xfrm>
            <a:off x="1139824" y="984250"/>
            <a:ext cx="22104350" cy="2146300"/>
          </a:xfrm>
          <a:prstGeom prst="rect">
            <a:avLst/>
          </a:prstGeom>
        </p:spPr>
        <p:txBody>
          <a:bodyPr/>
          <a:lstStyle/>
          <a:p>
            <a:pPr/>
            <a:r>
              <a:t>Phenomenology 2</a:t>
            </a:r>
          </a:p>
        </p:txBody>
      </p:sp>
      <p:sp>
        <p:nvSpPr>
          <p:cNvPr id="827" name="Shape 761"/>
          <p:cNvSpPr txBox="1"/>
          <p:nvPr>
            <p:ph type="body" idx="1"/>
          </p:nvPr>
        </p:nvSpPr>
        <p:spPr>
          <a:xfrm>
            <a:off x="1592261" y="3879043"/>
            <a:ext cx="21340586" cy="8642470"/>
          </a:xfrm>
          <a:prstGeom prst="rect">
            <a:avLst/>
          </a:prstGeom>
        </p:spPr>
        <p:txBody>
          <a:bodyPr/>
          <a:lstStyle/>
          <a:p>
            <a:pPr marL="1816100">
              <a:buBlip>
                <a:blip r:embed="rId2"/>
              </a:buBlip>
            </a:pPr>
            <a:r>
              <a:t>In phenomenology you tries to avoid interpretations of experiences. The goal is to present the life-world as it turns out without reinterpretations. </a:t>
            </a:r>
          </a:p>
          <a:p>
            <a:pPr marL="1816100">
              <a:buBlip>
                <a:blip r:embed="rId2"/>
              </a:buBlip>
            </a:pPr>
            <a:r>
              <a:t>An important subsection to achieve this freedom of interpretation is that the researcher put their own understanding aside and then the researcher can see the informant's life-world emerge.</a:t>
            </a:r>
          </a:p>
          <a:p>
            <a:pPr marL="1816100">
              <a:buBlip>
                <a:blip r:embed="rId2"/>
              </a:buBlip>
            </a:pPr>
            <a:r>
              <a:t>But is this possible?</a:t>
            </a:r>
          </a:p>
        </p:txBody>
      </p:sp>
      <p:sp>
        <p:nvSpPr>
          <p:cNvPr id="828" name="Shape 76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hape 764"/>
          <p:cNvSpPr txBox="1"/>
          <p:nvPr>
            <p:ph type="title"/>
          </p:nvPr>
        </p:nvSpPr>
        <p:spPr>
          <a:xfrm>
            <a:off x="1139824" y="984250"/>
            <a:ext cx="22104350" cy="2146300"/>
          </a:xfrm>
          <a:prstGeom prst="rect">
            <a:avLst/>
          </a:prstGeom>
        </p:spPr>
        <p:txBody>
          <a:bodyPr/>
          <a:lstStyle/>
          <a:p>
            <a:pPr/>
            <a:r>
              <a:t>Phenomenology 3</a:t>
            </a:r>
          </a:p>
        </p:txBody>
      </p:sp>
      <p:sp>
        <p:nvSpPr>
          <p:cNvPr id="831" name="Shape 765"/>
          <p:cNvSpPr txBox="1"/>
          <p:nvPr>
            <p:ph type="body" idx="1"/>
          </p:nvPr>
        </p:nvSpPr>
        <p:spPr>
          <a:xfrm>
            <a:off x="1592261" y="3879043"/>
            <a:ext cx="21340586" cy="8642470"/>
          </a:xfrm>
          <a:prstGeom prst="rect">
            <a:avLst/>
          </a:prstGeom>
        </p:spPr>
        <p:txBody>
          <a:bodyPr/>
          <a:lstStyle/>
          <a:p>
            <a:pPr marL="1816100">
              <a:buBlip>
                <a:blip r:embed="rId2"/>
              </a:buBlip>
            </a:pPr>
            <a:r>
              <a:t>Essence is in the intentional structure which does not vary between individuals. </a:t>
            </a:r>
          </a:p>
          <a:p>
            <a:pPr marL="1816100">
              <a:buBlip>
                <a:blip r:embed="rId2"/>
              </a:buBlip>
            </a:pPr>
            <a:r>
              <a:t>If you have managed to capture and describe the true essence you will see all the different varieties found in the intentional structure are different variations of this essence. </a:t>
            </a:r>
          </a:p>
          <a:p>
            <a:pPr marL="1816100">
              <a:buBlip>
                <a:blip r:embed="rId2"/>
              </a:buBlip>
            </a:pPr>
            <a:r>
              <a:t>In some studies you find no one essence. It is then a question whether it is because there really is no essence or if the study is bad (bad or poor basic data analysis?).</a:t>
            </a:r>
          </a:p>
        </p:txBody>
      </p:sp>
      <p:sp>
        <p:nvSpPr>
          <p:cNvPr id="832" name="Shape 76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Shape 768"/>
          <p:cNvSpPr txBox="1"/>
          <p:nvPr>
            <p:ph type="title"/>
          </p:nvPr>
        </p:nvSpPr>
        <p:spPr>
          <a:xfrm>
            <a:off x="1901825" y="1198562"/>
            <a:ext cx="20403896" cy="2146301"/>
          </a:xfrm>
          <a:prstGeom prst="rect">
            <a:avLst/>
          </a:prstGeom>
        </p:spPr>
        <p:txBody>
          <a:bodyPr/>
          <a:lstStyle/>
          <a:p>
            <a:pPr/>
            <a:r>
              <a:t>Subjectivity &amp; Objectivity</a:t>
            </a:r>
          </a:p>
        </p:txBody>
      </p:sp>
      <p:pic>
        <p:nvPicPr>
          <p:cNvPr id="835" name="droppedImage.png" descr="droppedImage.png"/>
          <p:cNvPicPr>
            <a:picLocks noChangeAspect="1"/>
          </p:cNvPicPr>
          <p:nvPr/>
        </p:nvPicPr>
        <p:blipFill>
          <a:blip r:embed="rId2">
            <a:extLst/>
          </a:blip>
          <a:stretch>
            <a:fillRect/>
          </a:stretch>
        </p:blipFill>
        <p:spPr>
          <a:xfrm>
            <a:off x="1125140" y="4010025"/>
            <a:ext cx="22509847" cy="8004579"/>
          </a:xfrm>
          <a:prstGeom prst="rect">
            <a:avLst/>
          </a:prstGeom>
          <a:ln w="12700">
            <a:miter lim="400000"/>
          </a:ln>
        </p:spPr>
      </p:pic>
      <p:sp>
        <p:nvSpPr>
          <p:cNvPr id="836" name="Shape 770"/>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hape 772"/>
          <p:cNvSpPr txBox="1"/>
          <p:nvPr>
            <p:ph type="title"/>
          </p:nvPr>
        </p:nvSpPr>
        <p:spPr>
          <a:xfrm>
            <a:off x="1901825" y="1198562"/>
            <a:ext cx="20403896" cy="2146301"/>
          </a:xfrm>
          <a:prstGeom prst="rect">
            <a:avLst/>
          </a:prstGeom>
        </p:spPr>
        <p:txBody>
          <a:bodyPr/>
          <a:lstStyle>
            <a:lvl1pPr defTabSz="751205">
              <a:defRPr sz="12700"/>
            </a:lvl1pPr>
          </a:lstStyle>
          <a:p>
            <a:pPr/>
            <a:r>
              <a:t>Empirism, positivism o realism</a:t>
            </a:r>
          </a:p>
        </p:txBody>
      </p:sp>
      <p:pic>
        <p:nvPicPr>
          <p:cNvPr id="839" name="droppedImage.png" descr="droppedImage.png"/>
          <p:cNvPicPr>
            <a:picLocks noChangeAspect="1"/>
          </p:cNvPicPr>
          <p:nvPr/>
        </p:nvPicPr>
        <p:blipFill>
          <a:blip r:embed="rId2">
            <a:extLst/>
          </a:blip>
          <a:stretch>
            <a:fillRect/>
          </a:stretch>
        </p:blipFill>
        <p:spPr>
          <a:xfrm>
            <a:off x="1557862" y="3676050"/>
            <a:ext cx="21268275" cy="9065918"/>
          </a:xfrm>
          <a:prstGeom prst="rect">
            <a:avLst/>
          </a:prstGeom>
          <a:ln w="12700">
            <a:miter lim="400000"/>
          </a:ln>
        </p:spPr>
      </p:pic>
      <p:sp>
        <p:nvSpPr>
          <p:cNvPr id="840" name="Shape 774"/>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hape 776"/>
          <p:cNvSpPr txBox="1"/>
          <p:nvPr>
            <p:ph type="title"/>
          </p:nvPr>
        </p:nvSpPr>
        <p:spPr>
          <a:xfrm>
            <a:off x="1901825" y="1198562"/>
            <a:ext cx="20403896" cy="2146301"/>
          </a:xfrm>
          <a:prstGeom prst="rect">
            <a:avLst/>
          </a:prstGeom>
        </p:spPr>
        <p:txBody>
          <a:bodyPr/>
          <a:lstStyle>
            <a:lvl1pPr defTabSz="792479">
              <a:defRPr sz="13400"/>
            </a:lvl1pPr>
          </a:lstStyle>
          <a:p>
            <a:pPr/>
            <a:r>
              <a:t>From philosophy to approach</a:t>
            </a:r>
          </a:p>
        </p:txBody>
      </p:sp>
      <p:grpSp>
        <p:nvGrpSpPr>
          <p:cNvPr id="845" name="Shape 777"/>
          <p:cNvGrpSpPr/>
          <p:nvPr/>
        </p:nvGrpSpPr>
        <p:grpSpPr>
          <a:xfrm>
            <a:off x="7712444" y="4537280"/>
            <a:ext cx="6054330" cy="1785939"/>
            <a:chOff x="0" y="0"/>
            <a:chExt cx="6054328" cy="1785938"/>
          </a:xfrm>
        </p:grpSpPr>
        <p:sp>
          <p:nvSpPr>
            <p:cNvPr id="843" name="Rundad rektangel"/>
            <p:cNvSpPr/>
            <p:nvPr/>
          </p:nvSpPr>
          <p:spPr>
            <a:xfrm>
              <a:off x="0" y="0"/>
              <a:ext cx="6054329" cy="1785939"/>
            </a:xfrm>
            <a:prstGeom prst="roundRect">
              <a:avLst>
                <a:gd name="adj" fmla="val 15000"/>
              </a:avLst>
            </a:prstGeom>
            <a:gradFill flip="none" rotWithShape="1">
              <a:gsLst>
                <a:gs pos="0">
                  <a:srgbClr val="FFC284"/>
                </a:gs>
                <a:gs pos="100000">
                  <a:srgbClr val="7C460C"/>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44" name="world view"/>
            <p:cNvSpPr txBox="1"/>
            <p:nvPr/>
          </p:nvSpPr>
          <p:spPr>
            <a:xfrm>
              <a:off x="78462" y="424312"/>
              <a:ext cx="5897405"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world view</a:t>
              </a:r>
            </a:p>
          </p:txBody>
        </p:sp>
      </p:grpSp>
      <p:sp>
        <p:nvSpPr>
          <p:cNvPr id="846" name="Shape 778"/>
          <p:cNvSpPr txBox="1"/>
          <p:nvPr/>
        </p:nvSpPr>
        <p:spPr>
          <a:xfrm>
            <a:off x="1534650" y="4985717"/>
            <a:ext cx="4199344" cy="889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999" spc="-250" sz="5000">
                <a:solidFill>
                  <a:srgbClr val="000000"/>
                </a:solidFill>
                <a:latin typeface="+mj-lt"/>
                <a:ea typeface="+mj-ea"/>
                <a:cs typeface="+mj-cs"/>
                <a:sym typeface="Helvetica"/>
              </a:defRPr>
            </a:lvl1pPr>
          </a:lstStyle>
          <a:p>
            <a:pPr/>
            <a:r>
              <a:t>Subjektiv&lt;=&gt;Objective</a:t>
            </a:r>
          </a:p>
        </p:txBody>
      </p:sp>
      <p:sp>
        <p:nvSpPr>
          <p:cNvPr id="847" name="Shape 779"/>
          <p:cNvSpPr txBox="1"/>
          <p:nvPr/>
        </p:nvSpPr>
        <p:spPr>
          <a:xfrm>
            <a:off x="14424814" y="4976818"/>
            <a:ext cx="8386107" cy="889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3999" spc="-250" sz="5000">
                <a:solidFill>
                  <a:srgbClr val="000000"/>
                </a:solidFill>
                <a:latin typeface="+mj-lt"/>
                <a:ea typeface="+mj-ea"/>
                <a:cs typeface="+mj-cs"/>
                <a:sym typeface="Helvetica"/>
              </a:defRPr>
            </a:lvl1pPr>
          </a:lstStyle>
          <a:p>
            <a:pPr/>
            <a:r>
              <a:t>Understand &lt;=&gt; cause / effect</a:t>
            </a:r>
          </a:p>
        </p:txBody>
      </p:sp>
      <p:grpSp>
        <p:nvGrpSpPr>
          <p:cNvPr id="865" name="Group 787"/>
          <p:cNvGrpSpPr/>
          <p:nvPr/>
        </p:nvGrpSpPr>
        <p:grpSpPr>
          <a:xfrm>
            <a:off x="9307058" y="8555638"/>
            <a:ext cx="9228171" cy="2500318"/>
            <a:chOff x="0" y="0"/>
            <a:chExt cx="9228170" cy="2500316"/>
          </a:xfrm>
        </p:grpSpPr>
        <p:grpSp>
          <p:nvGrpSpPr>
            <p:cNvPr id="863" name="Group 785"/>
            <p:cNvGrpSpPr/>
            <p:nvPr/>
          </p:nvGrpSpPr>
          <p:grpSpPr>
            <a:xfrm>
              <a:off x="2459463" y="-1"/>
              <a:ext cx="6768707" cy="2500318"/>
              <a:chOff x="0" y="0"/>
              <a:chExt cx="6768706" cy="2500316"/>
            </a:xfrm>
          </p:grpSpPr>
          <p:grpSp>
            <p:nvGrpSpPr>
              <p:cNvPr id="850" name="Shape 780"/>
              <p:cNvGrpSpPr/>
              <p:nvPr/>
            </p:nvGrpSpPr>
            <p:grpSpPr>
              <a:xfrm>
                <a:off x="-1" y="-1"/>
                <a:ext cx="6054333" cy="1785942"/>
                <a:chOff x="0" y="0"/>
                <a:chExt cx="6054331" cy="1785940"/>
              </a:xfrm>
            </p:grpSpPr>
            <p:sp>
              <p:nvSpPr>
                <p:cNvPr id="848" name="Rundad rektangel"/>
                <p:cNvSpPr/>
                <p:nvPr/>
              </p:nvSpPr>
              <p:spPr>
                <a:xfrm>
                  <a:off x="0" y="0"/>
                  <a:ext cx="6054332" cy="1785941"/>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9" name="Forsknings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53" name="Shape 781"/>
              <p:cNvGrpSpPr/>
              <p:nvPr/>
            </p:nvGrpSpPr>
            <p:grpSpPr>
              <a:xfrm>
                <a:off x="178593" y="178593"/>
                <a:ext cx="6054332" cy="1785942"/>
                <a:chOff x="0" y="0"/>
                <a:chExt cx="6054331" cy="1785941"/>
              </a:xfrm>
            </p:grpSpPr>
            <p:sp>
              <p:nvSpPr>
                <p:cNvPr id="851" name="Rundad rektangel"/>
                <p:cNvSpPr/>
                <p:nvPr/>
              </p:nvSpPr>
              <p:spPr>
                <a:xfrm>
                  <a:off x="0" y="0"/>
                  <a:ext cx="6054332" cy="1785942"/>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2" name="Forskningsansats"/>
                <p:cNvSpPr txBox="1"/>
                <p:nvPr/>
              </p:nvSpPr>
              <p:spPr>
                <a:xfrm>
                  <a:off x="78462" y="435739"/>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56" name="Shape 782"/>
              <p:cNvGrpSpPr/>
              <p:nvPr/>
            </p:nvGrpSpPr>
            <p:grpSpPr>
              <a:xfrm>
                <a:off x="357187" y="357187"/>
                <a:ext cx="6054332" cy="1785941"/>
                <a:chOff x="0" y="0"/>
                <a:chExt cx="6054331" cy="1785940"/>
              </a:xfrm>
            </p:grpSpPr>
            <p:sp>
              <p:nvSpPr>
                <p:cNvPr id="854" name="Rundad rektangel"/>
                <p:cNvSpPr/>
                <p:nvPr/>
              </p:nvSpPr>
              <p:spPr>
                <a:xfrm>
                  <a:off x="0" y="0"/>
                  <a:ext cx="6054332" cy="1785941"/>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5" name="Forsknings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59" name="Shape 783"/>
              <p:cNvGrpSpPr/>
              <p:nvPr/>
            </p:nvGrpSpPr>
            <p:grpSpPr>
              <a:xfrm>
                <a:off x="535781" y="535781"/>
                <a:ext cx="6054332" cy="1785942"/>
                <a:chOff x="0" y="0"/>
                <a:chExt cx="6054331" cy="1785940"/>
              </a:xfrm>
            </p:grpSpPr>
            <p:sp>
              <p:nvSpPr>
                <p:cNvPr id="857" name="Rundad rektangel"/>
                <p:cNvSpPr/>
                <p:nvPr/>
              </p:nvSpPr>
              <p:spPr>
                <a:xfrm>
                  <a:off x="0" y="0"/>
                  <a:ext cx="6054332" cy="1785941"/>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8" name="Forsknings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62" name="Shape 784"/>
              <p:cNvGrpSpPr/>
              <p:nvPr/>
            </p:nvGrpSpPr>
            <p:grpSpPr>
              <a:xfrm>
                <a:off x="714375" y="714375"/>
                <a:ext cx="6054332" cy="1785942"/>
                <a:chOff x="0" y="0"/>
                <a:chExt cx="6054331" cy="1785940"/>
              </a:xfrm>
            </p:grpSpPr>
            <p:sp>
              <p:nvSpPr>
                <p:cNvPr id="860" name="Rundad rektangel"/>
                <p:cNvSpPr/>
                <p:nvPr/>
              </p:nvSpPr>
              <p:spPr>
                <a:xfrm>
                  <a:off x="0" y="0"/>
                  <a:ext cx="6054332" cy="1785941"/>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61" name="Research approach"/>
                <p:cNvSpPr txBox="1"/>
                <p:nvPr/>
              </p:nvSpPr>
              <p:spPr>
                <a:xfrm>
                  <a:off x="78462" y="424313"/>
                  <a:ext cx="5897407"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Research approach</a:t>
                  </a:r>
                </a:p>
              </p:txBody>
            </p:sp>
          </p:grpSp>
        </p:grpSp>
        <p:sp>
          <p:nvSpPr>
            <p:cNvPr id="864" name="Shape 786"/>
            <p:cNvSpPr/>
            <p:nvPr/>
          </p:nvSpPr>
          <p:spPr>
            <a:xfrm rot="28462">
              <a:off x="8539" y="212735"/>
              <a:ext cx="1965657" cy="2071254"/>
            </a:xfrm>
            <a:prstGeom prst="rightArrow">
              <a:avLst>
                <a:gd name="adj1" fmla="val 41428"/>
                <a:gd name="adj2" fmla="val 38967"/>
              </a:avLst>
            </a:prstGeom>
            <a:gradFill flip="none" rotWithShape="1">
              <a:gsLst>
                <a:gs pos="0">
                  <a:srgbClr val="FF70FF"/>
                </a:gs>
                <a:gs pos="100000">
                  <a:srgbClr val="8D1E88"/>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881" name="Group 795"/>
          <p:cNvGrpSpPr/>
          <p:nvPr/>
        </p:nvGrpSpPr>
        <p:grpSpPr>
          <a:xfrm>
            <a:off x="2189585" y="6208486"/>
            <a:ext cx="6637196" cy="6894206"/>
            <a:chOff x="0" y="0"/>
            <a:chExt cx="6637194" cy="6894205"/>
          </a:xfrm>
        </p:grpSpPr>
        <p:grpSp>
          <p:nvGrpSpPr>
            <p:cNvPr id="875" name="Group 791"/>
            <p:cNvGrpSpPr/>
            <p:nvPr/>
          </p:nvGrpSpPr>
          <p:grpSpPr>
            <a:xfrm>
              <a:off x="-1" y="2529538"/>
              <a:ext cx="6411520" cy="2143127"/>
              <a:chOff x="0" y="0"/>
              <a:chExt cx="6411518" cy="2143126"/>
            </a:xfrm>
          </p:grpSpPr>
          <p:grpSp>
            <p:nvGrpSpPr>
              <p:cNvPr id="868" name="Shape 788"/>
              <p:cNvGrpSpPr/>
              <p:nvPr/>
            </p:nvGrpSpPr>
            <p:grpSpPr>
              <a:xfrm>
                <a:off x="-1" y="-1"/>
                <a:ext cx="6054333" cy="1785941"/>
                <a:chOff x="0" y="0"/>
                <a:chExt cx="6054331" cy="1785939"/>
              </a:xfrm>
            </p:grpSpPr>
            <p:sp>
              <p:nvSpPr>
                <p:cNvPr id="866" name="Rundad rektangel"/>
                <p:cNvSpPr/>
                <p:nvPr/>
              </p:nvSpPr>
              <p:spPr>
                <a:xfrm>
                  <a:off x="0" y="0"/>
                  <a:ext cx="6054332" cy="1785940"/>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67" name="Metodansats"/>
                <p:cNvSpPr txBox="1"/>
                <p:nvPr/>
              </p:nvSpPr>
              <p:spPr>
                <a:xfrm>
                  <a:off x="78462" y="435738"/>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Metodansats</a:t>
                  </a:r>
                </a:p>
              </p:txBody>
            </p:sp>
          </p:grpSp>
          <p:grpSp>
            <p:nvGrpSpPr>
              <p:cNvPr id="871" name="Shape 789"/>
              <p:cNvGrpSpPr/>
              <p:nvPr/>
            </p:nvGrpSpPr>
            <p:grpSpPr>
              <a:xfrm>
                <a:off x="178592" y="178593"/>
                <a:ext cx="6054333" cy="1785941"/>
                <a:chOff x="0" y="0"/>
                <a:chExt cx="6054331" cy="1785940"/>
              </a:xfrm>
            </p:grpSpPr>
            <p:sp>
              <p:nvSpPr>
                <p:cNvPr id="869" name="Rundad rektangel"/>
                <p:cNvSpPr/>
                <p:nvPr/>
              </p:nvSpPr>
              <p:spPr>
                <a:xfrm>
                  <a:off x="0" y="0"/>
                  <a:ext cx="6054332" cy="1785941"/>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70" name="Metod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Metodansats</a:t>
                  </a:r>
                </a:p>
              </p:txBody>
            </p:sp>
          </p:grpSp>
          <p:grpSp>
            <p:nvGrpSpPr>
              <p:cNvPr id="874" name="Shape 790"/>
              <p:cNvGrpSpPr/>
              <p:nvPr/>
            </p:nvGrpSpPr>
            <p:grpSpPr>
              <a:xfrm>
                <a:off x="357187" y="357187"/>
                <a:ext cx="6054332" cy="1785940"/>
                <a:chOff x="0" y="0"/>
                <a:chExt cx="6054331" cy="1785939"/>
              </a:xfrm>
            </p:grpSpPr>
            <p:sp>
              <p:nvSpPr>
                <p:cNvPr id="872" name="Rundad rektangel"/>
                <p:cNvSpPr/>
                <p:nvPr/>
              </p:nvSpPr>
              <p:spPr>
                <a:xfrm>
                  <a:off x="0" y="0"/>
                  <a:ext cx="6054332" cy="1785940"/>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73" name="methodologies"/>
                <p:cNvSpPr txBox="1"/>
                <p:nvPr/>
              </p:nvSpPr>
              <p:spPr>
                <a:xfrm>
                  <a:off x="78462" y="424313"/>
                  <a:ext cx="5897407"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methodologies</a:t>
                  </a:r>
                </a:p>
              </p:txBody>
            </p:sp>
          </p:grpSp>
        </p:grpSp>
        <p:sp>
          <p:nvSpPr>
            <p:cNvPr id="876" name="Shape 792"/>
            <p:cNvSpPr txBox="1"/>
            <p:nvPr/>
          </p:nvSpPr>
          <p:spPr>
            <a:xfrm>
              <a:off x="1552792" y="5058593"/>
              <a:ext cx="2943234" cy="889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mj-lt"/>
                  <a:ea typeface="+mj-ea"/>
                  <a:cs typeface="+mj-cs"/>
                  <a:sym typeface="Helvetica"/>
                </a:defRPr>
              </a:lvl1pPr>
            </a:lstStyle>
            <a:p>
              <a:pPr/>
              <a:r>
                <a:t>How do we do?</a:t>
              </a:r>
            </a:p>
          </p:txBody>
        </p:sp>
        <p:grpSp>
          <p:nvGrpSpPr>
            <p:cNvPr id="879" name="Shape 793"/>
            <p:cNvGrpSpPr/>
            <p:nvPr/>
          </p:nvGrpSpPr>
          <p:grpSpPr>
            <a:xfrm>
              <a:off x="4149867" y="-1"/>
              <a:ext cx="2487328" cy="2487328"/>
              <a:chOff x="0" y="0"/>
              <a:chExt cx="2487327" cy="2487327"/>
            </a:xfrm>
          </p:grpSpPr>
          <p:sp>
            <p:nvSpPr>
              <p:cNvPr id="877" name="Pil"/>
              <p:cNvSpPr/>
              <p:nvPr/>
            </p:nvSpPr>
            <p:spPr>
              <a:xfrm rot="7500000">
                <a:off x="350694" y="350694"/>
                <a:ext cx="1785939" cy="1785939"/>
              </a:xfrm>
              <a:prstGeom prst="rightArrow">
                <a:avLst>
                  <a:gd name="adj1" fmla="val 39864"/>
                  <a:gd name="adj2" fmla="val 50435"/>
                </a:avLst>
              </a:prstGeom>
              <a:gradFill flip="none" rotWithShape="1">
                <a:gsLst>
                  <a:gs pos="0">
                    <a:srgbClr val="FF70FF"/>
                  </a:gs>
                  <a:gs pos="100000">
                    <a:srgbClr val="8D1E88"/>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78" name="235"/>
              <p:cNvSpPr txBox="1"/>
              <p:nvPr/>
            </p:nvSpPr>
            <p:spPr>
              <a:xfrm rot="7500000">
                <a:off x="633206" y="639366"/>
                <a:ext cx="142686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235</a:t>
                </a:r>
              </a:p>
            </p:txBody>
          </p:sp>
        </p:grpSp>
        <p:sp>
          <p:nvSpPr>
            <p:cNvPr id="880" name="Shape 794"/>
            <p:cNvSpPr txBox="1"/>
            <p:nvPr/>
          </p:nvSpPr>
          <p:spPr>
            <a:xfrm>
              <a:off x="2031315" y="6005140"/>
              <a:ext cx="2021906" cy="889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mj-lt"/>
                  <a:ea typeface="+mj-ea"/>
                  <a:cs typeface="+mj-cs"/>
                  <a:sym typeface="Helvetica"/>
                </a:defRPr>
              </a:lvl1pPr>
            </a:lstStyle>
            <a:p>
              <a:pPr/>
              <a:r>
                <a:t>(the -isms)</a:t>
              </a:r>
            </a:p>
          </p:txBody>
        </p:sp>
      </p:grpSp>
      <p:sp>
        <p:nvSpPr>
          <p:cNvPr id="882" name="Shape 796"/>
          <p:cNvSpPr txBox="1"/>
          <p:nvPr/>
        </p:nvSpPr>
        <p:spPr>
          <a:xfrm>
            <a:off x="14218315" y="11439210"/>
            <a:ext cx="2992761" cy="889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999" spc="-250" sz="5000">
                <a:solidFill>
                  <a:srgbClr val="000000"/>
                </a:solidFill>
                <a:latin typeface="+mj-lt"/>
                <a:ea typeface="+mj-ea"/>
                <a:cs typeface="+mj-cs"/>
                <a:sym typeface="Helvetica"/>
              </a:defRPr>
            </a:lvl1pPr>
          </a:lstStyle>
          <a:p>
            <a:pPr/>
            <a:r>
              <a:t>what do we do?</a:t>
            </a:r>
          </a:p>
        </p:txBody>
      </p:sp>
      <p:sp>
        <p:nvSpPr>
          <p:cNvPr id="883" name="Shape 797"/>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
        <p:nvSpPr>
          <p:cNvPr id="884" name="Shape 798"/>
          <p:cNvSpPr txBox="1"/>
          <p:nvPr/>
        </p:nvSpPr>
        <p:spPr>
          <a:xfrm>
            <a:off x="2564173" y="3602021"/>
            <a:ext cx="2140298" cy="105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332" spc="-300" sz="6000">
                <a:solidFill>
                  <a:schemeClr val="accent5"/>
                </a:solidFill>
                <a:latin typeface="+mj-lt"/>
                <a:ea typeface="+mj-ea"/>
                <a:cs typeface="+mj-cs"/>
                <a:sym typeface="Helvetica"/>
              </a:defRPr>
            </a:lvl1pPr>
          </a:lstStyle>
          <a:p>
            <a:pPr/>
            <a:r>
              <a:t>Ontology</a:t>
            </a:r>
          </a:p>
        </p:txBody>
      </p:sp>
      <p:sp>
        <p:nvSpPr>
          <p:cNvPr id="885" name="Shape 799"/>
          <p:cNvSpPr txBox="1"/>
          <p:nvPr/>
        </p:nvSpPr>
        <p:spPr>
          <a:xfrm>
            <a:off x="16829583" y="3598549"/>
            <a:ext cx="3140275" cy="105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332" spc="-300" sz="6000">
                <a:solidFill>
                  <a:schemeClr val="accent5"/>
                </a:solidFill>
                <a:latin typeface="+mj-lt"/>
                <a:ea typeface="+mj-ea"/>
                <a:cs typeface="+mj-cs"/>
                <a:sym typeface="Helvetica"/>
              </a:defRPr>
            </a:lvl1pPr>
          </a:lstStyle>
          <a:p>
            <a:pPr/>
            <a:r>
              <a:t>Epistemology</a:t>
            </a:r>
          </a:p>
        </p:txBody>
      </p:sp>
      <p:grpSp>
        <p:nvGrpSpPr>
          <p:cNvPr id="896" name="Group 804"/>
          <p:cNvGrpSpPr/>
          <p:nvPr/>
        </p:nvGrpSpPr>
        <p:grpSpPr>
          <a:xfrm>
            <a:off x="18683214" y="9007872"/>
            <a:ext cx="4887901" cy="1295402"/>
            <a:chOff x="0" y="0"/>
            <a:chExt cx="4887899" cy="1295400"/>
          </a:xfrm>
        </p:grpSpPr>
        <p:sp>
          <p:nvSpPr>
            <p:cNvPr id="886" name="Shape 800"/>
            <p:cNvSpPr/>
            <p:nvPr/>
          </p:nvSpPr>
          <p:spPr>
            <a:xfrm>
              <a:off x="0" y="12700"/>
              <a:ext cx="1270001" cy="1270001"/>
            </a:xfrm>
            <a:prstGeom prst="rightArrow">
              <a:avLst>
                <a:gd name="adj1" fmla="val 32000"/>
                <a:gd name="adj2" fmla="val 64000"/>
              </a:avLst>
            </a:prstGeom>
            <a:gradFill flip="none" rotWithShape="1">
              <a:gsLst>
                <a:gs pos="0">
                  <a:srgbClr val="F0EB82"/>
                </a:gs>
                <a:gs pos="30627">
                  <a:srgbClr val="E8B741"/>
                </a:gs>
                <a:gs pos="100000">
                  <a:srgbClr val="E08300"/>
                </a:gs>
              </a:gsLst>
              <a:path path="circle">
                <a:fillToRect l="37721" t="-19636" r="62278" b="119636"/>
              </a:path>
            </a:gra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latin typeface="Helvetica Neue Medium"/>
                  <a:ea typeface="Helvetica Neue Medium"/>
                  <a:cs typeface="Helvetica Neue Medium"/>
                  <a:sym typeface="Helvetica Neue Medium"/>
                </a:defRPr>
              </a:pPr>
            </a:p>
          </p:txBody>
        </p:sp>
        <p:grpSp>
          <p:nvGrpSpPr>
            <p:cNvPr id="889" name="Shape 801"/>
            <p:cNvGrpSpPr/>
            <p:nvPr/>
          </p:nvGrpSpPr>
          <p:grpSpPr>
            <a:xfrm>
              <a:off x="1430687" y="0"/>
              <a:ext cx="3203215" cy="1041401"/>
              <a:chOff x="0" y="0"/>
              <a:chExt cx="3203214" cy="1041400"/>
            </a:xfrm>
          </p:grpSpPr>
          <p:sp>
            <p:nvSpPr>
              <p:cNvPr id="887" name="Rundad rektangel"/>
              <p:cNvSpPr/>
              <p:nvPr/>
            </p:nvSpPr>
            <p:spPr>
              <a:xfrm>
                <a:off x="0" y="0"/>
                <a:ext cx="3203215" cy="1041401"/>
              </a:xfrm>
              <a:prstGeom prst="roundRect">
                <a:avLst>
                  <a:gd name="adj" fmla="val 15000"/>
                </a:avLst>
              </a:prstGeom>
              <a:gradFill flip="none" rotWithShape="1">
                <a:gsLst>
                  <a:gs pos="0">
                    <a:srgbClr val="F0EB82"/>
                  </a:gs>
                  <a:gs pos="100000">
                    <a:srgbClr val="EC8A00"/>
                  </a:gs>
                </a:gsLst>
                <a:path path="circle">
                  <a:fillToRect l="37721" t="-19636" r="62278" b="119636"/>
                </a:path>
              </a:gradFill>
              <a:ln w="25400" cap="flat">
                <a:solidFill>
                  <a:srgbClr val="941100"/>
                </a:solidFill>
                <a:prstDash val="solid"/>
                <a:miter lim="400000"/>
              </a:ln>
              <a:effectLst/>
            </p:spPr>
            <p:txBody>
              <a:bodyPr wrap="square" lIns="38100" tIns="38100" rIns="38100" bIns="38100" numCol="1" anchor="ctr">
                <a:noAutofit/>
              </a:bodyPr>
              <a:lstStyle/>
              <a:p>
                <a: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pPr>
              </a:p>
            </p:txBody>
          </p:sp>
          <p:sp>
            <p:nvSpPr>
              <p:cNvPr id="888" name="Methods"/>
              <p:cNvSpPr txBox="1"/>
              <p:nvPr/>
            </p:nvSpPr>
            <p:spPr>
              <a:xfrm>
                <a:off x="58451" y="264623"/>
                <a:ext cx="3086312" cy="51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lvl1pPr>
              </a:lstStyle>
              <a:p>
                <a:pPr/>
                <a:r>
                  <a:t>Methods</a:t>
                </a:r>
              </a:p>
            </p:txBody>
          </p:sp>
        </p:grpSp>
        <p:grpSp>
          <p:nvGrpSpPr>
            <p:cNvPr id="892" name="Shape 802"/>
            <p:cNvGrpSpPr/>
            <p:nvPr/>
          </p:nvGrpSpPr>
          <p:grpSpPr>
            <a:xfrm>
              <a:off x="1557686" y="127000"/>
              <a:ext cx="3203214" cy="1041401"/>
              <a:chOff x="0" y="0"/>
              <a:chExt cx="3203213" cy="1041400"/>
            </a:xfrm>
          </p:grpSpPr>
          <p:sp>
            <p:nvSpPr>
              <p:cNvPr id="890" name="Rundad rektangel"/>
              <p:cNvSpPr/>
              <p:nvPr/>
            </p:nvSpPr>
            <p:spPr>
              <a:xfrm>
                <a:off x="0" y="0"/>
                <a:ext cx="3203214" cy="1041401"/>
              </a:xfrm>
              <a:prstGeom prst="roundRect">
                <a:avLst>
                  <a:gd name="adj" fmla="val 15000"/>
                </a:avLst>
              </a:prstGeom>
              <a:gradFill flip="none" rotWithShape="1">
                <a:gsLst>
                  <a:gs pos="0">
                    <a:srgbClr val="F0EB82"/>
                  </a:gs>
                  <a:gs pos="100000">
                    <a:srgbClr val="EC8A00"/>
                  </a:gs>
                </a:gsLst>
                <a:path path="circle">
                  <a:fillToRect l="37721" t="-19636" r="62278" b="119636"/>
                </a:path>
              </a:gradFill>
              <a:ln w="25400" cap="flat">
                <a:solidFill>
                  <a:srgbClr val="941100"/>
                </a:solidFill>
                <a:prstDash val="solid"/>
                <a:miter lim="400000"/>
              </a:ln>
              <a:effectLst/>
            </p:spPr>
            <p:txBody>
              <a:bodyPr wrap="square" lIns="38100" tIns="38100" rIns="38100" bIns="38100" numCol="1" anchor="ctr">
                <a:noAutofit/>
              </a:bodyPr>
              <a:lstStyle/>
              <a:p>
                <a: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pPr>
              </a:p>
            </p:txBody>
          </p:sp>
          <p:sp>
            <p:nvSpPr>
              <p:cNvPr id="891" name="Methods"/>
              <p:cNvSpPr txBox="1"/>
              <p:nvPr/>
            </p:nvSpPr>
            <p:spPr>
              <a:xfrm>
                <a:off x="58451" y="264623"/>
                <a:ext cx="3086311" cy="51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lvl1pPr>
              </a:lstStyle>
              <a:p>
                <a:pPr/>
                <a:r>
                  <a:t>Methods</a:t>
                </a:r>
              </a:p>
            </p:txBody>
          </p:sp>
        </p:grpSp>
        <p:grpSp>
          <p:nvGrpSpPr>
            <p:cNvPr id="895" name="Shape 803"/>
            <p:cNvGrpSpPr/>
            <p:nvPr/>
          </p:nvGrpSpPr>
          <p:grpSpPr>
            <a:xfrm>
              <a:off x="1684686" y="254000"/>
              <a:ext cx="3203214" cy="1041401"/>
              <a:chOff x="0" y="0"/>
              <a:chExt cx="3203213" cy="1041400"/>
            </a:xfrm>
          </p:grpSpPr>
          <p:sp>
            <p:nvSpPr>
              <p:cNvPr id="893" name="Rundad rektangel"/>
              <p:cNvSpPr/>
              <p:nvPr/>
            </p:nvSpPr>
            <p:spPr>
              <a:xfrm>
                <a:off x="0" y="0"/>
                <a:ext cx="3203214" cy="1041401"/>
              </a:xfrm>
              <a:prstGeom prst="roundRect">
                <a:avLst>
                  <a:gd name="adj" fmla="val 15000"/>
                </a:avLst>
              </a:prstGeom>
              <a:gradFill flip="none" rotWithShape="1">
                <a:gsLst>
                  <a:gs pos="0">
                    <a:srgbClr val="F0EB82"/>
                  </a:gs>
                  <a:gs pos="100000">
                    <a:srgbClr val="EC8A00"/>
                  </a:gs>
                </a:gsLst>
                <a:path path="circle">
                  <a:fillToRect l="37721" t="-19636" r="62278" b="119636"/>
                </a:path>
              </a:gradFill>
              <a:ln w="25400" cap="flat">
                <a:solidFill>
                  <a:srgbClr val="941100"/>
                </a:solidFill>
                <a:prstDash val="solid"/>
                <a:miter lim="400000"/>
              </a:ln>
              <a:effectLst/>
            </p:spPr>
            <p:txBody>
              <a:bodyPr wrap="square" lIns="38100" tIns="38100" rIns="38100" bIns="38100" numCol="1" anchor="ctr">
                <a:noAutofit/>
              </a:bodyPr>
              <a:lstStyle/>
              <a:p>
                <a: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pPr>
              </a:p>
            </p:txBody>
          </p:sp>
          <p:sp>
            <p:nvSpPr>
              <p:cNvPr id="894" name="Methods"/>
              <p:cNvSpPr txBox="1"/>
              <p:nvPr/>
            </p:nvSpPr>
            <p:spPr>
              <a:xfrm>
                <a:off x="58451" y="264623"/>
                <a:ext cx="3086311" cy="51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3000"/>
                  </a:lnSpc>
                  <a:defRPr baseline="4877" cap="all" spc="615" sz="4100">
                    <a:solidFill>
                      <a:srgbClr val="000000"/>
                    </a:solidFill>
                    <a:latin typeface="Helvetica Neue Bold Condensed"/>
                    <a:ea typeface="Helvetica Neue Bold Condensed"/>
                    <a:cs typeface="Helvetica Neue Bold Condensed"/>
                    <a:sym typeface="Helvetica Neue Bold Condensed"/>
                  </a:defRPr>
                </a:lvl1pPr>
              </a:lstStyle>
              <a:p>
                <a:pPr/>
                <a:r>
                  <a:t>Methods</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4"/>
                                        </p:tgtEl>
                                        <p:attrNameLst>
                                          <p:attrName>style.visibility</p:attrName>
                                        </p:attrNameLst>
                                      </p:cBhvr>
                                      <p:to>
                                        <p:strVal val="visible"/>
                                      </p:to>
                                    </p:set>
                                    <p:animEffect filter="fade" transition="in">
                                      <p:cBhvr>
                                        <p:cTn id="7" dur="10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85"/>
                                        </p:tgtEl>
                                        <p:attrNameLst>
                                          <p:attrName>style.visibility</p:attrName>
                                        </p:attrNameLst>
                                      </p:cBhvr>
                                      <p:to>
                                        <p:strVal val="visible"/>
                                      </p:to>
                                    </p:set>
                                    <p:animEffect filter="fade" transition="in">
                                      <p:cBhvr>
                                        <p:cTn id="12" dur="1000"/>
                                        <p:tgtEl>
                                          <p:spTgt spid="8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46"/>
                                        </p:tgtEl>
                                        <p:attrNameLst>
                                          <p:attrName>style.visibility</p:attrName>
                                        </p:attrNameLst>
                                      </p:cBhvr>
                                      <p:to>
                                        <p:strVal val="visible"/>
                                      </p:to>
                                    </p:set>
                                    <p:animEffect filter="fade" transition="in">
                                      <p:cBhvr>
                                        <p:cTn id="17" dur="1000"/>
                                        <p:tgtEl>
                                          <p:spTgt spid="84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847"/>
                                        </p:tgtEl>
                                        <p:attrNameLst>
                                          <p:attrName>style.visibility</p:attrName>
                                        </p:attrNameLst>
                                      </p:cBhvr>
                                      <p:to>
                                        <p:strVal val="visible"/>
                                      </p:to>
                                    </p:set>
                                    <p:animEffect filter="fade" transition="in">
                                      <p:cBhvr>
                                        <p:cTn id="22" dur="1000"/>
                                        <p:tgtEl>
                                          <p:spTgt spid="84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845"/>
                                        </p:tgtEl>
                                        <p:attrNameLst>
                                          <p:attrName>style.visibility</p:attrName>
                                        </p:attrNameLst>
                                      </p:cBhvr>
                                      <p:to>
                                        <p:strVal val="visible"/>
                                      </p:to>
                                    </p:set>
                                    <p:animEffect filter="fade" transition="in">
                                      <p:cBhvr>
                                        <p:cTn id="27" dur="1000"/>
                                        <p:tgtEl>
                                          <p:spTgt spid="84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2" presetID="18" grpId="6" fill="hold">
                                  <p:stCondLst>
                                    <p:cond delay="0"/>
                                  </p:stCondLst>
                                  <p:iterate type="el" backwards="0">
                                    <p:tmAbs val="0"/>
                                  </p:iterate>
                                  <p:childTnLst>
                                    <p:set>
                                      <p:cBhvr>
                                        <p:cTn id="31" fill="hold"/>
                                        <p:tgtEl>
                                          <p:spTgt spid="881"/>
                                        </p:tgtEl>
                                        <p:attrNameLst>
                                          <p:attrName>style.visibility</p:attrName>
                                        </p:attrNameLst>
                                      </p:cBhvr>
                                      <p:to>
                                        <p:strVal val="visible"/>
                                      </p:to>
                                    </p:set>
                                    <p:animEffect filter="strips(downLeft)" transition="in">
                                      <p:cBhvr>
                                        <p:cTn id="32" dur="1000"/>
                                        <p:tgtEl>
                                          <p:spTgt spid="88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882"/>
                                        </p:tgtEl>
                                        <p:attrNameLst>
                                          <p:attrName>style.visibility</p:attrName>
                                        </p:attrNameLst>
                                      </p:cBhvr>
                                      <p:to>
                                        <p:strVal val="visible"/>
                                      </p:to>
                                    </p:set>
                                    <p:animEffect filter="fade" transition="in">
                                      <p:cBhvr>
                                        <p:cTn id="37" dur="1000"/>
                                        <p:tgtEl>
                                          <p:spTgt spid="882"/>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865"/>
                                        </p:tgtEl>
                                        <p:attrNameLst>
                                          <p:attrName>style.visibility</p:attrName>
                                        </p:attrNameLst>
                                      </p:cBhvr>
                                      <p:to>
                                        <p:strVal val="visible"/>
                                      </p:to>
                                    </p:set>
                                    <p:animEffect filter="wipe(left)" transition="in">
                                      <p:cBhvr>
                                        <p:cTn id="42" dur="1000"/>
                                        <p:tgtEl>
                                          <p:spTgt spid="865"/>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9" fill="hold">
                                  <p:stCondLst>
                                    <p:cond delay="0"/>
                                  </p:stCondLst>
                                  <p:iterate type="el" backwards="0">
                                    <p:tmAbs val="0"/>
                                  </p:iterate>
                                  <p:childTnLst>
                                    <p:set>
                                      <p:cBhvr>
                                        <p:cTn id="46" fill="hold"/>
                                        <p:tgtEl>
                                          <p:spTgt spid="896"/>
                                        </p:tgtEl>
                                        <p:attrNameLst>
                                          <p:attrName>style.visibility</p:attrName>
                                        </p:attrNameLst>
                                      </p:cBhvr>
                                      <p:to>
                                        <p:strVal val="visible"/>
                                      </p:to>
                                    </p:set>
                                    <p:animEffect filter="wipe(left)" transition="in">
                                      <p:cBhvr>
                                        <p:cTn id="47" dur="1000"/>
                                        <p:tgtEl>
                                          <p:spTgt spid="8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2" grpId="7"/>
      <p:bldP build="whole" bldLvl="1" animBg="1" rev="0" advAuto="0" spid="884" grpId="1"/>
      <p:bldP build="whole" bldLvl="1" animBg="1" rev="0" advAuto="0" spid="896" grpId="9"/>
      <p:bldP build="whole" bldLvl="1" animBg="1" rev="0" advAuto="0" spid="846" grpId="3"/>
      <p:bldP build="whole" bldLvl="1" animBg="1" rev="0" advAuto="0" spid="847" grpId="4"/>
      <p:bldP build="whole" bldLvl="1" animBg="1" rev="0" advAuto="0" spid="881" grpId="6"/>
      <p:bldP build="whole" bldLvl="1" animBg="1" rev="0" advAuto="0" spid="885" grpId="2"/>
      <p:bldP build="whole" bldLvl="1" animBg="1" rev="0" advAuto="0" spid="865" grpId="8"/>
      <p:bldP build="whole" bldLvl="1" animBg="1" rev="0" advAuto="0" spid="845" grpId="5"/>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Shape 806"/>
          <p:cNvSpPr txBox="1"/>
          <p:nvPr/>
        </p:nvSpPr>
        <p:spPr>
          <a:xfrm>
            <a:off x="15891995" y="2041111"/>
            <a:ext cx="5917693"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Pertti Järvinens modell</a:t>
            </a:r>
          </a:p>
        </p:txBody>
      </p:sp>
      <p:sp>
        <p:nvSpPr>
          <p:cNvPr id="899" name="Shape 807"/>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pic>
        <p:nvPicPr>
          <p:cNvPr id="900" name="pasted-image.png" descr="pasted-image.png"/>
          <p:cNvPicPr>
            <a:picLocks noChangeAspect="1"/>
          </p:cNvPicPr>
          <p:nvPr/>
        </p:nvPicPr>
        <p:blipFill>
          <a:blip r:embed="rId2">
            <a:extLst/>
          </a:blip>
          <a:srcRect l="1550" t="948" r="1412" b="1900"/>
          <a:stretch>
            <a:fillRect/>
          </a:stretch>
        </p:blipFill>
        <p:spPr>
          <a:xfrm>
            <a:off x="690518" y="1438259"/>
            <a:ext cx="17597177" cy="11495937"/>
          </a:xfrm>
          <a:custGeom>
            <a:avLst/>
            <a:gdLst/>
            <a:ahLst/>
            <a:cxnLst>
              <a:cxn ang="0">
                <a:pos x="wd2" y="hd2"/>
              </a:cxn>
              <a:cxn ang="5400000">
                <a:pos x="wd2" y="hd2"/>
              </a:cxn>
              <a:cxn ang="10800000">
                <a:pos x="wd2" y="hd2"/>
              </a:cxn>
              <a:cxn ang="16200000">
                <a:pos x="wd2" y="hd2"/>
              </a:cxn>
            </a:cxnLst>
            <a:rect l="0" t="0" r="r" b="b"/>
            <a:pathLst>
              <a:path w="21578" h="21572" fill="norm" stroke="1" extrusionOk="0">
                <a:moveTo>
                  <a:pt x="9794" y="0"/>
                </a:moveTo>
                <a:cubicBezTo>
                  <a:pt x="5976" y="0"/>
                  <a:pt x="6158" y="-15"/>
                  <a:pt x="6070" y="308"/>
                </a:cubicBezTo>
                <a:cubicBezTo>
                  <a:pt x="6042" y="413"/>
                  <a:pt x="6032" y="718"/>
                  <a:pt x="6039" y="1258"/>
                </a:cubicBezTo>
                <a:cubicBezTo>
                  <a:pt x="6050" y="2004"/>
                  <a:pt x="6055" y="2062"/>
                  <a:pt x="6129" y="2174"/>
                </a:cubicBezTo>
                <a:lnTo>
                  <a:pt x="6207" y="2293"/>
                </a:lnTo>
                <a:lnTo>
                  <a:pt x="7973" y="2320"/>
                </a:lnTo>
                <a:lnTo>
                  <a:pt x="9740" y="2347"/>
                </a:lnTo>
                <a:lnTo>
                  <a:pt x="9740" y="2742"/>
                </a:lnTo>
                <a:lnTo>
                  <a:pt x="9740" y="3138"/>
                </a:lnTo>
                <a:lnTo>
                  <a:pt x="7837" y="3151"/>
                </a:lnTo>
                <a:lnTo>
                  <a:pt x="5933" y="3165"/>
                </a:lnTo>
                <a:lnTo>
                  <a:pt x="5923" y="3416"/>
                </a:lnTo>
                <a:cubicBezTo>
                  <a:pt x="5914" y="3628"/>
                  <a:pt x="5901" y="3668"/>
                  <a:pt x="5836" y="3682"/>
                </a:cubicBezTo>
                <a:lnTo>
                  <a:pt x="5760" y="3699"/>
                </a:lnTo>
                <a:lnTo>
                  <a:pt x="5833" y="3999"/>
                </a:lnTo>
                <a:cubicBezTo>
                  <a:pt x="5984" y="4626"/>
                  <a:pt x="5959" y="4607"/>
                  <a:pt x="6071" y="4166"/>
                </a:cubicBezTo>
                <a:cubicBezTo>
                  <a:pt x="6126" y="3949"/>
                  <a:pt x="6171" y="3756"/>
                  <a:pt x="6171" y="3736"/>
                </a:cubicBezTo>
                <a:cubicBezTo>
                  <a:pt x="6171" y="3716"/>
                  <a:pt x="6136" y="3692"/>
                  <a:pt x="6093" y="3682"/>
                </a:cubicBezTo>
                <a:cubicBezTo>
                  <a:pt x="6033" y="3669"/>
                  <a:pt x="6016" y="3631"/>
                  <a:pt x="6016" y="3507"/>
                </a:cubicBezTo>
                <a:lnTo>
                  <a:pt x="6016" y="3349"/>
                </a:lnTo>
                <a:lnTo>
                  <a:pt x="9981" y="3349"/>
                </a:lnTo>
                <a:lnTo>
                  <a:pt x="13945" y="3349"/>
                </a:lnTo>
                <a:lnTo>
                  <a:pt x="13945" y="3507"/>
                </a:lnTo>
                <a:cubicBezTo>
                  <a:pt x="13945" y="3629"/>
                  <a:pt x="13928" y="3669"/>
                  <a:pt x="13872" y="3682"/>
                </a:cubicBezTo>
                <a:cubicBezTo>
                  <a:pt x="13799" y="3698"/>
                  <a:pt x="13799" y="3700"/>
                  <a:pt x="13898" y="4104"/>
                </a:cubicBezTo>
                <a:cubicBezTo>
                  <a:pt x="13953" y="4327"/>
                  <a:pt x="13990" y="4539"/>
                  <a:pt x="13981" y="4575"/>
                </a:cubicBezTo>
                <a:cubicBezTo>
                  <a:pt x="13969" y="4627"/>
                  <a:pt x="13584" y="4642"/>
                  <a:pt x="12220" y="4642"/>
                </a:cubicBezTo>
                <a:lnTo>
                  <a:pt x="10474" y="4642"/>
                </a:lnTo>
                <a:lnTo>
                  <a:pt x="10357" y="4820"/>
                </a:lnTo>
                <a:lnTo>
                  <a:pt x="10239" y="5000"/>
                </a:lnTo>
                <a:lnTo>
                  <a:pt x="10241" y="5783"/>
                </a:lnTo>
                <a:cubicBezTo>
                  <a:pt x="10242" y="6621"/>
                  <a:pt x="10264" y="6759"/>
                  <a:pt x="10415" y="6888"/>
                </a:cubicBezTo>
                <a:cubicBezTo>
                  <a:pt x="10483" y="6946"/>
                  <a:pt x="11143" y="6957"/>
                  <a:pt x="14040" y="6947"/>
                </a:cubicBezTo>
                <a:lnTo>
                  <a:pt x="17581" y="6935"/>
                </a:lnTo>
                <a:lnTo>
                  <a:pt x="17677" y="6789"/>
                </a:lnTo>
                <a:cubicBezTo>
                  <a:pt x="17770" y="6647"/>
                  <a:pt x="17772" y="6627"/>
                  <a:pt x="17783" y="5951"/>
                </a:cubicBezTo>
                <a:cubicBezTo>
                  <a:pt x="17798" y="5049"/>
                  <a:pt x="17785" y="4951"/>
                  <a:pt x="17623" y="4779"/>
                </a:cubicBezTo>
                <a:lnTo>
                  <a:pt x="17493" y="4642"/>
                </a:lnTo>
                <a:lnTo>
                  <a:pt x="15778" y="4642"/>
                </a:lnTo>
                <a:cubicBezTo>
                  <a:pt x="14403" y="4642"/>
                  <a:pt x="14061" y="4628"/>
                  <a:pt x="14047" y="4573"/>
                </a:cubicBezTo>
                <a:cubicBezTo>
                  <a:pt x="14037" y="4535"/>
                  <a:pt x="14069" y="4344"/>
                  <a:pt x="14117" y="4149"/>
                </a:cubicBezTo>
                <a:cubicBezTo>
                  <a:pt x="14223" y="3717"/>
                  <a:pt x="14223" y="3703"/>
                  <a:pt x="14126" y="3682"/>
                </a:cubicBezTo>
                <a:cubicBezTo>
                  <a:pt x="14060" y="3668"/>
                  <a:pt x="14047" y="3629"/>
                  <a:pt x="14038" y="3416"/>
                </a:cubicBezTo>
                <a:lnTo>
                  <a:pt x="14028" y="3165"/>
                </a:lnTo>
                <a:lnTo>
                  <a:pt x="11953" y="3151"/>
                </a:lnTo>
                <a:lnTo>
                  <a:pt x="9877" y="3138"/>
                </a:lnTo>
                <a:lnTo>
                  <a:pt x="9877" y="2742"/>
                </a:lnTo>
                <a:lnTo>
                  <a:pt x="9877" y="2347"/>
                </a:lnTo>
                <a:lnTo>
                  <a:pt x="11630" y="2320"/>
                </a:lnTo>
                <a:lnTo>
                  <a:pt x="13383" y="2293"/>
                </a:lnTo>
                <a:lnTo>
                  <a:pt x="13463" y="2150"/>
                </a:lnTo>
                <a:cubicBezTo>
                  <a:pt x="13565" y="1970"/>
                  <a:pt x="13599" y="1579"/>
                  <a:pt x="13574" y="901"/>
                </a:cubicBezTo>
                <a:cubicBezTo>
                  <a:pt x="13551" y="294"/>
                  <a:pt x="13540" y="242"/>
                  <a:pt x="13395" y="105"/>
                </a:cubicBezTo>
                <a:cubicBezTo>
                  <a:pt x="13284" y="0"/>
                  <a:pt x="13234" y="0"/>
                  <a:pt x="9794" y="0"/>
                </a:cubicBezTo>
                <a:close/>
                <a:moveTo>
                  <a:pt x="5989" y="4640"/>
                </a:moveTo>
                <a:cubicBezTo>
                  <a:pt x="3362" y="4640"/>
                  <a:pt x="3453" y="4629"/>
                  <a:pt x="3319" y="4942"/>
                </a:cubicBezTo>
                <a:cubicBezTo>
                  <a:pt x="3268" y="5059"/>
                  <a:pt x="3258" y="5205"/>
                  <a:pt x="3258" y="5773"/>
                </a:cubicBezTo>
                <a:cubicBezTo>
                  <a:pt x="3258" y="6242"/>
                  <a:pt x="3273" y="6517"/>
                  <a:pt x="3306" y="6635"/>
                </a:cubicBezTo>
                <a:cubicBezTo>
                  <a:pt x="3395" y="6959"/>
                  <a:pt x="3424" y="6965"/>
                  <a:pt x="4732" y="6961"/>
                </a:cubicBezTo>
                <a:lnTo>
                  <a:pt x="5912" y="6957"/>
                </a:lnTo>
                <a:lnTo>
                  <a:pt x="5912" y="7447"/>
                </a:lnTo>
                <a:lnTo>
                  <a:pt x="5912" y="7938"/>
                </a:lnTo>
                <a:lnTo>
                  <a:pt x="5492" y="7953"/>
                </a:lnTo>
                <a:lnTo>
                  <a:pt x="5071" y="7967"/>
                </a:lnTo>
                <a:lnTo>
                  <a:pt x="5061" y="8216"/>
                </a:lnTo>
                <a:cubicBezTo>
                  <a:pt x="5052" y="8428"/>
                  <a:pt x="5039" y="8467"/>
                  <a:pt x="4973" y="8481"/>
                </a:cubicBezTo>
                <a:cubicBezTo>
                  <a:pt x="4875" y="8502"/>
                  <a:pt x="4877" y="8540"/>
                  <a:pt x="4997" y="8992"/>
                </a:cubicBezTo>
                <a:lnTo>
                  <a:pt x="5096" y="9362"/>
                </a:lnTo>
                <a:lnTo>
                  <a:pt x="5137" y="9204"/>
                </a:lnTo>
                <a:cubicBezTo>
                  <a:pt x="5160" y="9117"/>
                  <a:pt x="5207" y="8922"/>
                  <a:pt x="5241" y="8772"/>
                </a:cubicBezTo>
                <a:lnTo>
                  <a:pt x="5304" y="8498"/>
                </a:lnTo>
                <a:lnTo>
                  <a:pt x="5229" y="8481"/>
                </a:lnTo>
                <a:cubicBezTo>
                  <a:pt x="5168" y="8468"/>
                  <a:pt x="5154" y="8429"/>
                  <a:pt x="5154" y="8280"/>
                </a:cubicBezTo>
                <a:lnTo>
                  <a:pt x="5154" y="8096"/>
                </a:lnTo>
                <a:lnTo>
                  <a:pt x="10498" y="8096"/>
                </a:lnTo>
                <a:lnTo>
                  <a:pt x="15842" y="8096"/>
                </a:lnTo>
                <a:lnTo>
                  <a:pt x="15842" y="8277"/>
                </a:lnTo>
                <a:cubicBezTo>
                  <a:pt x="15842" y="8419"/>
                  <a:pt x="15826" y="8467"/>
                  <a:pt x="15768" y="8490"/>
                </a:cubicBezTo>
                <a:cubicBezTo>
                  <a:pt x="15695" y="8518"/>
                  <a:pt x="15694" y="8518"/>
                  <a:pt x="15794" y="8913"/>
                </a:cubicBezTo>
                <a:cubicBezTo>
                  <a:pt x="15849" y="9131"/>
                  <a:pt x="15886" y="9338"/>
                  <a:pt x="15877" y="9374"/>
                </a:cubicBezTo>
                <a:cubicBezTo>
                  <a:pt x="15865" y="9424"/>
                  <a:pt x="15688" y="9441"/>
                  <a:pt x="15155" y="9441"/>
                </a:cubicBezTo>
                <a:cubicBezTo>
                  <a:pt x="14187" y="9441"/>
                  <a:pt x="14139" y="9480"/>
                  <a:pt x="14110" y="10311"/>
                </a:cubicBezTo>
                <a:cubicBezTo>
                  <a:pt x="14092" y="10813"/>
                  <a:pt x="14144" y="11097"/>
                  <a:pt x="14284" y="11255"/>
                </a:cubicBezTo>
                <a:cubicBezTo>
                  <a:pt x="14374" y="11358"/>
                  <a:pt x="14431" y="11367"/>
                  <a:pt x="15111" y="11380"/>
                </a:cubicBezTo>
                <a:lnTo>
                  <a:pt x="15842" y="11392"/>
                </a:lnTo>
                <a:lnTo>
                  <a:pt x="15842" y="11880"/>
                </a:lnTo>
                <a:lnTo>
                  <a:pt x="15842" y="12368"/>
                </a:lnTo>
                <a:lnTo>
                  <a:pt x="14402" y="12382"/>
                </a:lnTo>
                <a:lnTo>
                  <a:pt x="12963" y="12396"/>
                </a:lnTo>
                <a:lnTo>
                  <a:pt x="12963" y="12717"/>
                </a:lnTo>
                <a:cubicBezTo>
                  <a:pt x="12963" y="12993"/>
                  <a:pt x="12953" y="13041"/>
                  <a:pt x="12894" y="13065"/>
                </a:cubicBezTo>
                <a:cubicBezTo>
                  <a:pt x="12807" y="13100"/>
                  <a:pt x="12807" y="13111"/>
                  <a:pt x="12912" y="13536"/>
                </a:cubicBezTo>
                <a:cubicBezTo>
                  <a:pt x="12959" y="13729"/>
                  <a:pt x="12992" y="13896"/>
                  <a:pt x="12985" y="13908"/>
                </a:cubicBezTo>
                <a:cubicBezTo>
                  <a:pt x="12977" y="13919"/>
                  <a:pt x="12447" y="13928"/>
                  <a:pt x="11806" y="13926"/>
                </a:cubicBezTo>
                <a:cubicBezTo>
                  <a:pt x="10156" y="13920"/>
                  <a:pt x="10188" y="13896"/>
                  <a:pt x="10188" y="15138"/>
                </a:cubicBezTo>
                <a:cubicBezTo>
                  <a:pt x="10188" y="15948"/>
                  <a:pt x="10222" y="16139"/>
                  <a:pt x="10389" y="16265"/>
                </a:cubicBezTo>
                <a:cubicBezTo>
                  <a:pt x="10484" y="16337"/>
                  <a:pt x="10803" y="16348"/>
                  <a:pt x="12997" y="16349"/>
                </a:cubicBezTo>
                <a:cubicBezTo>
                  <a:pt x="15309" y="16350"/>
                  <a:pt x="15506" y="16344"/>
                  <a:pt x="15617" y="16258"/>
                </a:cubicBezTo>
                <a:cubicBezTo>
                  <a:pt x="15795" y="16123"/>
                  <a:pt x="15832" y="15898"/>
                  <a:pt x="15818" y="15049"/>
                </a:cubicBezTo>
                <a:cubicBezTo>
                  <a:pt x="15809" y="14440"/>
                  <a:pt x="15798" y="14335"/>
                  <a:pt x="15735" y="14205"/>
                </a:cubicBezTo>
                <a:cubicBezTo>
                  <a:pt x="15613" y="13955"/>
                  <a:pt x="15492" y="13933"/>
                  <a:pt x="14246" y="13928"/>
                </a:cubicBezTo>
                <a:cubicBezTo>
                  <a:pt x="13338" y="13925"/>
                  <a:pt x="13095" y="13910"/>
                  <a:pt x="13081" y="13856"/>
                </a:cubicBezTo>
                <a:cubicBezTo>
                  <a:pt x="13072" y="13818"/>
                  <a:pt x="13103" y="13630"/>
                  <a:pt x="13150" y="13437"/>
                </a:cubicBezTo>
                <a:lnTo>
                  <a:pt x="13237" y="13087"/>
                </a:lnTo>
                <a:lnTo>
                  <a:pt x="13160" y="13070"/>
                </a:lnTo>
                <a:cubicBezTo>
                  <a:pt x="13092" y="13056"/>
                  <a:pt x="13083" y="13022"/>
                  <a:pt x="13083" y="12790"/>
                </a:cubicBezTo>
                <a:lnTo>
                  <a:pt x="13083" y="12527"/>
                </a:lnTo>
                <a:lnTo>
                  <a:pt x="15910" y="12527"/>
                </a:lnTo>
                <a:lnTo>
                  <a:pt x="18737" y="12527"/>
                </a:lnTo>
                <a:lnTo>
                  <a:pt x="18737" y="12790"/>
                </a:lnTo>
                <a:cubicBezTo>
                  <a:pt x="18737" y="13021"/>
                  <a:pt x="18728" y="13056"/>
                  <a:pt x="18662" y="13070"/>
                </a:cubicBezTo>
                <a:lnTo>
                  <a:pt x="18587" y="13087"/>
                </a:lnTo>
                <a:lnTo>
                  <a:pt x="18650" y="13361"/>
                </a:lnTo>
                <a:cubicBezTo>
                  <a:pt x="18685" y="13511"/>
                  <a:pt x="18732" y="13706"/>
                  <a:pt x="18754" y="13793"/>
                </a:cubicBezTo>
                <a:lnTo>
                  <a:pt x="18796" y="13951"/>
                </a:lnTo>
                <a:lnTo>
                  <a:pt x="18896" y="13555"/>
                </a:lnTo>
                <a:cubicBezTo>
                  <a:pt x="18951" y="13338"/>
                  <a:pt x="18996" y="13145"/>
                  <a:pt x="18996" y="13125"/>
                </a:cubicBezTo>
                <a:cubicBezTo>
                  <a:pt x="18996" y="13104"/>
                  <a:pt x="18961" y="13080"/>
                  <a:pt x="18918" y="13071"/>
                </a:cubicBezTo>
                <a:cubicBezTo>
                  <a:pt x="18849" y="13056"/>
                  <a:pt x="18840" y="13020"/>
                  <a:pt x="18831" y="12725"/>
                </a:cubicBezTo>
                <a:lnTo>
                  <a:pt x="18821" y="12396"/>
                </a:lnTo>
                <a:lnTo>
                  <a:pt x="17400" y="12382"/>
                </a:lnTo>
                <a:lnTo>
                  <a:pt x="15979" y="12368"/>
                </a:lnTo>
                <a:lnTo>
                  <a:pt x="15979" y="11880"/>
                </a:lnTo>
                <a:lnTo>
                  <a:pt x="15979" y="11392"/>
                </a:lnTo>
                <a:lnTo>
                  <a:pt x="16704" y="11380"/>
                </a:lnTo>
                <a:cubicBezTo>
                  <a:pt x="17337" y="11368"/>
                  <a:pt x="17439" y="11354"/>
                  <a:pt x="17520" y="11270"/>
                </a:cubicBezTo>
                <a:cubicBezTo>
                  <a:pt x="17645" y="11140"/>
                  <a:pt x="17686" y="10929"/>
                  <a:pt x="17686" y="10417"/>
                </a:cubicBezTo>
                <a:cubicBezTo>
                  <a:pt x="17686" y="9882"/>
                  <a:pt x="17643" y="9685"/>
                  <a:pt x="17498" y="9548"/>
                </a:cubicBezTo>
                <a:cubicBezTo>
                  <a:pt x="17394" y="9449"/>
                  <a:pt x="17328" y="9441"/>
                  <a:pt x="16672" y="9441"/>
                </a:cubicBezTo>
                <a:cubicBezTo>
                  <a:pt x="16112" y="9441"/>
                  <a:pt x="15956" y="9426"/>
                  <a:pt x="15942" y="9371"/>
                </a:cubicBezTo>
                <a:cubicBezTo>
                  <a:pt x="15933" y="9333"/>
                  <a:pt x="15971" y="9120"/>
                  <a:pt x="16026" y="8899"/>
                </a:cubicBezTo>
                <a:cubicBezTo>
                  <a:pt x="16127" y="8499"/>
                  <a:pt x="16127" y="8497"/>
                  <a:pt x="16053" y="8481"/>
                </a:cubicBezTo>
                <a:cubicBezTo>
                  <a:pt x="15992" y="8468"/>
                  <a:pt x="15978" y="8424"/>
                  <a:pt x="15969" y="8215"/>
                </a:cubicBezTo>
                <a:lnTo>
                  <a:pt x="15959" y="7964"/>
                </a:lnTo>
                <a:lnTo>
                  <a:pt x="10987" y="7950"/>
                </a:lnTo>
                <a:lnTo>
                  <a:pt x="6016" y="7938"/>
                </a:lnTo>
                <a:lnTo>
                  <a:pt x="6006" y="7524"/>
                </a:lnTo>
                <a:cubicBezTo>
                  <a:pt x="5999" y="7265"/>
                  <a:pt x="6011" y="7082"/>
                  <a:pt x="6036" y="7036"/>
                </a:cubicBezTo>
                <a:cubicBezTo>
                  <a:pt x="6069" y="6975"/>
                  <a:pt x="6281" y="6961"/>
                  <a:pt x="7229" y="6961"/>
                </a:cubicBezTo>
                <a:cubicBezTo>
                  <a:pt x="8479" y="6961"/>
                  <a:pt x="8530" y="6951"/>
                  <a:pt x="8612" y="6673"/>
                </a:cubicBezTo>
                <a:cubicBezTo>
                  <a:pt x="8669" y="6483"/>
                  <a:pt x="8667" y="5132"/>
                  <a:pt x="8610" y="4962"/>
                </a:cubicBezTo>
                <a:cubicBezTo>
                  <a:pt x="8587" y="4893"/>
                  <a:pt x="8528" y="4792"/>
                  <a:pt x="8481" y="4738"/>
                </a:cubicBezTo>
                <a:cubicBezTo>
                  <a:pt x="8399" y="4645"/>
                  <a:pt x="8279" y="4640"/>
                  <a:pt x="5989" y="4640"/>
                </a:cubicBezTo>
                <a:close/>
                <a:moveTo>
                  <a:pt x="5100" y="9440"/>
                </a:moveTo>
                <a:cubicBezTo>
                  <a:pt x="2990" y="9440"/>
                  <a:pt x="2845" y="9446"/>
                  <a:pt x="2745" y="9536"/>
                </a:cubicBezTo>
                <a:cubicBezTo>
                  <a:pt x="2686" y="9589"/>
                  <a:pt x="2618" y="9690"/>
                  <a:pt x="2595" y="9761"/>
                </a:cubicBezTo>
                <a:cubicBezTo>
                  <a:pt x="2540" y="9925"/>
                  <a:pt x="2536" y="11206"/>
                  <a:pt x="2590" y="11439"/>
                </a:cubicBezTo>
                <a:cubicBezTo>
                  <a:pt x="2661" y="11754"/>
                  <a:pt x="2707" y="11765"/>
                  <a:pt x="3939" y="11760"/>
                </a:cubicBezTo>
                <a:lnTo>
                  <a:pt x="5051" y="11756"/>
                </a:lnTo>
                <a:lnTo>
                  <a:pt x="5051" y="12194"/>
                </a:lnTo>
                <a:lnTo>
                  <a:pt x="5051" y="12632"/>
                </a:lnTo>
                <a:lnTo>
                  <a:pt x="3941" y="12646"/>
                </a:lnTo>
                <a:lnTo>
                  <a:pt x="2831" y="12659"/>
                </a:lnTo>
                <a:lnTo>
                  <a:pt x="2821" y="12855"/>
                </a:lnTo>
                <a:cubicBezTo>
                  <a:pt x="2813" y="13003"/>
                  <a:pt x="2792" y="13057"/>
                  <a:pt x="2736" y="13078"/>
                </a:cubicBezTo>
                <a:cubicBezTo>
                  <a:pt x="2662" y="13107"/>
                  <a:pt x="2663" y="13107"/>
                  <a:pt x="2762" y="13502"/>
                </a:cubicBezTo>
                <a:cubicBezTo>
                  <a:pt x="2817" y="13720"/>
                  <a:pt x="2855" y="13927"/>
                  <a:pt x="2845" y="13963"/>
                </a:cubicBezTo>
                <a:cubicBezTo>
                  <a:pt x="2833" y="14014"/>
                  <a:pt x="2544" y="14030"/>
                  <a:pt x="1561" y="14030"/>
                </a:cubicBezTo>
                <a:lnTo>
                  <a:pt x="292" y="14030"/>
                </a:lnTo>
                <a:lnTo>
                  <a:pt x="168" y="14158"/>
                </a:lnTo>
                <a:cubicBezTo>
                  <a:pt x="85" y="14245"/>
                  <a:pt x="37" y="14343"/>
                  <a:pt x="22" y="14455"/>
                </a:cubicBezTo>
                <a:cubicBezTo>
                  <a:pt x="10" y="14548"/>
                  <a:pt x="0" y="15119"/>
                  <a:pt x="0" y="15726"/>
                </a:cubicBezTo>
                <a:cubicBezTo>
                  <a:pt x="0" y="16980"/>
                  <a:pt x="23" y="17146"/>
                  <a:pt x="214" y="17274"/>
                </a:cubicBezTo>
                <a:cubicBezTo>
                  <a:pt x="309" y="17336"/>
                  <a:pt x="744" y="17349"/>
                  <a:pt x="2865" y="17351"/>
                </a:cubicBezTo>
                <a:cubicBezTo>
                  <a:pt x="4636" y="17352"/>
                  <a:pt x="5435" y="17335"/>
                  <a:pt x="5512" y="17294"/>
                </a:cubicBezTo>
                <a:cubicBezTo>
                  <a:pt x="5708" y="17190"/>
                  <a:pt x="5723" y="17077"/>
                  <a:pt x="5723" y="15661"/>
                </a:cubicBezTo>
                <a:lnTo>
                  <a:pt x="5723" y="14388"/>
                </a:lnTo>
                <a:lnTo>
                  <a:pt x="5606" y="14209"/>
                </a:lnTo>
                <a:lnTo>
                  <a:pt x="5489" y="14030"/>
                </a:lnTo>
                <a:lnTo>
                  <a:pt x="4209" y="14030"/>
                </a:lnTo>
                <a:cubicBezTo>
                  <a:pt x="3176" y="14030"/>
                  <a:pt x="2925" y="14016"/>
                  <a:pt x="2911" y="13960"/>
                </a:cubicBezTo>
                <a:cubicBezTo>
                  <a:pt x="2901" y="13921"/>
                  <a:pt x="2939" y="13709"/>
                  <a:pt x="2994" y="13488"/>
                </a:cubicBezTo>
                <a:cubicBezTo>
                  <a:pt x="3095" y="13088"/>
                  <a:pt x="3095" y="13086"/>
                  <a:pt x="3022" y="13070"/>
                </a:cubicBezTo>
                <a:cubicBezTo>
                  <a:pt x="2969" y="13059"/>
                  <a:pt x="2948" y="13017"/>
                  <a:pt x="2948" y="12922"/>
                </a:cubicBezTo>
                <a:lnTo>
                  <a:pt x="2948" y="12790"/>
                </a:lnTo>
                <a:lnTo>
                  <a:pt x="5447" y="12790"/>
                </a:lnTo>
                <a:lnTo>
                  <a:pt x="7947" y="12790"/>
                </a:lnTo>
                <a:lnTo>
                  <a:pt x="7947" y="12922"/>
                </a:lnTo>
                <a:cubicBezTo>
                  <a:pt x="7947" y="13019"/>
                  <a:pt x="7926" y="13059"/>
                  <a:pt x="7869" y="13071"/>
                </a:cubicBezTo>
                <a:cubicBezTo>
                  <a:pt x="7772" y="13092"/>
                  <a:pt x="7773" y="13130"/>
                  <a:pt x="7894" y="13581"/>
                </a:cubicBezTo>
                <a:cubicBezTo>
                  <a:pt x="8004" y="13994"/>
                  <a:pt x="7978" y="14015"/>
                  <a:pt x="8130" y="13387"/>
                </a:cubicBezTo>
                <a:lnTo>
                  <a:pt x="8203" y="13087"/>
                </a:lnTo>
                <a:lnTo>
                  <a:pt x="8126" y="13070"/>
                </a:lnTo>
                <a:cubicBezTo>
                  <a:pt x="8065" y="13057"/>
                  <a:pt x="8048" y="13014"/>
                  <a:pt x="8040" y="12857"/>
                </a:cubicBezTo>
                <a:lnTo>
                  <a:pt x="8029" y="12659"/>
                </a:lnTo>
                <a:lnTo>
                  <a:pt x="6591" y="12646"/>
                </a:lnTo>
                <a:lnTo>
                  <a:pt x="5154" y="12632"/>
                </a:lnTo>
                <a:lnTo>
                  <a:pt x="5154" y="12194"/>
                </a:lnTo>
                <a:lnTo>
                  <a:pt x="5154" y="11756"/>
                </a:lnTo>
                <a:lnTo>
                  <a:pt x="6249" y="11760"/>
                </a:lnTo>
                <a:cubicBezTo>
                  <a:pt x="7462" y="11765"/>
                  <a:pt x="7500" y="11755"/>
                  <a:pt x="7588" y="11434"/>
                </a:cubicBezTo>
                <a:cubicBezTo>
                  <a:pt x="7652" y="11203"/>
                  <a:pt x="7655" y="10008"/>
                  <a:pt x="7592" y="9781"/>
                </a:cubicBezTo>
                <a:cubicBezTo>
                  <a:pt x="7494" y="9427"/>
                  <a:pt x="7591" y="9440"/>
                  <a:pt x="5100" y="9440"/>
                </a:cubicBezTo>
                <a:close/>
                <a:moveTo>
                  <a:pt x="8004" y="14018"/>
                </a:moveTo>
                <a:cubicBezTo>
                  <a:pt x="7126" y="14018"/>
                  <a:pt x="6243" y="14048"/>
                  <a:pt x="6160" y="14108"/>
                </a:cubicBezTo>
                <a:cubicBezTo>
                  <a:pt x="5962" y="14252"/>
                  <a:pt x="5949" y="14329"/>
                  <a:pt x="5936" y="15401"/>
                </a:cubicBezTo>
                <a:cubicBezTo>
                  <a:pt x="5923" y="16489"/>
                  <a:pt x="5950" y="16714"/>
                  <a:pt x="6113" y="16900"/>
                </a:cubicBezTo>
                <a:cubicBezTo>
                  <a:pt x="6205" y="17004"/>
                  <a:pt x="6258" y="17011"/>
                  <a:pt x="7078" y="17023"/>
                </a:cubicBezTo>
                <a:lnTo>
                  <a:pt x="7947" y="17035"/>
                </a:lnTo>
                <a:lnTo>
                  <a:pt x="7947" y="17418"/>
                </a:lnTo>
                <a:lnTo>
                  <a:pt x="7947" y="17800"/>
                </a:lnTo>
                <a:lnTo>
                  <a:pt x="6234" y="17815"/>
                </a:lnTo>
                <a:lnTo>
                  <a:pt x="4520" y="17828"/>
                </a:lnTo>
                <a:lnTo>
                  <a:pt x="4510" y="18051"/>
                </a:lnTo>
                <a:cubicBezTo>
                  <a:pt x="4501" y="18235"/>
                  <a:pt x="4486" y="18279"/>
                  <a:pt x="4424" y="18292"/>
                </a:cubicBezTo>
                <a:lnTo>
                  <a:pt x="4348" y="18309"/>
                </a:lnTo>
                <a:lnTo>
                  <a:pt x="4439" y="18701"/>
                </a:lnTo>
                <a:cubicBezTo>
                  <a:pt x="4489" y="18917"/>
                  <a:pt x="4540" y="19094"/>
                  <a:pt x="4553" y="19094"/>
                </a:cubicBezTo>
                <a:cubicBezTo>
                  <a:pt x="4566" y="19094"/>
                  <a:pt x="4611" y="18944"/>
                  <a:pt x="4654" y="18763"/>
                </a:cubicBezTo>
                <a:cubicBezTo>
                  <a:pt x="4697" y="18581"/>
                  <a:pt x="4739" y="18406"/>
                  <a:pt x="4748" y="18372"/>
                </a:cubicBezTo>
                <a:cubicBezTo>
                  <a:pt x="4756" y="18338"/>
                  <a:pt x="4727" y="18303"/>
                  <a:pt x="4683" y="18293"/>
                </a:cubicBezTo>
                <a:cubicBezTo>
                  <a:pt x="4623" y="18280"/>
                  <a:pt x="4602" y="18242"/>
                  <a:pt x="4602" y="18144"/>
                </a:cubicBezTo>
                <a:lnTo>
                  <a:pt x="4602" y="18012"/>
                </a:lnTo>
                <a:lnTo>
                  <a:pt x="7705" y="18012"/>
                </a:lnTo>
                <a:lnTo>
                  <a:pt x="10808" y="18012"/>
                </a:lnTo>
                <a:lnTo>
                  <a:pt x="10808" y="18144"/>
                </a:lnTo>
                <a:cubicBezTo>
                  <a:pt x="10808" y="18242"/>
                  <a:pt x="10787" y="18280"/>
                  <a:pt x="10728" y="18293"/>
                </a:cubicBezTo>
                <a:cubicBezTo>
                  <a:pt x="10668" y="18306"/>
                  <a:pt x="10654" y="18332"/>
                  <a:pt x="10671" y="18398"/>
                </a:cubicBezTo>
                <a:cubicBezTo>
                  <a:pt x="10684" y="18446"/>
                  <a:pt x="10726" y="18622"/>
                  <a:pt x="10763" y="18789"/>
                </a:cubicBezTo>
                <a:cubicBezTo>
                  <a:pt x="10801" y="18956"/>
                  <a:pt x="10843" y="19094"/>
                  <a:pt x="10857" y="19094"/>
                </a:cubicBezTo>
                <a:cubicBezTo>
                  <a:pt x="10871" y="19094"/>
                  <a:pt x="10919" y="18934"/>
                  <a:pt x="10965" y="18739"/>
                </a:cubicBezTo>
                <a:cubicBezTo>
                  <a:pt x="11012" y="18545"/>
                  <a:pt x="11054" y="18369"/>
                  <a:pt x="11060" y="18348"/>
                </a:cubicBezTo>
                <a:cubicBezTo>
                  <a:pt x="11066" y="18327"/>
                  <a:pt x="11035" y="18303"/>
                  <a:pt x="10991" y="18293"/>
                </a:cubicBezTo>
                <a:cubicBezTo>
                  <a:pt x="10924" y="18279"/>
                  <a:pt x="10910" y="18240"/>
                  <a:pt x="10901" y="18053"/>
                </a:cubicBezTo>
                <a:lnTo>
                  <a:pt x="10890" y="17828"/>
                </a:lnTo>
                <a:lnTo>
                  <a:pt x="9470" y="17815"/>
                </a:lnTo>
                <a:lnTo>
                  <a:pt x="8050" y="17800"/>
                </a:lnTo>
                <a:lnTo>
                  <a:pt x="8050" y="17418"/>
                </a:lnTo>
                <a:lnTo>
                  <a:pt x="8050" y="17035"/>
                </a:lnTo>
                <a:lnTo>
                  <a:pt x="8901" y="17023"/>
                </a:lnTo>
                <a:cubicBezTo>
                  <a:pt x="9704" y="17011"/>
                  <a:pt x="9757" y="17004"/>
                  <a:pt x="9849" y="16900"/>
                </a:cubicBezTo>
                <a:cubicBezTo>
                  <a:pt x="10012" y="16715"/>
                  <a:pt x="10039" y="16487"/>
                  <a:pt x="10027" y="15425"/>
                </a:cubicBezTo>
                <a:cubicBezTo>
                  <a:pt x="10015" y="14403"/>
                  <a:pt x="9996" y="14293"/>
                  <a:pt x="9813" y="14109"/>
                </a:cubicBezTo>
                <a:cubicBezTo>
                  <a:pt x="9753" y="14049"/>
                  <a:pt x="8881" y="14019"/>
                  <a:pt x="8004" y="14018"/>
                </a:cubicBezTo>
                <a:close/>
                <a:moveTo>
                  <a:pt x="18811" y="14029"/>
                </a:moveTo>
                <a:cubicBezTo>
                  <a:pt x="17423" y="14029"/>
                  <a:pt x="16277" y="14049"/>
                  <a:pt x="16233" y="14076"/>
                </a:cubicBezTo>
                <a:cubicBezTo>
                  <a:pt x="16188" y="14102"/>
                  <a:pt x="16121" y="14176"/>
                  <a:pt x="16083" y="14240"/>
                </a:cubicBezTo>
                <a:cubicBezTo>
                  <a:pt x="16020" y="14347"/>
                  <a:pt x="16014" y="14432"/>
                  <a:pt x="16014" y="15191"/>
                </a:cubicBezTo>
                <a:cubicBezTo>
                  <a:pt x="16014" y="15949"/>
                  <a:pt x="16020" y="16033"/>
                  <a:pt x="16083" y="16140"/>
                </a:cubicBezTo>
                <a:cubicBezTo>
                  <a:pt x="16121" y="16205"/>
                  <a:pt x="16183" y="16276"/>
                  <a:pt x="16221" y="16300"/>
                </a:cubicBezTo>
                <a:cubicBezTo>
                  <a:pt x="16259" y="16324"/>
                  <a:pt x="17434" y="16340"/>
                  <a:pt x="18832" y="16334"/>
                </a:cubicBezTo>
                <a:lnTo>
                  <a:pt x="21374" y="16324"/>
                </a:lnTo>
                <a:lnTo>
                  <a:pt x="21469" y="16178"/>
                </a:lnTo>
                <a:cubicBezTo>
                  <a:pt x="21563" y="16035"/>
                  <a:pt x="21565" y="16018"/>
                  <a:pt x="21576" y="15307"/>
                </a:cubicBezTo>
                <a:cubicBezTo>
                  <a:pt x="21583" y="14872"/>
                  <a:pt x="21572" y="14505"/>
                  <a:pt x="21549" y="14386"/>
                </a:cubicBezTo>
                <a:cubicBezTo>
                  <a:pt x="21476" y="14013"/>
                  <a:pt x="21600" y="14029"/>
                  <a:pt x="18811" y="14029"/>
                </a:cubicBezTo>
                <a:close/>
                <a:moveTo>
                  <a:pt x="4553" y="19250"/>
                </a:moveTo>
                <a:cubicBezTo>
                  <a:pt x="1700" y="19250"/>
                  <a:pt x="1804" y="19238"/>
                  <a:pt x="1728" y="19574"/>
                </a:cubicBezTo>
                <a:cubicBezTo>
                  <a:pt x="1680" y="19785"/>
                  <a:pt x="1677" y="21029"/>
                  <a:pt x="1725" y="21236"/>
                </a:cubicBezTo>
                <a:cubicBezTo>
                  <a:pt x="1744" y="21321"/>
                  <a:pt x="1802" y="21430"/>
                  <a:pt x="1854" y="21479"/>
                </a:cubicBezTo>
                <a:cubicBezTo>
                  <a:pt x="1940" y="21561"/>
                  <a:pt x="2168" y="21569"/>
                  <a:pt x="4559" y="21571"/>
                </a:cubicBezTo>
                <a:lnTo>
                  <a:pt x="7170" y="21572"/>
                </a:lnTo>
                <a:lnTo>
                  <a:pt x="7282" y="21419"/>
                </a:lnTo>
                <a:lnTo>
                  <a:pt x="7395" y="21263"/>
                </a:lnTo>
                <a:lnTo>
                  <a:pt x="7406" y="20490"/>
                </a:lnTo>
                <a:cubicBezTo>
                  <a:pt x="7419" y="19634"/>
                  <a:pt x="7397" y="19481"/>
                  <a:pt x="7241" y="19340"/>
                </a:cubicBezTo>
                <a:cubicBezTo>
                  <a:pt x="7150" y="19258"/>
                  <a:pt x="6928" y="19250"/>
                  <a:pt x="4553" y="19250"/>
                </a:cubicBezTo>
                <a:close/>
                <a:moveTo>
                  <a:pt x="10859" y="19250"/>
                </a:moveTo>
                <a:cubicBezTo>
                  <a:pt x="8188" y="19250"/>
                  <a:pt x="8164" y="19252"/>
                  <a:pt x="8064" y="19360"/>
                </a:cubicBezTo>
                <a:cubicBezTo>
                  <a:pt x="7930" y="19507"/>
                  <a:pt x="7912" y="19634"/>
                  <a:pt x="7912" y="20439"/>
                </a:cubicBezTo>
                <a:cubicBezTo>
                  <a:pt x="7912" y="21183"/>
                  <a:pt x="7957" y="21424"/>
                  <a:pt x="8112" y="21519"/>
                </a:cubicBezTo>
                <a:cubicBezTo>
                  <a:pt x="8154" y="21545"/>
                  <a:pt x="9387" y="21567"/>
                  <a:pt x="10853" y="21569"/>
                </a:cubicBezTo>
                <a:cubicBezTo>
                  <a:pt x="13788" y="21573"/>
                  <a:pt x="13676" y="21585"/>
                  <a:pt x="13752" y="21250"/>
                </a:cubicBezTo>
                <a:cubicBezTo>
                  <a:pt x="13800" y="21037"/>
                  <a:pt x="13802" y="19791"/>
                  <a:pt x="13754" y="19588"/>
                </a:cubicBezTo>
                <a:cubicBezTo>
                  <a:pt x="13735" y="19504"/>
                  <a:pt x="13681" y="19394"/>
                  <a:pt x="13635" y="19343"/>
                </a:cubicBezTo>
                <a:cubicBezTo>
                  <a:pt x="13558" y="19256"/>
                  <a:pt x="13375" y="19250"/>
                  <a:pt x="10859" y="19250"/>
                </a:cubicBezTo>
                <a:close/>
              </a:path>
            </a:pathLst>
          </a:custGeom>
          <a:ln w="12700">
            <a:miter lim="400000"/>
          </a:ln>
        </p:spPr>
      </p:pic>
      <p:grpSp>
        <p:nvGrpSpPr>
          <p:cNvPr id="903" name="Shape 809"/>
          <p:cNvGrpSpPr/>
          <p:nvPr/>
        </p:nvGrpSpPr>
        <p:grpSpPr>
          <a:xfrm>
            <a:off x="10396914" y="9782478"/>
            <a:ext cx="2071690" cy="1785939"/>
            <a:chOff x="0" y="0"/>
            <a:chExt cx="2071689" cy="1785938"/>
          </a:xfrm>
        </p:grpSpPr>
        <p:sp>
          <p:nvSpPr>
            <p:cNvPr id="901" name="Rund pratbubbla"/>
            <p:cNvSpPr/>
            <p:nvPr/>
          </p:nvSpPr>
          <p:spPr>
            <a:xfrm>
              <a:off x="0" y="0"/>
              <a:ext cx="2071690" cy="1785939"/>
            </a:xfrm>
            <a:prstGeom prst="wedgeEllipseCallout">
              <a:avLst>
                <a:gd name="adj1" fmla="val -255997"/>
                <a:gd name="adj2" fmla="val 72516"/>
              </a:avLst>
            </a:prstGeom>
            <a:solidFill>
              <a:srgbClr val="222222"/>
            </a:soli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Condensed"/>
                  <a:ea typeface="Futura Condensed"/>
                  <a:cs typeface="Futura Condensed"/>
                  <a:sym typeface="Futura Condensed"/>
                </a:defRPr>
              </a:pPr>
            </a:p>
          </p:txBody>
        </p:sp>
        <p:sp>
          <p:nvSpPr>
            <p:cNvPr id="902" name="75%"/>
            <p:cNvSpPr txBox="1"/>
            <p:nvPr/>
          </p:nvSpPr>
          <p:spPr>
            <a:xfrm>
              <a:off x="303391" y="435738"/>
              <a:ext cx="14649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FFFFFF"/>
                  </a:solidFill>
                  <a:latin typeface="Futura Condensed"/>
                  <a:ea typeface="Futura Condensed"/>
                  <a:cs typeface="Futura Condensed"/>
                  <a:sym typeface="Futura Condensed"/>
                </a:defRPr>
              </a:lvl1pPr>
            </a:lstStyle>
            <a:p>
              <a:pPr/>
              <a:r>
                <a:t>75%</a:t>
              </a:r>
            </a:p>
          </p:txBody>
        </p:sp>
      </p:grpSp>
      <p:sp>
        <p:nvSpPr>
          <p:cNvPr id="904" name="Shape 810"/>
          <p:cNvSpPr txBox="1"/>
          <p:nvPr/>
        </p:nvSpPr>
        <p:spPr>
          <a:xfrm>
            <a:off x="16387346" y="571811"/>
            <a:ext cx="4926991"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Research approach</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03"/>
                                        </p:tgtEl>
                                        <p:attrNameLst>
                                          <p:attrName>style.visibility</p:attrName>
                                        </p:attrNameLst>
                                      </p:cBhvr>
                                      <p:to>
                                        <p:strVal val="visible"/>
                                      </p:to>
                                    </p:set>
                                    <p:animEffect filter="wipe(left)" transition="in">
                                      <p:cBhvr>
                                        <p:cTn id="7" dur="20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3"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08" name="Shape 812"/>
          <p:cNvGrpSpPr/>
          <p:nvPr/>
        </p:nvGrpSpPr>
        <p:grpSpPr>
          <a:xfrm>
            <a:off x="6316265" y="1855786"/>
            <a:ext cx="10947798" cy="1785939"/>
            <a:chOff x="0" y="0"/>
            <a:chExt cx="10947796" cy="1785938"/>
          </a:xfrm>
        </p:grpSpPr>
        <p:sp>
          <p:nvSpPr>
            <p:cNvPr id="906" name="Rektangel"/>
            <p:cNvSpPr/>
            <p:nvPr/>
          </p:nvSpPr>
          <p:spPr>
            <a:xfrm>
              <a:off x="0" y="-1"/>
              <a:ext cx="10947798" cy="1785940"/>
            </a:xfrm>
            <a:prstGeom prst="rect">
              <a:avLst/>
            </a:prstGeom>
            <a:gradFill flip="none" rotWithShape="1">
              <a:gsLst>
                <a:gs pos="0">
                  <a:srgbClr val="FF2600"/>
                </a:gs>
                <a:gs pos="46632">
                  <a:srgbClr val="FFFFFF"/>
                </a:gs>
                <a:gs pos="100000">
                  <a:srgbClr val="FF2600"/>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07" name="world view"/>
            <p:cNvSpPr txBox="1"/>
            <p:nvPr/>
          </p:nvSpPr>
          <p:spPr>
            <a:xfrm>
              <a:off x="0" y="424312"/>
              <a:ext cx="10947798"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world view</a:t>
              </a:r>
            </a:p>
          </p:txBody>
        </p:sp>
      </p:grpSp>
      <p:grpSp>
        <p:nvGrpSpPr>
          <p:cNvPr id="911" name="Shape 813"/>
          <p:cNvGrpSpPr/>
          <p:nvPr/>
        </p:nvGrpSpPr>
        <p:grpSpPr>
          <a:xfrm>
            <a:off x="6316265" y="3623864"/>
            <a:ext cx="10947798" cy="1785940"/>
            <a:chOff x="0" y="0"/>
            <a:chExt cx="10947796" cy="1785939"/>
          </a:xfrm>
        </p:grpSpPr>
        <p:sp>
          <p:nvSpPr>
            <p:cNvPr id="909" name="Rektangel"/>
            <p:cNvSpPr/>
            <p:nvPr/>
          </p:nvSpPr>
          <p:spPr>
            <a:xfrm>
              <a:off x="0" y="-1"/>
              <a:ext cx="10947798" cy="1785941"/>
            </a:xfrm>
            <a:prstGeom prst="rect">
              <a:avLst/>
            </a:prstGeom>
            <a:gradFill flip="none" rotWithShape="1">
              <a:gsLst>
                <a:gs pos="0">
                  <a:srgbClr val="4F8F00"/>
                </a:gs>
                <a:gs pos="46632">
                  <a:srgbClr val="FFFFFF"/>
                </a:gs>
                <a:gs pos="100000">
                  <a:srgbClr val="4F8F00"/>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10" name="theory of science"/>
            <p:cNvSpPr txBox="1"/>
            <p:nvPr/>
          </p:nvSpPr>
          <p:spPr>
            <a:xfrm>
              <a:off x="0" y="424313"/>
              <a:ext cx="1094779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theory of science</a:t>
              </a:r>
            </a:p>
          </p:txBody>
        </p:sp>
      </p:grpSp>
      <p:grpSp>
        <p:nvGrpSpPr>
          <p:cNvPr id="914" name="Shape 814"/>
          <p:cNvGrpSpPr/>
          <p:nvPr/>
        </p:nvGrpSpPr>
        <p:grpSpPr>
          <a:xfrm>
            <a:off x="6316265" y="5427662"/>
            <a:ext cx="10947798" cy="1785939"/>
            <a:chOff x="0" y="0"/>
            <a:chExt cx="10947796" cy="1785938"/>
          </a:xfrm>
        </p:grpSpPr>
        <p:sp>
          <p:nvSpPr>
            <p:cNvPr id="912" name="Rektangel"/>
            <p:cNvSpPr/>
            <p:nvPr/>
          </p:nvSpPr>
          <p:spPr>
            <a:xfrm>
              <a:off x="0" y="-1"/>
              <a:ext cx="10947798" cy="1785940"/>
            </a:xfrm>
            <a:prstGeom prst="rect">
              <a:avLst/>
            </a:prstGeom>
            <a:gradFill flip="none" rotWithShape="1">
              <a:gsLst>
                <a:gs pos="0">
                  <a:srgbClr val="0096FF"/>
                </a:gs>
                <a:gs pos="46632">
                  <a:srgbClr val="FFFFFF"/>
                </a:gs>
                <a:gs pos="100000">
                  <a:srgbClr val="0096FF"/>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13" name="research approach"/>
            <p:cNvSpPr txBox="1"/>
            <p:nvPr/>
          </p:nvSpPr>
          <p:spPr>
            <a:xfrm>
              <a:off x="0" y="424312"/>
              <a:ext cx="10947798"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research approach</a:t>
              </a:r>
            </a:p>
          </p:txBody>
        </p:sp>
      </p:grpSp>
      <p:grpSp>
        <p:nvGrpSpPr>
          <p:cNvPr id="917" name="Shape 815"/>
          <p:cNvGrpSpPr/>
          <p:nvPr/>
        </p:nvGrpSpPr>
        <p:grpSpPr>
          <a:xfrm>
            <a:off x="3476623" y="1016396"/>
            <a:ext cx="2339581" cy="11680033"/>
            <a:chOff x="0" y="0"/>
            <a:chExt cx="2339579" cy="11680032"/>
          </a:xfrm>
        </p:grpSpPr>
        <p:sp>
          <p:nvSpPr>
            <p:cNvPr id="915" name="Pil"/>
            <p:cNvSpPr/>
            <p:nvPr/>
          </p:nvSpPr>
          <p:spPr>
            <a:xfrm rot="5400000">
              <a:off x="-4670227" y="4670226"/>
              <a:ext cx="11680033" cy="2339580"/>
            </a:xfrm>
            <a:prstGeom prst="rightArrow">
              <a:avLst>
                <a:gd name="adj1" fmla="val 55833"/>
                <a:gd name="adj2" fmla="val 34838"/>
              </a:avLst>
            </a:prstGeom>
            <a:gradFill flip="none" rotWithShape="1">
              <a:gsLst>
                <a:gs pos="0">
                  <a:srgbClr val="212121"/>
                </a:gs>
                <a:gs pos="32542">
                  <a:srgbClr val="909090"/>
                </a:gs>
                <a:gs pos="48186">
                  <a:srgbClr val="FFFFFF"/>
                </a:gs>
                <a:gs pos="62098">
                  <a:srgbClr val="909090"/>
                </a:gs>
                <a:gs pos="100000">
                  <a:srgbClr val="212121"/>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16" name="increased concretization"/>
            <p:cNvSpPr txBox="1"/>
            <p:nvPr/>
          </p:nvSpPr>
          <p:spPr>
            <a:xfrm rot="5400000">
              <a:off x="-4442690" y="5143822"/>
              <a:ext cx="11224959"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increased concretization</a:t>
              </a:r>
            </a:p>
          </p:txBody>
        </p:sp>
      </p:grpSp>
      <p:grpSp>
        <p:nvGrpSpPr>
          <p:cNvPr id="920" name="Shape 816"/>
          <p:cNvGrpSpPr/>
          <p:nvPr/>
        </p:nvGrpSpPr>
        <p:grpSpPr>
          <a:xfrm>
            <a:off x="6316265" y="7185475"/>
            <a:ext cx="10947798" cy="2589611"/>
            <a:chOff x="0" y="0"/>
            <a:chExt cx="10947796" cy="2589609"/>
          </a:xfrm>
        </p:grpSpPr>
        <p:sp>
          <p:nvSpPr>
            <p:cNvPr id="918" name="Rektangel"/>
            <p:cNvSpPr/>
            <p:nvPr/>
          </p:nvSpPr>
          <p:spPr>
            <a:xfrm>
              <a:off x="0" y="0"/>
              <a:ext cx="10947798" cy="2589610"/>
            </a:xfrm>
            <a:prstGeom prst="rect">
              <a:avLst/>
            </a:prstGeom>
            <a:gradFill flip="none" rotWithShape="1">
              <a:gsLst>
                <a:gs pos="0">
                  <a:srgbClr val="9437FF"/>
                </a:gs>
                <a:gs pos="46632">
                  <a:srgbClr val="FFFFFF"/>
                </a:gs>
                <a:gs pos="100000">
                  <a:srgbClr val="9437FF"/>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19" name="data collection methods…"/>
            <p:cNvSpPr txBox="1"/>
            <p:nvPr/>
          </p:nvSpPr>
          <p:spPr>
            <a:xfrm>
              <a:off x="0" y="381648"/>
              <a:ext cx="10947798" cy="1826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defTabSz="647700">
                <a:lnSpc>
                  <a:spcPts val="7000"/>
                </a:lnSpc>
                <a:defRPr baseline="4760" cap="all" spc="84" sz="4200">
                  <a:solidFill>
                    <a:srgbClr val="000000"/>
                  </a:solidFill>
                  <a:latin typeface="Futura Bold"/>
                  <a:ea typeface="Futura Bold"/>
                  <a:cs typeface="Futura Bold"/>
                  <a:sym typeface="Futura Bold"/>
                </a:defRPr>
              </a:pPr>
              <a:r>
                <a:t>data collection methods</a:t>
              </a:r>
            </a:p>
            <a:p>
              <a:pPr defTabSz="647700">
                <a:lnSpc>
                  <a:spcPts val="7000"/>
                </a:lnSpc>
                <a:defRPr baseline="4760" cap="all" spc="84" sz="4200">
                  <a:solidFill>
                    <a:srgbClr val="000000"/>
                  </a:solidFill>
                  <a:latin typeface="Futura Bold"/>
                  <a:ea typeface="Futura Bold"/>
                  <a:cs typeface="Futura Bold"/>
                  <a:sym typeface="Futura Bold"/>
                </a:defRPr>
              </a:pPr>
              <a:r>
                <a:t>case study survey interview…</a:t>
              </a:r>
            </a:p>
          </p:txBody>
        </p:sp>
      </p:grpSp>
      <p:sp>
        <p:nvSpPr>
          <p:cNvPr id="921" name="Shape 817"/>
          <p:cNvSpPr txBox="1"/>
          <p:nvPr/>
        </p:nvSpPr>
        <p:spPr>
          <a:xfrm>
            <a:off x="17693701" y="10927458"/>
            <a:ext cx="1117601" cy="1698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1998" spc="-500" sz="10000">
                <a:solidFill>
                  <a:srgbClr val="000000"/>
                </a:solidFill>
              </a:defRPr>
            </a:lvl1pPr>
          </a:lstStyle>
          <a:p>
            <a:pPr/>
            <a:r>
              <a:t>???</a:t>
            </a:r>
          </a:p>
        </p:txBody>
      </p:sp>
      <p:grpSp>
        <p:nvGrpSpPr>
          <p:cNvPr id="934" name="Group 822"/>
          <p:cNvGrpSpPr/>
          <p:nvPr/>
        </p:nvGrpSpPr>
        <p:grpSpPr>
          <a:xfrm>
            <a:off x="6375795" y="802083"/>
            <a:ext cx="10965661" cy="9411894"/>
            <a:chOff x="0" y="0"/>
            <a:chExt cx="10965659" cy="9411893"/>
          </a:xfrm>
        </p:grpSpPr>
        <p:grpSp>
          <p:nvGrpSpPr>
            <p:cNvPr id="924" name="Shape 818"/>
            <p:cNvGrpSpPr/>
            <p:nvPr/>
          </p:nvGrpSpPr>
          <p:grpSpPr>
            <a:xfrm>
              <a:off x="-1" y="-1"/>
              <a:ext cx="2339581" cy="9411894"/>
              <a:chOff x="0" y="0"/>
              <a:chExt cx="2339579" cy="9411892"/>
            </a:xfrm>
          </p:grpSpPr>
          <p:sp>
            <p:nvSpPr>
              <p:cNvPr id="922" name="Pil"/>
              <p:cNvSpPr/>
              <p:nvPr/>
            </p:nvSpPr>
            <p:spPr>
              <a:xfrm rot="16200000">
                <a:off x="-3536157" y="3536156"/>
                <a:ext cx="9411893" cy="2339580"/>
              </a:xfrm>
              <a:prstGeom prst="rightArrow">
                <a:avLst>
                  <a:gd name="adj1" fmla="val 55833"/>
                  <a:gd name="adj2" fmla="val 34838"/>
                </a:avLst>
              </a:prstGeom>
              <a:gradFill flip="none" rotWithShape="1">
                <a:gsLst>
                  <a:gs pos="0">
                    <a:srgbClr val="0FA4A1"/>
                  </a:gs>
                  <a:gs pos="46632">
                    <a:srgbClr val="FFFFFF"/>
                  </a:gs>
                  <a:gs pos="69618">
                    <a:srgbClr val="87D2D0"/>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23" name="Knowledge 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Knowledge process</a:t>
                </a:r>
              </a:p>
            </p:txBody>
          </p:sp>
        </p:grpSp>
        <p:grpSp>
          <p:nvGrpSpPr>
            <p:cNvPr id="927" name="Shape 819"/>
            <p:cNvGrpSpPr/>
            <p:nvPr/>
          </p:nvGrpSpPr>
          <p:grpSpPr>
            <a:xfrm>
              <a:off x="2875359" y="-1"/>
              <a:ext cx="2339581" cy="9411894"/>
              <a:chOff x="0" y="0"/>
              <a:chExt cx="2339579" cy="9411893"/>
            </a:xfrm>
          </p:grpSpPr>
          <p:sp>
            <p:nvSpPr>
              <p:cNvPr id="925" name="Pil"/>
              <p:cNvSpPr/>
              <p:nvPr/>
            </p:nvSpPr>
            <p:spPr>
              <a:xfrm rot="16200000">
                <a:off x="-3536157" y="3536156"/>
                <a:ext cx="9411894" cy="2339581"/>
              </a:xfrm>
              <a:prstGeom prst="rightArrow">
                <a:avLst>
                  <a:gd name="adj1" fmla="val 55833"/>
                  <a:gd name="adj2" fmla="val 34838"/>
                </a:avLst>
              </a:prstGeom>
              <a:gradFill flip="none" rotWithShape="1">
                <a:gsLst>
                  <a:gs pos="0">
                    <a:srgbClr val="0FA4A1"/>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26" name="Knowledge process"/>
              <p:cNvSpPr txBox="1"/>
              <p:nvPr/>
            </p:nvSpPr>
            <p:spPr>
              <a:xfrm rot="16200000">
                <a:off x="-3308621" y="4464827"/>
                <a:ext cx="8956821"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Knowledge process</a:t>
                </a:r>
              </a:p>
            </p:txBody>
          </p:sp>
        </p:grpSp>
        <p:grpSp>
          <p:nvGrpSpPr>
            <p:cNvPr id="930" name="Shape 820"/>
            <p:cNvGrpSpPr/>
            <p:nvPr/>
          </p:nvGrpSpPr>
          <p:grpSpPr>
            <a:xfrm>
              <a:off x="5750719" y="-1"/>
              <a:ext cx="2339581" cy="9411894"/>
              <a:chOff x="0" y="0"/>
              <a:chExt cx="2339579" cy="9411892"/>
            </a:xfrm>
          </p:grpSpPr>
          <p:sp>
            <p:nvSpPr>
              <p:cNvPr id="928" name="Pil"/>
              <p:cNvSpPr/>
              <p:nvPr/>
            </p:nvSpPr>
            <p:spPr>
              <a:xfrm rot="16200000">
                <a:off x="-3536157" y="3536156"/>
                <a:ext cx="9411893" cy="2339580"/>
              </a:xfrm>
              <a:prstGeom prst="rightArrow">
                <a:avLst>
                  <a:gd name="adj1" fmla="val 55833"/>
                  <a:gd name="adj2" fmla="val 34838"/>
                </a:avLst>
              </a:prstGeom>
              <a:gradFill flip="none" rotWithShape="1">
                <a:gsLst>
                  <a:gs pos="0">
                    <a:srgbClr val="0FA4A1"/>
                  </a:gs>
                  <a:gs pos="32100">
                    <a:srgbClr val="87D2D0"/>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29" name="Knowledge 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Knowledge process</a:t>
                </a:r>
              </a:p>
            </p:txBody>
          </p:sp>
        </p:grpSp>
        <p:grpSp>
          <p:nvGrpSpPr>
            <p:cNvPr id="933" name="Shape 821"/>
            <p:cNvGrpSpPr/>
            <p:nvPr/>
          </p:nvGrpSpPr>
          <p:grpSpPr>
            <a:xfrm>
              <a:off x="8626079" y="-1"/>
              <a:ext cx="2339581" cy="9411894"/>
              <a:chOff x="0" y="0"/>
              <a:chExt cx="2339579" cy="9411892"/>
            </a:xfrm>
          </p:grpSpPr>
          <p:sp>
            <p:nvSpPr>
              <p:cNvPr id="931" name="Pil"/>
              <p:cNvSpPr/>
              <p:nvPr/>
            </p:nvSpPr>
            <p:spPr>
              <a:xfrm rot="16200000">
                <a:off x="-3536157" y="3536156"/>
                <a:ext cx="9411893" cy="2339580"/>
              </a:xfrm>
              <a:prstGeom prst="rightArrow">
                <a:avLst>
                  <a:gd name="adj1" fmla="val 55833"/>
                  <a:gd name="adj2" fmla="val 34838"/>
                </a:avLst>
              </a:prstGeom>
              <a:gradFill flip="none" rotWithShape="1">
                <a:gsLst>
                  <a:gs pos="0">
                    <a:srgbClr val="73FDFF"/>
                  </a:gs>
                  <a:gs pos="33812">
                    <a:srgbClr val="87D2D0"/>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932" name="Knowledge 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Knowledge process</a:t>
                </a:r>
              </a:p>
            </p:txBody>
          </p:sp>
        </p:grpSp>
      </p:grpSp>
      <p:sp>
        <p:nvSpPr>
          <p:cNvPr id="935" name="Shape 823"/>
          <p:cNvSpPr/>
          <p:nvPr/>
        </p:nvSpPr>
        <p:spPr>
          <a:xfrm>
            <a:off x="16244689" y="4313818"/>
            <a:ext cx="3480170" cy="7695798"/>
          </a:xfrm>
          <a:custGeom>
            <a:avLst/>
            <a:gdLst/>
            <a:ahLst/>
            <a:cxnLst>
              <a:cxn ang="0">
                <a:pos x="wd2" y="hd2"/>
              </a:cxn>
              <a:cxn ang="5400000">
                <a:pos x="wd2" y="hd2"/>
              </a:cxn>
              <a:cxn ang="10800000">
                <a:pos x="wd2" y="hd2"/>
              </a:cxn>
              <a:cxn ang="16200000">
                <a:pos x="wd2" y="hd2"/>
              </a:cxn>
            </a:cxnLst>
            <a:rect l="0" t="0" r="r" b="b"/>
            <a:pathLst>
              <a:path w="20829" h="21600" fill="norm" stroke="1" extrusionOk="0">
                <a:moveTo>
                  <a:pt x="0" y="21600"/>
                </a:moveTo>
                <a:cubicBezTo>
                  <a:pt x="0" y="21600"/>
                  <a:pt x="15485" y="16899"/>
                  <a:pt x="18500" y="14840"/>
                </a:cubicBezTo>
                <a:cubicBezTo>
                  <a:pt x="21600" y="12723"/>
                  <a:pt x="21598" y="6366"/>
                  <a:pt x="18538" y="4101"/>
                </a:cubicBezTo>
                <a:cubicBezTo>
                  <a:pt x="15774" y="2055"/>
                  <a:pt x="4844" y="0"/>
                  <a:pt x="4844" y="0"/>
                </a:cubicBezTo>
              </a:path>
            </a:pathLst>
          </a:custGeom>
          <a:ln w="139700">
            <a:solidFill>
              <a:srgbClr val="515151"/>
            </a:solidFill>
            <a:miter lim="400000"/>
            <a:tailEnd type="triangle"/>
          </a:ln>
        </p:spPr>
        <p:txBody>
          <a:bodyPr lIns="38100" tIns="38100" rIns="38100" bIns="38100" anchor="ctr"/>
          <a:lstStyle/>
          <a:p>
            <a:pPr>
              <a:defRPr>
                <a:solidFill>
                  <a:srgbClr val="FFFFFF"/>
                </a:solidFill>
              </a:defRPr>
            </a:pPr>
          </a:p>
        </p:txBody>
      </p:sp>
      <p:sp>
        <p:nvSpPr>
          <p:cNvPr id="936" name="Shape 824"/>
          <p:cNvSpPr txBox="1"/>
          <p:nvPr>
            <p:ph type="sldNum" sz="quarter" idx="4294967295"/>
          </p:nvPr>
        </p:nvSpPr>
        <p:spPr>
          <a:xfrm>
            <a:off x="23411535" y="131582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937" name="Shape 825"/>
          <p:cNvSpPr txBox="1"/>
          <p:nvPr>
            <p:ph type="body" sz="quarter" idx="1"/>
          </p:nvPr>
        </p:nvSpPr>
        <p:spPr>
          <a:xfrm>
            <a:off x="6552927" y="10857717"/>
            <a:ext cx="9448293" cy="2188804"/>
          </a:xfrm>
          <a:prstGeom prst="rect">
            <a:avLst/>
          </a:prstGeom>
          <a:noFill/>
        </p:spPr>
        <p:txBody>
          <a:bodyPr lIns="50800" tIns="50800" rIns="50800" bIns="50800"/>
          <a:lstStyle/>
          <a:p>
            <a:pPr marL="827072" indent="-531797" algn="l" defTabSz="543305">
              <a:spcBef>
                <a:spcPts val="100"/>
              </a:spcBef>
              <a:buSzPct val="100000"/>
              <a:buChar char="•"/>
              <a:defRPr baseline="0" cap="none" spc="0" sz="5022">
                <a:solidFill>
                  <a:srgbClr val="515151"/>
                </a:solidFill>
                <a:latin typeface="Futura Bold"/>
                <a:ea typeface="Futura Bold"/>
                <a:cs typeface="Futura Bold"/>
                <a:sym typeface="Futura Bold"/>
              </a:defRPr>
            </a:pPr>
            <a:r>
              <a:t>induction - deduction</a:t>
            </a:r>
          </a:p>
          <a:p>
            <a:pPr marL="827072" indent="-531797" algn="l" defTabSz="543305">
              <a:spcBef>
                <a:spcPts val="100"/>
              </a:spcBef>
              <a:buSzPct val="100000"/>
              <a:buChar char="•"/>
              <a:defRPr baseline="0" cap="none" spc="0" sz="5022">
                <a:solidFill>
                  <a:srgbClr val="515151"/>
                </a:solidFill>
                <a:latin typeface="Futura Bold"/>
                <a:ea typeface="Futura Bold"/>
                <a:cs typeface="Futura Bold"/>
                <a:sym typeface="Futura Bold"/>
              </a:defRPr>
            </a:pPr>
            <a:r>
              <a:t>quantitative - qualitative</a:t>
            </a:r>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08"/>
                                        </p:tgtEl>
                                        <p:attrNameLst>
                                          <p:attrName>style.visibility</p:attrName>
                                        </p:attrNameLst>
                                      </p:cBhvr>
                                      <p:to>
                                        <p:strVal val="visible"/>
                                      </p:to>
                                    </p:set>
                                    <p:animEffect filter="fade" transition="in">
                                      <p:cBhvr>
                                        <p:cTn id="7" dur="1500"/>
                                        <p:tgtEl>
                                          <p:spTgt spid="9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911"/>
                                        </p:tgtEl>
                                        <p:attrNameLst>
                                          <p:attrName>style.visibility</p:attrName>
                                        </p:attrNameLst>
                                      </p:cBhvr>
                                      <p:to>
                                        <p:strVal val="visible"/>
                                      </p:to>
                                    </p:set>
                                    <p:animEffect filter="fade" transition="in">
                                      <p:cBhvr>
                                        <p:cTn id="12" dur="1500"/>
                                        <p:tgtEl>
                                          <p:spTgt spid="9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914"/>
                                        </p:tgtEl>
                                        <p:attrNameLst>
                                          <p:attrName>style.visibility</p:attrName>
                                        </p:attrNameLst>
                                      </p:cBhvr>
                                      <p:to>
                                        <p:strVal val="visible"/>
                                      </p:to>
                                    </p:set>
                                    <p:animEffect filter="fade" transition="in">
                                      <p:cBhvr>
                                        <p:cTn id="17" dur="1500"/>
                                        <p:tgtEl>
                                          <p:spTgt spid="9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920"/>
                                        </p:tgtEl>
                                        <p:attrNameLst>
                                          <p:attrName>style.visibility</p:attrName>
                                        </p:attrNameLst>
                                      </p:cBhvr>
                                      <p:to>
                                        <p:strVal val="visible"/>
                                      </p:to>
                                    </p:set>
                                    <p:animEffect filter="fade" transition="in">
                                      <p:cBhvr>
                                        <p:cTn id="22" dur="1500"/>
                                        <p:tgtEl>
                                          <p:spTgt spid="92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917"/>
                                        </p:tgtEl>
                                        <p:attrNameLst>
                                          <p:attrName>style.visibility</p:attrName>
                                        </p:attrNameLst>
                                      </p:cBhvr>
                                      <p:to>
                                        <p:strVal val="visible"/>
                                      </p:to>
                                    </p:set>
                                    <p:animEffect filter="wipe(up)" transition="in">
                                      <p:cBhvr>
                                        <p:cTn id="27" dur="1000"/>
                                        <p:tgtEl>
                                          <p:spTgt spid="91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937"/>
                                        </p:tgtEl>
                                        <p:attrNameLst>
                                          <p:attrName>style.visibility</p:attrName>
                                        </p:attrNameLst>
                                      </p:cBhvr>
                                      <p:to>
                                        <p:strVal val="visible"/>
                                      </p:to>
                                    </p:set>
                                    <p:animEffect filter="fade" transition="in">
                                      <p:cBhvr>
                                        <p:cTn id="32" dur="1000"/>
                                        <p:tgtEl>
                                          <p:spTgt spid="937"/>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921"/>
                                        </p:tgtEl>
                                        <p:attrNameLst>
                                          <p:attrName>style.visibility</p:attrName>
                                        </p:attrNameLst>
                                      </p:cBhvr>
                                      <p:to>
                                        <p:strVal val="visible"/>
                                      </p:to>
                                    </p:set>
                                    <p:animEffect filter="fade" transition="in">
                                      <p:cBhvr>
                                        <p:cTn id="37" dur="1500"/>
                                        <p:tgtEl>
                                          <p:spTgt spid="921"/>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4" presetID="22" grpId="8" fill="hold">
                                  <p:stCondLst>
                                    <p:cond delay="0"/>
                                  </p:stCondLst>
                                  <p:iterate type="el" backwards="0">
                                    <p:tmAbs val="0"/>
                                  </p:iterate>
                                  <p:childTnLst>
                                    <p:set>
                                      <p:cBhvr>
                                        <p:cTn id="41" fill="hold"/>
                                        <p:tgtEl>
                                          <p:spTgt spid="934"/>
                                        </p:tgtEl>
                                        <p:attrNameLst>
                                          <p:attrName>style.visibility</p:attrName>
                                        </p:attrNameLst>
                                      </p:cBhvr>
                                      <p:to>
                                        <p:strVal val="visible"/>
                                      </p:to>
                                    </p:set>
                                    <p:animEffect filter="wipe(down)" transition="in">
                                      <p:cBhvr>
                                        <p:cTn id="42" dur="1000"/>
                                        <p:tgtEl>
                                          <p:spTgt spid="934"/>
                                        </p:tgtEl>
                                      </p:cBhvr>
                                    </p:animEffec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4" presetID="22" grpId="9" fill="hold">
                                  <p:stCondLst>
                                    <p:cond delay="0"/>
                                  </p:stCondLst>
                                  <p:iterate type="el" backwards="0">
                                    <p:tmAbs val="0"/>
                                  </p:iterate>
                                  <p:childTnLst>
                                    <p:animEffect filter="wipe(down)" transition="out">
                                      <p:cBhvr>
                                        <p:cTn id="46" dur="2500" fill="hold"/>
                                        <p:tgtEl>
                                          <p:spTgt spid="921"/>
                                        </p:tgtEl>
                                      </p:cBhvr>
                                    </p:animEffect>
                                    <p:set>
                                      <p:cBhvr>
                                        <p:cTn id="47" fill="hold">
                                          <p:stCondLst>
                                            <p:cond delay="2499"/>
                                          </p:stCondLst>
                                        </p:cTn>
                                        <p:tgtEl>
                                          <p:spTgt spid="9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0" fill="hold">
                                  <p:stCondLst>
                                    <p:cond delay="0"/>
                                  </p:stCondLst>
                                  <p:iterate type="el" backwards="0">
                                    <p:tmAbs val="0"/>
                                  </p:iterate>
                                  <p:childTnLst>
                                    <p:set>
                                      <p:cBhvr>
                                        <p:cTn id="51" fill="hold"/>
                                        <p:tgtEl>
                                          <p:spTgt spid="935"/>
                                        </p:tgtEl>
                                        <p:attrNameLst>
                                          <p:attrName>style.visibility</p:attrName>
                                        </p:attrNameLst>
                                      </p:cBhvr>
                                      <p:to>
                                        <p:strVal val="visible"/>
                                      </p:to>
                                    </p:set>
                                    <p:animEffect filter="wipe(down)" transition="in">
                                      <p:cBhvr>
                                        <p:cTn id="52" dur="1000"/>
                                        <p:tgtEl>
                                          <p:spTgt spid="9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1" grpId="9"/>
      <p:bldP build="whole" bldLvl="1" animBg="1" rev="0" advAuto="0" spid="911" grpId="2"/>
      <p:bldP build="whole" bldLvl="1" animBg="1" rev="0" advAuto="0" spid="934" grpId="8"/>
      <p:bldP build="whole" bldLvl="1" animBg="1" rev="0" advAuto="0" spid="937" grpId="6"/>
      <p:bldP build="whole" bldLvl="1" animBg="1" rev="0" advAuto="0" spid="935" grpId="10"/>
      <p:bldP build="whole" bldLvl="1" animBg="1" rev="0" advAuto="0" spid="908" grpId="1"/>
      <p:bldP build="whole" bldLvl="1" animBg="1" rev="0" advAuto="0" spid="914" grpId="3"/>
      <p:bldP build="whole" bldLvl="1" animBg="1" rev="0" advAuto="0" spid="921" grpId="7"/>
      <p:bldP build="whole" bldLvl="1" animBg="1" rev="0" advAuto="0" spid="920" grpId="4"/>
      <p:bldP build="whole" bldLvl="1" animBg="1" rev="0" advAuto="0" spid="917" grpId="5"/>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827"/>
          <p:cNvSpPr txBox="1"/>
          <p:nvPr>
            <p:ph type="body" sz="quarter" idx="1"/>
          </p:nvPr>
        </p:nvSpPr>
        <p:spPr>
          <a:xfrm>
            <a:off x="2440313" y="4689395"/>
            <a:ext cx="8610504" cy="684373"/>
          </a:xfrm>
          <a:prstGeom prst="rect">
            <a:avLst/>
          </a:prstGeom>
          <a:solidFill>
            <a:srgbClr val="F8701D"/>
          </a:solidFill>
        </p:spPr>
        <p:txBody>
          <a:bodyPr/>
          <a:lstStyle/>
          <a:p>
            <a:pPr>
              <a:defRPr>
                <a:solidFill>
                  <a:srgbClr val="FFFFFF"/>
                </a:solidFill>
              </a:defRPr>
            </a:pPr>
          </a:p>
        </p:txBody>
      </p:sp>
      <p:pic>
        <p:nvPicPr>
          <p:cNvPr id="940" name="pasted-image-filtered.png" descr="pasted-image-filtered.png"/>
          <p:cNvPicPr>
            <a:picLocks noChangeAspect="1"/>
          </p:cNvPicPr>
          <p:nvPr>
            <p:ph type="pic" idx="24"/>
          </p:nvPr>
        </p:nvPicPr>
        <p:blipFill>
          <a:blip r:embed="rId2">
            <a:extLst/>
          </a:blip>
          <a:srcRect l="847" t="0" r="846" b="0"/>
          <a:stretch>
            <a:fillRect/>
          </a:stretch>
        </p:blipFill>
        <p:spPr>
          <a:xfrm>
            <a:off x="-1191" y="6997700"/>
            <a:ext cx="24384002" cy="6718300"/>
          </a:xfrm>
          <a:prstGeom prst="rect">
            <a:avLst/>
          </a:prstGeom>
        </p:spPr>
      </p:pic>
      <p:sp>
        <p:nvSpPr>
          <p:cNvPr id="941" name="Shape 829"/>
          <p:cNvSpPr txBox="1"/>
          <p:nvPr>
            <p:ph type="title"/>
          </p:nvPr>
        </p:nvSpPr>
        <p:spPr>
          <a:prstGeom prst="rect">
            <a:avLst/>
          </a:prstGeom>
        </p:spPr>
        <p:txBody>
          <a:bodyPr/>
          <a:lstStyle/>
          <a:p>
            <a:pPr/>
            <a:r>
              <a:t>Finito!</a:t>
            </a:r>
          </a:p>
        </p:txBody>
      </p:sp>
      <p:sp>
        <p:nvSpPr>
          <p:cNvPr id="942" name="Shape 830"/>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58"/>
          <p:cNvSpPr txBox="1"/>
          <p:nvPr>
            <p:ph type="body" sz="quarter" idx="1"/>
          </p:nvPr>
        </p:nvSpPr>
        <p:spPr>
          <a:xfrm>
            <a:off x="2440312" y="8141138"/>
            <a:ext cx="9816107" cy="684373"/>
          </a:xfrm>
          <a:prstGeom prst="rect">
            <a:avLst/>
          </a:prstGeom>
        </p:spPr>
        <p:txBody>
          <a:bodyPr/>
          <a:lstStyle/>
          <a:p>
            <a:pPr lvl="7" indent="1600200">
              <a:lnSpc>
                <a:spcPts val="3000"/>
              </a:lnSpc>
              <a:spcBef>
                <a:spcPts val="0"/>
              </a:spcBef>
              <a:defRPr baseline="4165" cap="all" spc="720" sz="4800">
                <a:solidFill>
                  <a:srgbClr val="FFFFFF"/>
                </a:solidFill>
                <a:latin typeface="Helvetica Neue Medium"/>
                <a:ea typeface="Helvetica Neue Medium"/>
                <a:cs typeface="Helvetica Neue Medium"/>
                <a:sym typeface="Helvetica Neue Medium"/>
              </a:defRPr>
            </a:pPr>
          </a:p>
        </p:txBody>
      </p:sp>
      <p:sp>
        <p:nvSpPr>
          <p:cNvPr id="469" name="Shape 459"/>
          <p:cNvSpPr txBox="1"/>
          <p:nvPr>
            <p:ph type="title"/>
          </p:nvPr>
        </p:nvSpPr>
        <p:spPr>
          <a:prstGeom prst="rect">
            <a:avLst/>
          </a:prstGeom>
        </p:spPr>
        <p:txBody>
          <a:bodyPr/>
          <a:lstStyle>
            <a:lvl1pPr>
              <a:defRPr spc="-1300"/>
            </a:lvl1pPr>
          </a:lstStyle>
          <a:p>
            <a:pPr/>
            <a:r>
              <a:t>Science </a:t>
            </a:r>
          </a:p>
        </p:txBody>
      </p:sp>
      <p:sp>
        <p:nvSpPr>
          <p:cNvPr id="470" name="Shape 460"/>
          <p:cNvSpPr txBox="1"/>
          <p:nvPr>
            <p:ph type="sldNum" sz="quarter" idx="4294967295"/>
          </p:nvPr>
        </p:nvSpPr>
        <p:spPr>
          <a:xfrm>
            <a:off x="23457884" y="12797269"/>
            <a:ext cx="127001"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471" name="Shape 461"/>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8" indent="1778000" algn="l">
              <a:lnSpc>
                <a:spcPct val="100000"/>
              </a:lnSpc>
              <a:spcBef>
                <a:spcPts val="1100"/>
              </a:spcBef>
              <a:defRPr baseline="0" spc="0" sz="7200">
                <a:solidFill>
                  <a:srgbClr val="535353"/>
                </a:solidFill>
                <a:latin typeface="Helvetica Neue Medium"/>
                <a:ea typeface="Helvetica Neue Medium"/>
                <a:cs typeface="Helvetica Neue Medium"/>
                <a:sym typeface="Helvetica Neue Medium"/>
              </a:defRPr>
            </a:pPr>
            <a:r>
              <a:t>WTF is that?</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63"/>
          <p:cNvSpPr txBox="1"/>
          <p:nvPr>
            <p:ph type="title"/>
          </p:nvPr>
        </p:nvSpPr>
        <p:spPr>
          <a:xfrm>
            <a:off x="1139824" y="984250"/>
            <a:ext cx="22104350" cy="2146300"/>
          </a:xfrm>
          <a:prstGeom prst="rect">
            <a:avLst/>
          </a:prstGeom>
        </p:spPr>
        <p:txBody>
          <a:bodyPr/>
          <a:lstStyle/>
          <a:p>
            <a:pPr/>
            <a:r>
              <a:t>Science - popular definition</a:t>
            </a:r>
          </a:p>
        </p:txBody>
      </p:sp>
      <p:sp>
        <p:nvSpPr>
          <p:cNvPr id="474" name="Shape 464"/>
          <p:cNvSpPr txBox="1"/>
          <p:nvPr>
            <p:ph type="body" idx="1"/>
          </p:nvPr>
        </p:nvSpPr>
        <p:spPr>
          <a:xfrm>
            <a:off x="1592261" y="3879043"/>
            <a:ext cx="21340586" cy="8642470"/>
          </a:xfrm>
          <a:prstGeom prst="rect">
            <a:avLst/>
          </a:prstGeom>
        </p:spPr>
        <p:txBody>
          <a:bodyPr/>
          <a:lstStyle/>
          <a:p>
            <a:pPr marL="1447800" indent="-1104900">
              <a:buSzPct val="100000"/>
              <a:buAutoNum type="arabicPeriod" startAt="1"/>
            </a:pPr>
            <a:r>
              <a:t>Scientific theories are rigorously derived from experience facts, achieved through observation and experimentation.</a:t>
            </a:r>
          </a:p>
          <a:p>
            <a:pPr marL="1447800" indent="-1104900">
              <a:buSzPct val="100000"/>
              <a:buAutoNum type="arabicPeriod" startAt="1"/>
            </a:pPr>
            <a:r>
              <a:t>Science is based on what we see, hear, feel and so on.</a:t>
            </a:r>
          </a:p>
          <a:p>
            <a:pPr marL="1447800" indent="-1104900">
              <a:buSzPct val="100000"/>
              <a:buAutoNum type="arabicPeriod" startAt="1"/>
            </a:pPr>
            <a:r>
              <a:t>Personal opinions and speculation has no place in science.</a:t>
            </a:r>
          </a:p>
          <a:p>
            <a:pPr marL="1447800" indent="-1104900">
              <a:buSzPct val="100000"/>
              <a:buAutoNum type="arabicPeriod" startAt="1"/>
            </a:pPr>
            <a:r>
              <a:t>The science is objective.</a:t>
            </a:r>
          </a:p>
          <a:p>
            <a:pPr marL="1447800" indent="-1104900">
              <a:buSzPct val="100000"/>
              <a:buAutoNum type="arabicPeriod" startAt="1"/>
            </a:pPr>
            <a:r>
              <a:t>The science is general.</a:t>
            </a:r>
          </a:p>
          <a:p>
            <a:pPr marL="1447800" indent="-1104900">
              <a:buSzPct val="100000"/>
              <a:buAutoNum type="arabicPeriod" startAt="1"/>
            </a:pPr>
            <a:r>
              <a:t>Science presupposes observation without influence</a:t>
            </a:r>
          </a:p>
        </p:txBody>
      </p:sp>
      <p:sp>
        <p:nvSpPr>
          <p:cNvPr id="475" name="Shape 465"/>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67"/>
          <p:cNvSpPr txBox="1"/>
          <p:nvPr>
            <p:ph type="title"/>
          </p:nvPr>
        </p:nvSpPr>
        <p:spPr>
          <a:xfrm>
            <a:off x="1139824" y="984250"/>
            <a:ext cx="22104350" cy="2146300"/>
          </a:xfrm>
          <a:prstGeom prst="rect">
            <a:avLst/>
          </a:prstGeom>
        </p:spPr>
        <p:txBody>
          <a:bodyPr/>
          <a:lstStyle/>
          <a:p>
            <a:pPr/>
            <a:r>
              <a:t>Science</a:t>
            </a:r>
          </a:p>
        </p:txBody>
      </p:sp>
      <p:sp>
        <p:nvSpPr>
          <p:cNvPr id="478" name="Shape 468"/>
          <p:cNvSpPr txBox="1"/>
          <p:nvPr>
            <p:ph type="body" idx="1"/>
          </p:nvPr>
        </p:nvSpPr>
        <p:spPr>
          <a:xfrm>
            <a:off x="1592261" y="3879043"/>
            <a:ext cx="21340586" cy="8642470"/>
          </a:xfrm>
          <a:prstGeom prst="rect">
            <a:avLst/>
          </a:prstGeom>
        </p:spPr>
        <p:txBody>
          <a:bodyPr/>
          <a:lstStyle/>
          <a:p>
            <a:pPr marL="1816100">
              <a:buBlip>
                <a:blip r:embed="rId2"/>
              </a:buBlip>
            </a:pPr>
            <a:r>
              <a:t>Means ”nature science" in English</a:t>
            </a:r>
          </a:p>
          <a:p>
            <a:pPr marL="1816100">
              <a:buBlip>
                <a:blip r:embed="rId2"/>
              </a:buBlip>
            </a:pPr>
            <a:r>
              <a:t>For traditional nature science the criteria on the previous slide is valid</a:t>
            </a:r>
          </a:p>
          <a:p>
            <a:pPr marL="1816100">
              <a:buBlip>
                <a:blip r:embed="rId2"/>
              </a:buBlip>
            </a:pPr>
            <a:r>
              <a:t>But quantum mechanics puts everything on the way because the basic assumption: "observe without affecting" (</a:t>
            </a:r>
            <a:r>
              <a:rPr>
                <a:latin typeface="Bodoni SvtyTwo ITC TT-BookIta"/>
                <a:ea typeface="Bodoni SvtyTwo ITC TT-BookIta"/>
                <a:cs typeface="Bodoni SvtyTwo ITC TT-BookIta"/>
                <a:sym typeface="Bodoni SvtyTwo ITC TT-BookIta"/>
              </a:rPr>
              <a:t>ceteris paribus</a:t>
            </a:r>
            <a:r>
              <a:t>) no longer apply.</a:t>
            </a:r>
          </a:p>
          <a:p>
            <a:pPr marL="1816100">
              <a:buBlip>
                <a:blip r:embed="rId2"/>
              </a:buBlip>
            </a:pPr>
            <a:r>
              <a:t>This applies even more about people and social systems studied</a:t>
            </a:r>
          </a:p>
        </p:txBody>
      </p:sp>
      <p:sp>
        <p:nvSpPr>
          <p:cNvPr id="479" name="Shape 469"/>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0" name="Shape 470"/>
          <p:cNvSpPr txBox="1"/>
          <p:nvPr/>
        </p:nvSpPr>
        <p:spPr>
          <a:xfrm>
            <a:off x="20799286" y="1585698"/>
            <a:ext cx="891600"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No 6</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0"/>
                                        </p:tgtEl>
                                        <p:attrNameLst>
                                          <p:attrName>style.visibility</p:attrName>
                                        </p:attrNameLst>
                                      </p:cBhvr>
                                      <p:to>
                                        <p:strVal val="visible"/>
                                      </p:to>
                                    </p:set>
                                    <p:animEffect filter="fade" transition="in">
                                      <p:cBhvr>
                                        <p:cTn id="7" dur="2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1"/>
    </p:bldLst>
  </p:timing>
</p:sld>
</file>

<file path=ppt/theme/theme1.xml><?xml version="1.0" encoding="utf-8"?>
<a:theme xmlns:a="http://schemas.openxmlformats.org/drawingml/2006/main" xmlns:r="http://schemas.openxmlformats.org/officeDocument/2006/relationships" name="White">
  <a:themeElements>
    <a:clrScheme name="White">
      <a:dk1>
        <a:srgbClr val="EAEAEA"/>
      </a:dk1>
      <a:lt1>
        <a:srgbClr val="EAEAEA"/>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