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charts/chart1.xml" ContentType="application/vnd.openxmlformats-officedocument.drawingml.chart+xml"/>
  <Override PartName="/ppt/media/image1.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lvl1pPr>
    <a:lvl2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lvl2pPr>
    <a:lvl3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lvl3pPr>
    <a:lvl4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lvl4pPr>
    <a:lvl5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lvl5pPr>
    <a:lvl6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lvl6pPr>
    <a:lvl7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lvl7pPr>
    <a:lvl8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lvl8pPr>
    <a:lvl9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ff">
        <a:font>
          <a:latin typeface="Bodoni SvtyTwo ITC TT-Bold"/>
          <a:ea typeface="Bodoni SvtyTwo ITC TT-Bold"/>
          <a:cs typeface="Bodoni SvtyTwo ITC TT-Bold"/>
        </a:font>
        <a:srgbClr val="EAEAEA"/>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b="def" i="def"/>
      <a:tcStyle>
        <a:tcBdr/>
        <a:fill>
          <a:solidFill>
            <a:srgbClr val="E6EAF4"/>
          </a:solidFill>
        </a:fill>
      </a:tcStyle>
    </a:band2H>
    <a:firstCol>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
          <a:latin typeface="Bodoni SvtyTwo ITC TT-Bold"/>
          <a:ea typeface="Bodoni SvtyTwo ITC TT-Bold"/>
          <a:cs typeface="Bodoni SvtyTwo ITC TT-Bold"/>
        </a:font>
        <a:srgbClr val="EAEAEA"/>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b="def" i="def"/>
      <a:tcStyle>
        <a:tcBdr/>
        <a:fill>
          <a:solidFill>
            <a:srgbClr val="F8F4E7"/>
          </a:solidFill>
        </a:fill>
      </a:tcStyle>
    </a:band2H>
    <a:firstCol>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
          <a:latin typeface="Bodoni SvtyTwo ITC TT-Bold"/>
          <a:ea typeface="Bodoni SvtyTwo ITC TT-Bold"/>
          <a:cs typeface="Bodoni SvtyTwo ITC TT-Bold"/>
        </a:font>
        <a:srgbClr val="EAEAEA"/>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b="def" i="def"/>
      <a:tcStyle>
        <a:tcBdr/>
        <a:fill>
          <a:solidFill>
            <a:srgbClr val="EBE8EF"/>
          </a:solidFill>
        </a:fill>
      </a:tcStyle>
    </a:band2H>
    <a:firstCol>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
          <a:latin typeface="Bodoni SvtyTwo ITC TT-Bold"/>
          <a:ea typeface="Bodoni SvtyTwo ITC TT-Bold"/>
          <a:cs typeface="Bodoni SvtyTwo ITC TT-Bold"/>
        </a:font>
        <a:srgbClr val="EAEAE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BFBFB"/>
          </a:solidFill>
        </a:fill>
      </a:tcStyle>
    </a:wholeTbl>
    <a:band2H>
      <a:tcTxStyle b="def" i="def"/>
      <a:tcStyle>
        <a:tcBdr/>
        <a:fill>
          <a:solidFill>
            <a:srgbClr val="FFFFFF"/>
          </a:solidFill>
        </a:fill>
      </a:tcStyle>
    </a:band2H>
    <a:firstCol>
      <a:tcTxStyle b="on" i="off">
        <a:font>
          <a:latin typeface="Bodoni SvtyTwo ITC TT-Bold"/>
          <a:ea typeface="Bodoni SvtyTwo ITC TT-Bold"/>
          <a:cs typeface="Bodoni SvtyTwo ITC TT-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Bodoni SvtyTwo ITC TT-Bold"/>
          <a:ea typeface="Bodoni SvtyTwo ITC TT-Bold"/>
          <a:cs typeface="Bodoni SvtyTwo ITC TT-Bold"/>
        </a:font>
        <a:srgbClr val="EAEAEA"/>
      </a:tcTxStyle>
      <a:tcStyle>
        <a:tcBdr>
          <a:left>
            <a:ln w="12700" cap="flat">
              <a:noFill/>
              <a:miter lim="400000"/>
            </a:ln>
          </a:left>
          <a:right>
            <a:ln w="12700" cap="flat">
              <a:noFill/>
              <a:miter lim="400000"/>
            </a:ln>
          </a:right>
          <a:top>
            <a:ln w="50800" cap="flat">
              <a:solidFill>
                <a:srgbClr val="EAEAEA"/>
              </a:solidFill>
              <a:prstDash val="solid"/>
              <a:round/>
            </a:ln>
          </a:top>
          <a:bottom>
            <a:ln w="25400" cap="flat">
              <a:solidFill>
                <a:srgbClr val="EAEAEA"/>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Bodoni SvtyTwo ITC TT-Bold"/>
          <a:ea typeface="Bodoni SvtyTwo ITC TT-Bold"/>
          <a:cs typeface="Bodoni SvtyTwo ITC TT-Bold"/>
        </a:font>
        <a:srgbClr val="FFFFFF"/>
      </a:tcTxStyle>
      <a:tcStyle>
        <a:tcBdr>
          <a:left>
            <a:ln w="12700" cap="flat">
              <a:noFill/>
              <a:miter lim="400000"/>
            </a:ln>
          </a:left>
          <a:right>
            <a:ln w="12700" cap="flat">
              <a:noFill/>
              <a:miter lim="400000"/>
            </a:ln>
          </a:right>
          <a:top>
            <a:ln w="25400" cap="flat">
              <a:solidFill>
                <a:srgbClr val="EAEAEA"/>
              </a:solidFill>
              <a:prstDash val="solid"/>
              <a:round/>
            </a:ln>
          </a:top>
          <a:bottom>
            <a:ln w="25400" cap="flat">
              <a:solidFill>
                <a:srgbClr val="EAEAEA"/>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
          <a:latin typeface="Bodoni SvtyTwo ITC TT-Bold"/>
          <a:ea typeface="Bodoni SvtyTwo ITC TT-Bold"/>
          <a:cs typeface="Bodoni SvtyTwo ITC TT-Bold"/>
        </a:font>
        <a:srgbClr val="EAEAEA"/>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7F7F7"/>
          </a:solidFill>
        </a:fill>
      </a:tcStyle>
    </a:wholeTbl>
    <a:band2H>
      <a:tcTxStyle b="def" i="def"/>
      <a:tcStyle>
        <a:tcBdr/>
        <a:fill>
          <a:solidFill>
            <a:srgbClr val="FBFBFB"/>
          </a:solidFill>
        </a:fill>
      </a:tcStyle>
    </a:band2H>
    <a:firstCol>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AEAEA"/>
          </a:solidFill>
        </a:fill>
      </a:tcStyle>
    </a:firstCol>
    <a:la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AEAEA"/>
          </a:solidFill>
        </a:fill>
      </a:tcStyle>
    </a:lastRow>
    <a:fir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AEAEA"/>
          </a:solidFill>
        </a:fill>
      </a:tcStyle>
    </a:firstRow>
  </a:tblStyle>
  <a:tblStyle styleId="{2708684C-4D16-4618-839F-0558EEFCDFE6}" styleName="">
    <a:tblBg/>
    <a:wholeTbl>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0865038"/>
          <c:y val="0.197876"/>
          <c:w val="0.98635"/>
          <c:h val="0.719786"/>
        </c:manualLayout>
      </c:layout>
      <c:barChart>
        <c:barDir val="col"/>
        <c:grouping val="clustered"/>
        <c:varyColors val="0"/>
        <c:ser>
          <c:idx val="0"/>
          <c:order val="0"/>
          <c:tx>
            <c:strRef>
              <c:f>Sheet1!$A$2</c:f>
              <c:strCache>
                <c:ptCount val="1"/>
                <c:pt idx="0">
                  <c:v>Region 1</c:v>
                </c:pt>
              </c:strCache>
            </c:strRef>
          </c:tx>
          <c:spPr>
            <a:solidFill>
              <a:srgbClr val="FFFFFF"/>
            </a:solidFill>
            <a:ln w="12700" cap="flat">
              <a:noFill/>
              <a:miter lim="400000"/>
            </a:ln>
            <a:effectLst/>
          </c:spPr>
          <c:invertIfNegative val="0"/>
          <c:dLbls>
            <c:numFmt formatCode="#,##0" sourceLinked="0"/>
            <c:txPr>
              <a:bodyPr/>
              <a:lstStyle/>
              <a:p>
                <a:pPr>
                  <a:defRPr b="0" i="0" strike="noStrike" sz="3600" u="none">
                    <a:solidFill>
                      <a:srgbClr val="FFFFFF"/>
                    </a:solidFill>
                    <a:effectLst>
                      <a:outerShdw sx="100000" sy="100000" kx="0" ky="0" algn="tl" rotWithShape="1" blurRad="127000" dist="25433" dir="5400000">
                        <a:srgbClr val="000000">
                          <a:alpha val="60000"/>
                        </a:srgbClr>
                      </a:outerShdw>
                    </a:effectLst>
                    <a:latin typeface="Helvetica Light"/>
                  </a:defRPr>
                </a:pPr>
              </a:p>
            </c:txPr>
            <c:dLblPos val="inEnd"/>
            <c:showLegendKey val="0"/>
            <c:showVal val="0"/>
            <c:showCatName val="0"/>
            <c:showSerName val="0"/>
            <c:showPercent val="0"/>
            <c:showBubbleSize val="0"/>
            <c:showLeaderLines val="0"/>
          </c:dLbls>
          <c:trendline>
            <c:spPr>
              <a:noFill/>
              <a:ln w="50800" cap="flat">
                <a:solidFill>
                  <a:srgbClr val="222222"/>
                </a:solidFill>
                <a:custDash>
                  <a:ds d="200000" sp="200000"/>
                </a:custDash>
                <a:miter lim="400000"/>
              </a:ln>
              <a:effectLst/>
            </c:spPr>
            <c:trendlineType val="movingAvg"/>
            <c:period val="3"/>
            <c:forward val="0"/>
            <c:backward val="0"/>
            <c:dispRSqr val="0"/>
            <c:dispEq val="0"/>
          </c:trendline>
          <c:cat>
            <c:strRef>
              <c:f>Sheet1!$B$1:$AA$1</c:f>
              <c:strCache>
                <c:ptCount val="26"/>
                <c:pt idx="0">
                  <c:v>April</c:v>
                </c:pt>
                <c:pt idx="1">
                  <c:v>May</c:v>
                </c:pt>
                <c:pt idx="2">
                  <c:v>June</c:v>
                </c:pt>
                <c:pt idx="3">
                  <c:v>July</c:v>
                </c:pt>
                <c:pt idx="4">
                  <c:v>Untitled 1</c:v>
                </c:pt>
                <c:pt idx="5">
                  <c:v>Untitled 2</c:v>
                </c:pt>
                <c:pt idx="6">
                  <c:v>Untitled 3</c:v>
                </c:pt>
                <c:pt idx="7">
                  <c:v>Untitled 4</c:v>
                </c:pt>
                <c:pt idx="8">
                  <c:v>Untitled 5</c:v>
                </c:pt>
                <c:pt idx="9">
                  <c:v>Untitled 6</c:v>
                </c:pt>
                <c:pt idx="10">
                  <c:v>Untitled 7</c:v>
                </c:pt>
                <c:pt idx="11">
                  <c:v>Untitled 8</c:v>
                </c:pt>
                <c:pt idx="12">
                  <c:v>Untitled 9</c:v>
                </c:pt>
                <c:pt idx="13">
                  <c:v>Untitled 10</c:v>
                </c:pt>
                <c:pt idx="14">
                  <c:v>Untitled 11</c:v>
                </c:pt>
                <c:pt idx="15">
                  <c:v>Untitled 12</c:v>
                </c:pt>
                <c:pt idx="16">
                  <c:v>Untitled 13</c:v>
                </c:pt>
                <c:pt idx="17">
                  <c:v>Untitled 14</c:v>
                </c:pt>
                <c:pt idx="18">
                  <c:v>Untitled 15</c:v>
                </c:pt>
                <c:pt idx="19">
                  <c:v>Untitled 16</c:v>
                </c:pt>
                <c:pt idx="20">
                  <c:v>Untitled 17</c:v>
                </c:pt>
                <c:pt idx="21">
                  <c:v>Untitled 18</c:v>
                </c:pt>
                <c:pt idx="22">
                  <c:v>Untitled 19</c:v>
                </c:pt>
                <c:pt idx="23">
                  <c:v>Untitled 20</c:v>
                </c:pt>
                <c:pt idx="24">
                  <c:v>Untitled 21</c:v>
                </c:pt>
                <c:pt idx="25">
                  <c:v>Untitled 22</c:v>
                </c:pt>
              </c:strCache>
            </c:strRef>
          </c:cat>
          <c:val>
            <c:numRef>
              <c:f>Sheet1!$B$2:$AA$2</c:f>
              <c:numCache>
                <c:ptCount val="26"/>
                <c:pt idx="0">
                  <c:v>17.000000</c:v>
                </c:pt>
                <c:pt idx="1">
                  <c:v>26.000000</c:v>
                </c:pt>
                <c:pt idx="2">
                  <c:v>53.000000</c:v>
                </c:pt>
                <c:pt idx="3">
                  <c:v>110.000000</c:v>
                </c:pt>
                <c:pt idx="4">
                  <c:v>150.000000</c:v>
                </c:pt>
                <c:pt idx="5">
                  <c:v>140.000000</c:v>
                </c:pt>
                <c:pt idx="6">
                  <c:v>135.000000</c:v>
                </c:pt>
                <c:pt idx="7">
                  <c:v>120.000000</c:v>
                </c:pt>
                <c:pt idx="8">
                  <c:v>135.000000</c:v>
                </c:pt>
                <c:pt idx="9">
                  <c:v>160.000000</c:v>
                </c:pt>
                <c:pt idx="10">
                  <c:v>190.000000</c:v>
                </c:pt>
                <c:pt idx="11">
                  <c:v>180.000000</c:v>
                </c:pt>
                <c:pt idx="12">
                  <c:v>185.000000</c:v>
                </c:pt>
                <c:pt idx="13">
                  <c:v>160.000000</c:v>
                </c:pt>
                <c:pt idx="14">
                  <c:v>140.000000</c:v>
                </c:pt>
                <c:pt idx="15">
                  <c:v>90.000000</c:v>
                </c:pt>
                <c:pt idx="16">
                  <c:v>75.000000</c:v>
                </c:pt>
                <c:pt idx="17">
                  <c:v>90.000000</c:v>
                </c:pt>
                <c:pt idx="18">
                  <c:v>100.000000</c:v>
                </c:pt>
                <c:pt idx="19">
                  <c:v>120.000000</c:v>
                </c:pt>
                <c:pt idx="20">
                  <c:v>150.000000</c:v>
                </c:pt>
                <c:pt idx="21">
                  <c:v>155.000000</c:v>
                </c:pt>
                <c:pt idx="22">
                  <c:v>160.000000</c:v>
                </c:pt>
                <c:pt idx="23">
                  <c:v>200.000000</c:v>
                </c:pt>
                <c:pt idx="24">
                  <c:v>190.000000</c:v>
                </c:pt>
                <c:pt idx="25">
                  <c:v>210.000000</c:v>
                </c:pt>
              </c:numCache>
            </c:numRef>
          </c:val>
        </c:ser>
        <c:gapWidth val="40"/>
        <c:overlap val="-10"/>
        <c:axId val="2094734552"/>
        <c:axId val="2094734553"/>
      </c:barChart>
      <c:catAx>
        <c:axId val="2094734552"/>
        <c:scaling>
          <c:orientation val="minMax"/>
        </c:scaling>
        <c:delete val="0"/>
        <c:axPos val="b"/>
        <c:numFmt formatCode="General" sourceLinked="0"/>
        <c:majorTickMark val="none"/>
        <c:minorTickMark val="none"/>
        <c:tickLblPos val="none"/>
        <c:spPr>
          <a:ln w="12700" cap="flat">
            <a:noFill/>
            <a:prstDash val="solid"/>
            <a:round/>
          </a:ln>
        </c:spPr>
        <c:txPr>
          <a:bodyPr rot="0"/>
          <a:lstStyle/>
          <a:p>
            <a:pPr>
              <a:defRPr b="0" i="0" strike="noStrike" sz="2800" u="none">
                <a:solidFill>
                  <a:srgbClr val="000000"/>
                </a:solidFill>
                <a:latin typeface="Helvetica Light"/>
              </a:defRPr>
            </a:pPr>
          </a:p>
        </c:txPr>
        <c:crossAx val="2094734553"/>
        <c:crosses val="autoZero"/>
        <c:auto val="1"/>
        <c:lblAlgn val="ctr"/>
        <c:noMultiLvlLbl val="1"/>
      </c:catAx>
      <c:valAx>
        <c:axId val="2094734553"/>
        <c:scaling>
          <c:orientation val="minMax"/>
        </c:scaling>
        <c:delete val="0"/>
        <c:axPos val="l"/>
        <c:numFmt formatCode="[$$-409]#,##0" sourceLinked="0"/>
        <c:majorTickMark val="none"/>
        <c:minorTickMark val="none"/>
        <c:tickLblPos val="none"/>
        <c:spPr>
          <a:ln w="12700" cap="flat">
            <a:noFill/>
            <a:prstDash val="solid"/>
            <a:round/>
          </a:ln>
        </c:spPr>
        <c:txPr>
          <a:bodyPr rot="0"/>
          <a:lstStyle/>
          <a:p>
            <a:pPr>
              <a:defRPr b="0" i="0" strike="noStrike" sz="1400" u="none">
                <a:solidFill>
                  <a:srgbClr val="8E8E8E"/>
                </a:solidFill>
                <a:latin typeface="Helvetica Neue Medium"/>
              </a:defRPr>
            </a:pPr>
          </a:p>
        </c:txPr>
        <c:crossAx val="2094734552"/>
        <c:crosses val="autoZero"/>
        <c:crossBetween val="between"/>
        <c:majorUnit val="55"/>
        <c:minorUnit val="27.5"/>
      </c:valAx>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93" name="Shape 393"/>
          <p:cNvSpPr/>
          <p:nvPr>
            <p:ph type="sldImg"/>
          </p:nvPr>
        </p:nvSpPr>
        <p:spPr>
          <a:xfrm>
            <a:off x="1143000" y="685800"/>
            <a:ext cx="4572000" cy="3429000"/>
          </a:xfrm>
          <a:prstGeom prst="rect">
            <a:avLst/>
          </a:prstGeom>
        </p:spPr>
        <p:txBody>
          <a:bodyPr/>
          <a:lstStyle/>
          <a:p>
            <a:pPr/>
          </a:p>
        </p:txBody>
      </p:sp>
      <p:sp>
        <p:nvSpPr>
          <p:cNvPr id="394" name="Shape 39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647700" latinLnBrk="0">
      <a:defRPr sz="2200">
        <a:latin typeface="+mn-lt"/>
        <a:ea typeface="+mn-ea"/>
        <a:cs typeface="+mn-cs"/>
        <a:sym typeface="Lucida Grande"/>
      </a:defRPr>
    </a:lvl1pPr>
    <a:lvl2pPr indent="228600" defTabSz="647700" latinLnBrk="0">
      <a:defRPr sz="2200">
        <a:latin typeface="+mn-lt"/>
        <a:ea typeface="+mn-ea"/>
        <a:cs typeface="+mn-cs"/>
        <a:sym typeface="Lucida Grande"/>
      </a:defRPr>
    </a:lvl2pPr>
    <a:lvl3pPr indent="457200" defTabSz="647700" latinLnBrk="0">
      <a:defRPr sz="2200">
        <a:latin typeface="+mn-lt"/>
        <a:ea typeface="+mn-ea"/>
        <a:cs typeface="+mn-cs"/>
        <a:sym typeface="Lucida Grande"/>
      </a:defRPr>
    </a:lvl3pPr>
    <a:lvl4pPr indent="685800" defTabSz="647700" latinLnBrk="0">
      <a:defRPr sz="2200">
        <a:latin typeface="+mn-lt"/>
        <a:ea typeface="+mn-ea"/>
        <a:cs typeface="+mn-cs"/>
        <a:sym typeface="Lucida Grande"/>
      </a:defRPr>
    </a:lvl4pPr>
    <a:lvl5pPr indent="914400" defTabSz="647700" latinLnBrk="0">
      <a:defRPr sz="2200">
        <a:latin typeface="+mn-lt"/>
        <a:ea typeface="+mn-ea"/>
        <a:cs typeface="+mn-cs"/>
        <a:sym typeface="Lucida Grande"/>
      </a:defRPr>
    </a:lvl5pPr>
    <a:lvl6pPr indent="1143000" defTabSz="647700" latinLnBrk="0">
      <a:defRPr sz="2200">
        <a:latin typeface="+mn-lt"/>
        <a:ea typeface="+mn-ea"/>
        <a:cs typeface="+mn-cs"/>
        <a:sym typeface="Lucida Grande"/>
      </a:defRPr>
    </a:lvl6pPr>
    <a:lvl7pPr indent="1371600" defTabSz="647700" latinLnBrk="0">
      <a:defRPr sz="2200">
        <a:latin typeface="+mn-lt"/>
        <a:ea typeface="+mn-ea"/>
        <a:cs typeface="+mn-cs"/>
        <a:sym typeface="Lucida Grande"/>
      </a:defRPr>
    </a:lvl7pPr>
    <a:lvl8pPr indent="1600200" defTabSz="647700" latinLnBrk="0">
      <a:defRPr sz="2200">
        <a:latin typeface="+mn-lt"/>
        <a:ea typeface="+mn-ea"/>
        <a:cs typeface="+mn-cs"/>
        <a:sym typeface="Lucida Grande"/>
      </a:defRPr>
    </a:lvl8pPr>
    <a:lvl9pPr indent="1828800" defTabSz="647700" latinLnBrk="0">
      <a:defRPr sz="2200">
        <a:latin typeface="+mn-lt"/>
        <a:ea typeface="+mn-ea"/>
        <a:cs typeface="+mn-cs"/>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1.xml"/><Relationship Id="rId3" Type="http://schemas.openxmlformats.org/officeDocument/2006/relationships/image" Target="../media/image1.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p:spTree>
      <p:nvGrpSpPr>
        <p:cNvPr id="1" name=""/>
        <p:cNvGrpSpPr/>
        <p:nvPr/>
      </p:nvGrpSpPr>
      <p:grpSpPr>
        <a:xfrm>
          <a:off x="0" y="0"/>
          <a:ext cx="0" cy="0"/>
          <a:chOff x="0" y="0"/>
          <a:chExt cx="0" cy="0"/>
        </a:xfrm>
      </p:grpSpPr>
      <p:sp>
        <p:nvSpPr>
          <p:cNvPr id="13" name="Shape 14"/>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14" name="Brödtext nivå ett…"/>
          <p:cNvSpPr txBox="1"/>
          <p:nvPr>
            <p:ph type="body" sz="quarter" idx="1"/>
          </p:nvPr>
        </p:nvSpPr>
        <p:spPr>
          <a:xfrm>
            <a:off x="2425432" y="8126259"/>
            <a:ext cx="9845866" cy="714133"/>
          </a:xfrm>
          <a:prstGeom prst="rect">
            <a:avLst/>
          </a:prstGeom>
          <a:solidFill>
            <a:srgbClr val="F8701D"/>
          </a:solidFill>
        </p:spPr>
        <p:txBody>
          <a:bodyPr lIns="38100" tIns="38100" rIns="38100" bIns="38100" anchor="ct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15" name="Titeltext"/>
          <p:cNvSpPr txBox="1"/>
          <p:nvPr>
            <p:ph type="title"/>
          </p:nvPr>
        </p:nvSpPr>
        <p:spPr>
          <a:xfrm>
            <a:off x="2425700" y="2032000"/>
            <a:ext cx="19532600" cy="5892800"/>
          </a:xfrm>
          <a:prstGeom prst="rect">
            <a:avLst/>
          </a:prstGeom>
        </p:spPr>
        <p:txBody>
          <a:bodyPr anchor="b"/>
          <a:lstStyle>
            <a:lvl1pPr>
              <a:lnSpc>
                <a:spcPct val="70000"/>
              </a:lnSpc>
              <a:defRPr spc="-1250" sz="25000"/>
            </a:lvl1pPr>
          </a:lstStyle>
          <a:p>
            <a:pPr/>
            <a:r>
              <a:t>Titeltext</a:t>
            </a:r>
          </a:p>
        </p:txBody>
      </p:sp>
      <p:sp>
        <p:nvSpPr>
          <p:cNvPr id="16" name="Shape 19"/>
          <p:cNvSpPr/>
          <p:nvPr>
            <p:ph type="body" sz="quarter" idx="21"/>
          </p:nvPr>
        </p:nvSpPr>
        <p:spPr>
          <a:xfrm>
            <a:off x="2425700" y="9537700"/>
            <a:ext cx="19532600" cy="2146300"/>
          </a:xfrm>
          <a:prstGeom prst="rect">
            <a:avLst/>
          </a:prstGeom>
        </p:spPr>
        <p:txBody>
          <a:bodyPr/>
          <a:lstStyle/>
          <a:p>
            <a:pPr marL="0" indent="0">
              <a:spcBef>
                <a:spcPts val="4500"/>
              </a:spcBef>
              <a:buSzTx/>
              <a:buNone/>
              <a:defRPr sz="7200">
                <a:latin typeface="Helvetica Neue Medium"/>
                <a:ea typeface="Helvetica Neue Medium"/>
                <a:cs typeface="Helvetica Neue Medium"/>
                <a:sym typeface="Helvetica Neue Medium"/>
              </a:defRPr>
            </a:pPr>
          </a:p>
        </p:txBody>
      </p:sp>
      <p:sp>
        <p:nvSpPr>
          <p:cNvPr id="17" name="Diabildsnummer"/>
          <p:cNvSpPr txBox="1"/>
          <p:nvPr>
            <p:ph type="sldNum" sz="quarter" idx="2"/>
          </p:nvPr>
        </p:nvSpPr>
        <p:spPr>
          <a:xfrm>
            <a:off x="23410996" y="12797269"/>
            <a:ext cx="220777" cy="369522"/>
          </a:xfrm>
          <a:prstGeom prst="rect">
            <a:avLst/>
          </a:prstGeom>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e Diagram">
    <p:spTree>
      <p:nvGrpSpPr>
        <p:cNvPr id="1" name=""/>
        <p:cNvGrpSpPr/>
        <p:nvPr/>
      </p:nvGrpSpPr>
      <p:grpSpPr>
        <a:xfrm>
          <a:off x="0" y="0"/>
          <a:ext cx="0" cy="0"/>
          <a:chOff x="0" y="0"/>
          <a:chExt cx="0" cy="0"/>
        </a:xfrm>
      </p:grpSpPr>
      <p:sp>
        <p:nvSpPr>
          <p:cNvPr id="146" name="Shape 149"/>
          <p:cNvSpPr/>
          <p:nvPr/>
        </p:nvSpPr>
        <p:spPr>
          <a:xfrm>
            <a:off x="9287405" y="4086885"/>
            <a:ext cx="2895860" cy="2747310"/>
          </a:xfrm>
          <a:prstGeom prst="line">
            <a:avLst/>
          </a:prstGeom>
          <a:ln w="50800">
            <a:solidFill>
              <a:srgbClr val="222222"/>
            </a:solidFill>
            <a:custDash>
              <a:ds d="200000" sp="200000"/>
            </a:custDash>
            <a:miter lim="400000"/>
          </a:ln>
        </p:spPr>
        <p:txBody>
          <a:bodyPr lIns="45718" tIns="45718" rIns="45718" bIns="45718"/>
          <a:lstStyle/>
          <a:p>
            <a:pPr>
              <a:defRPr>
                <a:solidFill>
                  <a:srgbClr val="FFFFFF"/>
                </a:solidFill>
              </a:defRPr>
            </a:pPr>
          </a:p>
        </p:txBody>
      </p:sp>
      <p:sp>
        <p:nvSpPr>
          <p:cNvPr id="147" name="Shape 150"/>
          <p:cNvSpPr/>
          <p:nvPr/>
        </p:nvSpPr>
        <p:spPr>
          <a:xfrm flipV="1">
            <a:off x="5708801" y="6834191"/>
            <a:ext cx="6474464" cy="3"/>
          </a:xfrm>
          <a:prstGeom prst="line">
            <a:avLst/>
          </a:prstGeom>
          <a:ln w="50800">
            <a:solidFill>
              <a:srgbClr val="222222"/>
            </a:solidFill>
            <a:custDash>
              <a:ds d="200000" sp="200000"/>
            </a:custDash>
            <a:miter lim="400000"/>
          </a:ln>
        </p:spPr>
        <p:txBody>
          <a:bodyPr lIns="45718" tIns="45718" rIns="45718" bIns="45718"/>
          <a:lstStyle/>
          <a:p>
            <a:pPr>
              <a:defRPr>
                <a:solidFill>
                  <a:srgbClr val="FFFFFF"/>
                </a:solidFill>
              </a:defRPr>
            </a:pPr>
          </a:p>
        </p:txBody>
      </p:sp>
      <p:sp>
        <p:nvSpPr>
          <p:cNvPr id="148" name="Shape 151"/>
          <p:cNvSpPr/>
          <p:nvPr/>
        </p:nvSpPr>
        <p:spPr>
          <a:xfrm flipV="1">
            <a:off x="8821209" y="6834193"/>
            <a:ext cx="3362060" cy="3591448"/>
          </a:xfrm>
          <a:prstGeom prst="line">
            <a:avLst/>
          </a:prstGeom>
          <a:ln w="50800">
            <a:solidFill>
              <a:srgbClr val="222222"/>
            </a:solidFill>
            <a:custDash>
              <a:ds d="200000" sp="200000"/>
            </a:custDash>
            <a:miter lim="400000"/>
          </a:ln>
        </p:spPr>
        <p:txBody>
          <a:bodyPr lIns="45718" tIns="45718" rIns="45718" bIns="45718"/>
          <a:lstStyle/>
          <a:p>
            <a:pPr>
              <a:defRPr>
                <a:solidFill>
                  <a:srgbClr val="FFFFFF"/>
                </a:solidFill>
              </a:defRPr>
            </a:pPr>
          </a:p>
        </p:txBody>
      </p:sp>
      <p:sp>
        <p:nvSpPr>
          <p:cNvPr id="149" name="Shape 152"/>
          <p:cNvSpPr/>
          <p:nvPr/>
        </p:nvSpPr>
        <p:spPr>
          <a:xfrm flipH="1" flipV="1">
            <a:off x="12183267" y="6834186"/>
            <a:ext cx="3352339" cy="2791423"/>
          </a:xfrm>
          <a:prstGeom prst="line">
            <a:avLst/>
          </a:prstGeom>
          <a:ln w="50800">
            <a:solidFill>
              <a:srgbClr val="222222"/>
            </a:solidFill>
            <a:custDash>
              <a:ds d="200000" sp="200000"/>
            </a:custDash>
            <a:miter lim="400000"/>
          </a:ln>
        </p:spPr>
        <p:txBody>
          <a:bodyPr lIns="45718" tIns="45718" rIns="45718" bIns="45718"/>
          <a:lstStyle/>
          <a:p>
            <a:pPr>
              <a:defRPr>
                <a:solidFill>
                  <a:srgbClr val="FFFFFF"/>
                </a:solidFill>
              </a:defRPr>
            </a:pPr>
          </a:p>
        </p:txBody>
      </p:sp>
      <p:sp>
        <p:nvSpPr>
          <p:cNvPr id="150" name="Shape 153"/>
          <p:cNvSpPr/>
          <p:nvPr/>
        </p:nvSpPr>
        <p:spPr>
          <a:xfrm flipH="1">
            <a:off x="12183268" y="3951551"/>
            <a:ext cx="5337640" cy="2882636"/>
          </a:xfrm>
          <a:prstGeom prst="line">
            <a:avLst/>
          </a:prstGeom>
          <a:ln w="50800">
            <a:solidFill>
              <a:srgbClr val="222222"/>
            </a:solidFill>
            <a:custDash>
              <a:ds d="200000" sp="200000"/>
            </a:custDash>
            <a:miter lim="400000"/>
          </a:ln>
        </p:spPr>
        <p:txBody>
          <a:bodyPr lIns="45718" tIns="45718" rIns="45718" bIns="45718"/>
          <a:lstStyle/>
          <a:p>
            <a:pPr>
              <a:defRPr>
                <a:solidFill>
                  <a:srgbClr val="FFFFFF"/>
                </a:solidFill>
              </a:defRPr>
            </a:pPr>
          </a:p>
        </p:txBody>
      </p:sp>
      <p:sp>
        <p:nvSpPr>
          <p:cNvPr id="151" name="Shape 154"/>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152" name="Shape 155"/>
          <p:cNvSpPr/>
          <p:nvPr/>
        </p:nvSpPr>
        <p:spPr>
          <a:xfrm>
            <a:off x="9994900" y="4622800"/>
            <a:ext cx="4394200" cy="4394200"/>
          </a:xfrm>
          <a:prstGeom prst="ellipse">
            <a:avLst/>
          </a:prstGeom>
          <a:solidFill>
            <a:srgbClr val="EAEAEA"/>
          </a:solidFill>
          <a:ln w="12700">
            <a:miter lim="400000"/>
          </a:ln>
        </p:spPr>
        <p:txBody>
          <a:bodyPr lIns="38100" tIns="38100" rIns="38100" bIns="38100" anchor="ctr"/>
          <a:lstStyle/>
          <a:p>
            <a:pPr algn="l" defTabSz="647700">
              <a:lnSpc>
                <a:spcPts val="7000"/>
              </a:lnSpc>
              <a:spcBef>
                <a:spcPts val="4200"/>
              </a:spcBef>
              <a:defRPr baseline="7141" cap="all" spc="56" sz="2800">
                <a:solidFill>
                  <a:srgbClr val="70BCE1"/>
                </a:solidFill>
                <a:latin typeface="Futura Condensed"/>
                <a:ea typeface="Futura Condensed"/>
                <a:cs typeface="Futura Condensed"/>
                <a:sym typeface="Futura Condensed"/>
              </a:defRPr>
            </a:pPr>
          </a:p>
        </p:txBody>
      </p:sp>
      <p:sp>
        <p:nvSpPr>
          <p:cNvPr id="153" name="Shape 156"/>
          <p:cNvSpPr/>
          <p:nvPr/>
        </p:nvSpPr>
        <p:spPr>
          <a:xfrm>
            <a:off x="16866178" y="3638672"/>
            <a:ext cx="952502" cy="714133"/>
          </a:xfrm>
          <a:prstGeom prst="roundRect">
            <a:avLst>
              <a:gd name="adj" fmla="val 7114"/>
            </a:avLst>
          </a:prstGeom>
          <a:solidFill>
            <a:srgbClr val="EAEAEA"/>
          </a:solidFill>
          <a:ln w="12700">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154" name="Shape 157"/>
          <p:cNvSpPr/>
          <p:nvPr/>
        </p:nvSpPr>
        <p:spPr>
          <a:xfrm>
            <a:off x="14937367" y="9139359"/>
            <a:ext cx="952502" cy="714133"/>
          </a:xfrm>
          <a:prstGeom prst="roundRect">
            <a:avLst>
              <a:gd name="adj" fmla="val 7114"/>
            </a:avLst>
          </a:prstGeom>
          <a:solidFill>
            <a:srgbClr val="EAEAEA"/>
          </a:solidFill>
          <a:ln w="12700">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155" name="Shape 158"/>
          <p:cNvSpPr/>
          <p:nvPr/>
        </p:nvSpPr>
        <p:spPr>
          <a:xfrm>
            <a:off x="8436554" y="9889453"/>
            <a:ext cx="952502" cy="714133"/>
          </a:xfrm>
          <a:prstGeom prst="roundRect">
            <a:avLst>
              <a:gd name="adj" fmla="val 7114"/>
            </a:avLst>
          </a:prstGeom>
          <a:solidFill>
            <a:srgbClr val="EAEAEA"/>
          </a:solidFill>
          <a:ln w="12700">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156" name="Shape 159"/>
          <p:cNvSpPr/>
          <p:nvPr/>
        </p:nvSpPr>
        <p:spPr>
          <a:xfrm>
            <a:off x="6245804" y="6496172"/>
            <a:ext cx="952502" cy="714133"/>
          </a:xfrm>
          <a:prstGeom prst="roundRect">
            <a:avLst>
              <a:gd name="adj" fmla="val 7114"/>
            </a:avLst>
          </a:prstGeom>
          <a:solidFill>
            <a:srgbClr val="EAEAEA"/>
          </a:solidFill>
          <a:ln w="12700">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157" name="Shape 160"/>
          <p:cNvSpPr/>
          <p:nvPr/>
        </p:nvSpPr>
        <p:spPr>
          <a:xfrm>
            <a:off x="8507992" y="3460079"/>
            <a:ext cx="952502" cy="714133"/>
          </a:xfrm>
          <a:prstGeom prst="roundRect">
            <a:avLst>
              <a:gd name="adj" fmla="val 7114"/>
            </a:avLst>
          </a:prstGeom>
          <a:solidFill>
            <a:srgbClr val="EAEAEA"/>
          </a:solidFill>
          <a:ln w="12700">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158" name="Shape 161"/>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159" name="Brödtext nivå ett…"/>
          <p:cNvSpPr txBox="1"/>
          <p:nvPr>
            <p:ph type="body" sz="quarter" idx="1"/>
          </p:nvPr>
        </p:nvSpPr>
        <p:spPr>
          <a:xfrm>
            <a:off x="10288895" y="4954894"/>
            <a:ext cx="3806211" cy="3806211"/>
          </a:xfrm>
          <a:prstGeom prst="rect">
            <a:avLst/>
          </a:prstGeom>
          <a:solidFill>
            <a:srgbClr val="222222"/>
          </a:solidFill>
        </p:spPr>
        <p:txBody>
          <a:bodyPr lIns="38100" tIns="38100" rIns="38100" bIns="38100" anchor="ctr"/>
          <a:lstStyle>
            <a:lvl1pPr marL="0" indent="0" algn="ctr">
              <a:lnSpc>
                <a:spcPts val="3000"/>
              </a:lnSpc>
              <a:spcBef>
                <a:spcPts val="4200"/>
              </a:spcBef>
              <a:buSzTx/>
              <a:buNone/>
              <a:defRPr baseline="7141" cap="all" spc="419" sz="2800">
                <a:solidFill>
                  <a:srgbClr val="FFFFFF"/>
                </a:solidFill>
                <a:latin typeface="Helvetica Neue Medium"/>
                <a:ea typeface="Helvetica Neue Medium"/>
                <a:cs typeface="Helvetica Neue Medium"/>
                <a:sym typeface="Helvetica Neue Medium"/>
              </a:defRPr>
            </a:lvl1pPr>
            <a:lvl2pPr marL="1646237" indent="-388937" algn="ctr">
              <a:lnSpc>
                <a:spcPts val="3000"/>
              </a:lnSpc>
              <a:spcBef>
                <a:spcPts val="4200"/>
              </a:spcBef>
              <a:buBlip>
                <a:blip r:embed="rId2"/>
              </a:buBlip>
              <a:defRPr baseline="7141" cap="all" spc="419" sz="2800">
                <a:solidFill>
                  <a:srgbClr val="FFFFFF"/>
                </a:solidFill>
                <a:latin typeface="Helvetica Neue Medium"/>
                <a:ea typeface="Helvetica Neue Medium"/>
                <a:cs typeface="Helvetica Neue Medium"/>
                <a:sym typeface="Helvetica Neue Medium"/>
              </a:defRPr>
            </a:lvl2pPr>
            <a:lvl3pPr algn="ctr">
              <a:lnSpc>
                <a:spcPts val="3000"/>
              </a:lnSpc>
              <a:spcBef>
                <a:spcPts val="4200"/>
              </a:spcBef>
              <a:buBlip>
                <a:blip r:embed="rId2"/>
              </a:buBlip>
              <a:defRPr baseline="7141" cap="all" spc="419" sz="2800">
                <a:solidFill>
                  <a:srgbClr val="FFFFFF"/>
                </a:solidFill>
                <a:latin typeface="Helvetica Neue Medium"/>
                <a:ea typeface="Helvetica Neue Medium"/>
                <a:cs typeface="Helvetica Neue Medium"/>
                <a:sym typeface="Helvetica Neue Medium"/>
              </a:defRPr>
            </a:lvl3pPr>
            <a:lvl4pPr algn="ctr">
              <a:lnSpc>
                <a:spcPts val="3000"/>
              </a:lnSpc>
              <a:spcBef>
                <a:spcPts val="4200"/>
              </a:spcBef>
              <a:buBlip>
                <a:blip r:embed="rId2"/>
              </a:buBlip>
              <a:defRPr baseline="7141" cap="all" spc="419" sz="2800">
                <a:solidFill>
                  <a:srgbClr val="FFFFFF"/>
                </a:solidFill>
                <a:latin typeface="Helvetica Neue Medium"/>
                <a:ea typeface="Helvetica Neue Medium"/>
                <a:cs typeface="Helvetica Neue Medium"/>
                <a:sym typeface="Helvetica Neue Medium"/>
              </a:defRPr>
            </a:lvl4pPr>
            <a:lvl5pPr algn="ctr">
              <a:lnSpc>
                <a:spcPts val="3000"/>
              </a:lnSpc>
              <a:spcBef>
                <a:spcPts val="4200"/>
              </a:spcBef>
              <a:buBlip>
                <a:blip r:embed="rId2"/>
              </a:buBlip>
              <a:defRPr baseline="7141" cap="all" spc="419" sz="2800">
                <a:solidFill>
                  <a:srgbClr val="FFFFFF"/>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160" name="Shape 163"/>
          <p:cNvSpPr/>
          <p:nvPr>
            <p:ph type="body" sz="quarter" idx="21"/>
          </p:nvPr>
        </p:nvSpPr>
        <p:spPr>
          <a:xfrm>
            <a:off x="2440312" y="3296365"/>
            <a:ext cx="6762712"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61" name="Shape 164"/>
          <p:cNvSpPr/>
          <p:nvPr>
            <p:ph type="body" sz="quarter" idx="22"/>
          </p:nvPr>
        </p:nvSpPr>
        <p:spPr>
          <a:xfrm>
            <a:off x="2440313" y="2403640"/>
            <a:ext cx="3791171" cy="684372"/>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162" name="Shape 165"/>
          <p:cNvSpPr/>
          <p:nvPr>
            <p:ph type="body" sz="quarter" idx="23"/>
          </p:nvPr>
        </p:nvSpPr>
        <p:spPr>
          <a:xfrm>
            <a:off x="6499367" y="2403640"/>
            <a:ext cx="4482757"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63" name="Shape 166"/>
          <p:cNvSpPr/>
          <p:nvPr>
            <p:ph type="body" sz="quarter" idx="24"/>
          </p:nvPr>
        </p:nvSpPr>
        <p:spPr>
          <a:xfrm>
            <a:off x="5345437" y="10975651"/>
            <a:ext cx="6762712"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64" name="Shape 167"/>
          <p:cNvSpPr/>
          <p:nvPr>
            <p:ph type="body" sz="quarter" idx="25"/>
          </p:nvPr>
        </p:nvSpPr>
        <p:spPr>
          <a:xfrm>
            <a:off x="5345438" y="10082927"/>
            <a:ext cx="3791171" cy="684373"/>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165" name="Shape 168"/>
          <p:cNvSpPr/>
          <p:nvPr>
            <p:ph type="body" sz="quarter" idx="26"/>
          </p:nvPr>
        </p:nvSpPr>
        <p:spPr>
          <a:xfrm>
            <a:off x="2451242" y="6517279"/>
            <a:ext cx="4482757"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66" name="Shape 169"/>
          <p:cNvSpPr/>
          <p:nvPr>
            <p:ph type="body" sz="quarter" idx="27"/>
          </p:nvPr>
        </p:nvSpPr>
        <p:spPr>
          <a:xfrm>
            <a:off x="15180977" y="9333077"/>
            <a:ext cx="6762711"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67" name="Shape 170"/>
          <p:cNvSpPr/>
          <p:nvPr>
            <p:ph type="body" sz="quarter" idx="28"/>
          </p:nvPr>
        </p:nvSpPr>
        <p:spPr>
          <a:xfrm>
            <a:off x="17460931" y="8440353"/>
            <a:ext cx="4482757"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68" name="Shape 171"/>
          <p:cNvSpPr/>
          <p:nvPr>
            <p:ph type="body" sz="quarter" idx="29"/>
          </p:nvPr>
        </p:nvSpPr>
        <p:spPr>
          <a:xfrm>
            <a:off x="18077171" y="4367684"/>
            <a:ext cx="2833184"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69" name="Shape 172"/>
          <p:cNvSpPr/>
          <p:nvPr>
            <p:ph type="body" sz="quarter" idx="30"/>
          </p:nvPr>
        </p:nvSpPr>
        <p:spPr>
          <a:xfrm>
            <a:off x="17119182" y="3474959"/>
            <a:ext cx="3791172" cy="684373"/>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170"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lumn Chart &amp; Text">
    <p:spTree>
      <p:nvGrpSpPr>
        <p:cNvPr id="1" name=""/>
        <p:cNvGrpSpPr/>
        <p:nvPr/>
      </p:nvGrpSpPr>
      <p:grpSpPr>
        <a:xfrm>
          <a:off x="0" y="0"/>
          <a:ext cx="0" cy="0"/>
          <a:chOff x="0" y="0"/>
          <a:chExt cx="0" cy="0"/>
        </a:xfrm>
      </p:grpSpPr>
      <p:graphicFrame>
        <p:nvGraphicFramePr>
          <p:cNvPr id="177" name="Chart 180"/>
          <p:cNvGraphicFramePr/>
          <p:nvPr/>
        </p:nvGraphicFramePr>
        <p:xfrm>
          <a:off x="2247051" y="3542293"/>
          <a:ext cx="19590928" cy="2182179"/>
        </p:xfrm>
        <a:graphic xmlns:a="http://schemas.openxmlformats.org/drawingml/2006/main">
          <a:graphicData uri="http://schemas.openxmlformats.org/drawingml/2006/chart">
            <c:chart xmlns:c="http://schemas.openxmlformats.org/drawingml/2006/chart" r:id="rId2"/>
          </a:graphicData>
        </a:graphic>
      </p:graphicFrame>
      <p:sp>
        <p:nvSpPr>
          <p:cNvPr id="178" name="Shape 181"/>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179" name="Shape 182"/>
          <p:cNvSpPr/>
          <p:nvPr/>
        </p:nvSpPr>
        <p:spPr>
          <a:xfrm flipV="1">
            <a:off x="14789131" y="2234165"/>
            <a:ext cx="2" cy="2513943"/>
          </a:xfrm>
          <a:prstGeom prst="line">
            <a:avLst/>
          </a:prstGeom>
          <a:ln w="50800">
            <a:solidFill>
              <a:srgbClr val="F56F2A"/>
            </a:solidFill>
            <a:miter lim="400000"/>
          </a:ln>
        </p:spPr>
        <p:txBody>
          <a:bodyPr lIns="45718" tIns="45718" rIns="45718" bIns="45718"/>
          <a:lstStyle/>
          <a:p>
            <a:pPr>
              <a:defRPr>
                <a:solidFill>
                  <a:srgbClr val="FFFFFF"/>
                </a:solidFill>
              </a:defRPr>
            </a:pPr>
          </a:p>
        </p:txBody>
      </p:sp>
      <p:sp>
        <p:nvSpPr>
          <p:cNvPr id="180" name="Shape 183"/>
          <p:cNvSpPr/>
          <p:nvPr/>
        </p:nvSpPr>
        <p:spPr>
          <a:xfrm flipV="1">
            <a:off x="21599508" y="3020606"/>
            <a:ext cx="2" cy="1258902"/>
          </a:xfrm>
          <a:prstGeom prst="line">
            <a:avLst/>
          </a:prstGeom>
          <a:ln w="50800">
            <a:solidFill>
              <a:srgbClr val="FFFFFF"/>
            </a:solidFill>
            <a:miter lim="400000"/>
          </a:ln>
        </p:spPr>
        <p:txBody>
          <a:bodyPr lIns="45718" tIns="45718" rIns="45718" bIns="45718"/>
          <a:lstStyle/>
          <a:p>
            <a:pPr>
              <a:defRPr>
                <a:solidFill>
                  <a:srgbClr val="FFFFFF"/>
                </a:solidFill>
              </a:defRPr>
            </a:pPr>
          </a:p>
        </p:txBody>
      </p:sp>
      <p:sp>
        <p:nvSpPr>
          <p:cNvPr id="181" name="Shape 184"/>
          <p:cNvSpPr/>
          <p:nvPr/>
        </p:nvSpPr>
        <p:spPr>
          <a:xfrm flipV="1">
            <a:off x="6540483" y="3544981"/>
            <a:ext cx="2" cy="1123470"/>
          </a:xfrm>
          <a:prstGeom prst="line">
            <a:avLst/>
          </a:prstGeom>
          <a:ln w="50800">
            <a:solidFill>
              <a:srgbClr val="FFFFFF"/>
            </a:solidFill>
            <a:miter lim="400000"/>
          </a:ln>
        </p:spPr>
        <p:txBody>
          <a:bodyPr lIns="45718" tIns="45718" rIns="45718" bIns="45718"/>
          <a:lstStyle/>
          <a:p>
            <a:pPr>
              <a:defRPr>
                <a:solidFill>
                  <a:srgbClr val="FFFFFF"/>
                </a:solidFill>
              </a:defRPr>
            </a:pPr>
          </a:p>
        </p:txBody>
      </p:sp>
      <p:sp>
        <p:nvSpPr>
          <p:cNvPr id="182" name="Shape 185"/>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183" name="Brödtext nivå ett…"/>
          <p:cNvSpPr txBox="1"/>
          <p:nvPr>
            <p:ph type="body" sz="quarter" idx="1"/>
          </p:nvPr>
        </p:nvSpPr>
        <p:spPr>
          <a:xfrm>
            <a:off x="17805750" y="2757353"/>
            <a:ext cx="4054126" cy="714133"/>
          </a:xfrm>
          <a:prstGeom prst="rect">
            <a:avLst/>
          </a:prstGeom>
          <a:solidFill>
            <a:srgbClr val="FFFFFF"/>
          </a:solidFill>
        </p:spPr>
        <p:txBody>
          <a:bodyPr lIns="38100" tIns="38100" rIns="38100" bIns="38100" anchor="ctr"/>
          <a:lstStyle>
            <a:lvl1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3"/>
              </a:buBlip>
              <a:defRPr baseline="9999" cap="all" spc="300" sz="2000">
                <a:solidFill>
                  <a:srgbClr val="000000"/>
                </a:solidFill>
                <a:latin typeface="Helvetica Neue Medium"/>
                <a:ea typeface="Helvetica Neue Medium"/>
                <a:cs typeface="Helvetica Neue Medium"/>
                <a:sym typeface="Helvetica Neue Medium"/>
              </a:defRPr>
            </a:lvl2pPr>
            <a:lvl3pPr algn="ctr">
              <a:lnSpc>
                <a:spcPts val="3000"/>
              </a:lnSpc>
              <a:spcBef>
                <a:spcPts val="0"/>
              </a:spcBef>
              <a:buBlip>
                <a:blip r:embed="rId3"/>
              </a:buBlip>
              <a:defRPr baseline="9999" cap="all" spc="300" sz="2000">
                <a:solidFill>
                  <a:srgbClr val="000000"/>
                </a:solidFill>
                <a:latin typeface="Helvetica Neue Medium"/>
                <a:ea typeface="Helvetica Neue Medium"/>
                <a:cs typeface="Helvetica Neue Medium"/>
                <a:sym typeface="Helvetica Neue Medium"/>
              </a:defRPr>
            </a:lvl3pPr>
            <a:lvl4pPr algn="ctr">
              <a:lnSpc>
                <a:spcPts val="3000"/>
              </a:lnSpc>
              <a:spcBef>
                <a:spcPts val="0"/>
              </a:spcBef>
              <a:buBlip>
                <a:blip r:embed="rId3"/>
              </a:buBlip>
              <a:defRPr baseline="9999" cap="all" spc="300" sz="2000">
                <a:solidFill>
                  <a:srgbClr val="000000"/>
                </a:solidFill>
                <a:latin typeface="Helvetica Neue Medium"/>
                <a:ea typeface="Helvetica Neue Medium"/>
                <a:cs typeface="Helvetica Neue Medium"/>
                <a:sym typeface="Helvetica Neue Medium"/>
              </a:defRPr>
            </a:lvl4pPr>
            <a:lvl5pPr algn="ctr">
              <a:lnSpc>
                <a:spcPts val="3000"/>
              </a:lnSpc>
              <a:spcBef>
                <a:spcPts val="0"/>
              </a:spcBef>
              <a:buBlip>
                <a:blip r:embed="rId3"/>
              </a:buBlip>
              <a:defRPr baseline="9999" cap="all" spc="300" sz="2000">
                <a:solidFill>
                  <a:srgbClr val="000000"/>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184" name="Shape 187"/>
          <p:cNvSpPr/>
          <p:nvPr>
            <p:ph type="body" sz="quarter" idx="21"/>
          </p:nvPr>
        </p:nvSpPr>
        <p:spPr>
          <a:xfrm>
            <a:off x="3002288" y="3368047"/>
            <a:ext cx="3791171"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85" name="Shape 188"/>
          <p:cNvSpPr/>
          <p:nvPr>
            <p:ph type="body" sz="quarter" idx="22"/>
          </p:nvPr>
        </p:nvSpPr>
        <p:spPr>
          <a:xfrm>
            <a:off x="10547492" y="2058103"/>
            <a:ext cx="4482758" cy="684372"/>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186" name="Shape 189"/>
          <p:cNvSpPr/>
          <p:nvPr>
            <p:ph type="body" sz="half" idx="23"/>
          </p:nvPr>
        </p:nvSpPr>
        <p:spPr>
          <a:xfrm>
            <a:off x="2425700" y="6324600"/>
            <a:ext cx="19532600" cy="5359400"/>
          </a:xfrm>
          <a:prstGeom prst="rect">
            <a:avLst/>
          </a:prstGeom>
        </p:spPr>
        <p:txBody>
          <a:bodyPr numCol="2" spcCol="976630"/>
          <a:lstStyle/>
          <a:p>
            <a:pPr marL="0" indent="0">
              <a:lnSpc>
                <a:spcPts val="4500"/>
              </a:lnSpc>
              <a:spcBef>
                <a:spcPts val="4500"/>
              </a:spcBef>
              <a:buSzTx/>
              <a:buNone/>
              <a:defRPr sz="3200">
                <a:latin typeface="Helvetica Neue Light"/>
                <a:ea typeface="Helvetica Neue Light"/>
                <a:cs typeface="Helvetica Neue Light"/>
                <a:sym typeface="Helvetica Neue Light"/>
              </a:defRPr>
            </a:pPr>
          </a:p>
        </p:txBody>
      </p:sp>
      <p:sp>
        <p:nvSpPr>
          <p:cNvPr id="187"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amp; Text">
    <p:spTree>
      <p:nvGrpSpPr>
        <p:cNvPr id="1" name=""/>
        <p:cNvGrpSpPr/>
        <p:nvPr/>
      </p:nvGrpSpPr>
      <p:grpSpPr>
        <a:xfrm>
          <a:off x="0" y="0"/>
          <a:ext cx="0" cy="0"/>
          <a:chOff x="0" y="0"/>
          <a:chExt cx="0" cy="0"/>
        </a:xfrm>
      </p:grpSpPr>
      <p:sp>
        <p:nvSpPr>
          <p:cNvPr id="194" name="Shape 197"/>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195" name="Shape 198"/>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196" name="Shape 199"/>
          <p:cNvSpPr/>
          <p:nvPr>
            <p:ph type="pic" idx="21"/>
          </p:nvPr>
        </p:nvSpPr>
        <p:spPr>
          <a:xfrm>
            <a:off x="0" y="533400"/>
            <a:ext cx="24384000" cy="5754767"/>
          </a:xfrm>
          <a:prstGeom prst="rect">
            <a:avLst/>
          </a:prstGeom>
        </p:spPr>
        <p:txBody>
          <a:bodyPr lIns="91439" tIns="45719" rIns="91439" bIns="45719">
            <a:noAutofit/>
          </a:bodyPr>
          <a:lstStyle/>
          <a:p>
            <a:pPr/>
          </a:p>
        </p:txBody>
      </p:sp>
      <p:sp>
        <p:nvSpPr>
          <p:cNvPr id="197" name="Brödtext nivå ett…"/>
          <p:cNvSpPr txBox="1"/>
          <p:nvPr>
            <p:ph type="body" sz="half" idx="1"/>
          </p:nvPr>
        </p:nvSpPr>
        <p:spPr>
          <a:xfrm>
            <a:off x="2425700" y="6997700"/>
            <a:ext cx="19532600" cy="4673600"/>
          </a:xfrm>
          <a:prstGeom prst="rect">
            <a:avLst/>
          </a:prstGeom>
        </p:spPr>
        <p:txBody>
          <a:bodyPr numCol="2" spcCol="976630"/>
          <a:lstStyle>
            <a:lvl1pPr marL="0" indent="0">
              <a:lnSpc>
                <a:spcPts val="4500"/>
              </a:lnSpc>
              <a:spcBef>
                <a:spcPts val="4500"/>
              </a:spcBef>
              <a:buSzTx/>
              <a:buNone/>
              <a:defRPr sz="3200">
                <a:latin typeface="Helvetica Neue Light"/>
                <a:ea typeface="Helvetica Neue Light"/>
                <a:cs typeface="Helvetica Neue Light"/>
                <a:sym typeface="Helvetica Neue Light"/>
              </a:defRPr>
            </a:lvl1pPr>
            <a:lvl2pPr marL="0" indent="0">
              <a:lnSpc>
                <a:spcPts val="4500"/>
              </a:lnSpc>
              <a:spcBef>
                <a:spcPts val="4500"/>
              </a:spcBef>
              <a:buSzTx/>
              <a:buNone/>
              <a:defRPr sz="3200">
                <a:latin typeface="Helvetica Neue Light"/>
                <a:ea typeface="Helvetica Neue Light"/>
                <a:cs typeface="Helvetica Neue Light"/>
                <a:sym typeface="Helvetica Neue Light"/>
              </a:defRPr>
            </a:lvl2pPr>
            <a:lvl3pPr marL="0">
              <a:lnSpc>
                <a:spcPts val="4500"/>
              </a:lnSpc>
              <a:spcBef>
                <a:spcPts val="4500"/>
              </a:spcBef>
              <a:buSzTx/>
              <a:buNone/>
              <a:defRPr sz="3200">
                <a:latin typeface="Helvetica Neue Light"/>
                <a:ea typeface="Helvetica Neue Light"/>
                <a:cs typeface="Helvetica Neue Light"/>
                <a:sym typeface="Helvetica Neue Light"/>
              </a:defRPr>
            </a:lvl3pPr>
            <a:lvl4pPr marL="0">
              <a:lnSpc>
                <a:spcPts val="4500"/>
              </a:lnSpc>
              <a:spcBef>
                <a:spcPts val="4500"/>
              </a:spcBef>
              <a:buSzTx/>
              <a:buNone/>
              <a:defRPr sz="3200">
                <a:latin typeface="Helvetica Neue Light"/>
                <a:ea typeface="Helvetica Neue Light"/>
                <a:cs typeface="Helvetica Neue Light"/>
                <a:sym typeface="Helvetica Neue Light"/>
              </a:defRPr>
            </a:lvl4pPr>
            <a:lvl5pPr marL="0">
              <a:lnSpc>
                <a:spcPts val="4500"/>
              </a:lnSpc>
              <a:spcBef>
                <a:spcPts val="4500"/>
              </a:spcBef>
              <a:buSzTx/>
              <a:buNone/>
              <a:defRPr sz="3200">
                <a:latin typeface="Helvetica Neue Light"/>
                <a:ea typeface="Helvetica Neue Light"/>
                <a:cs typeface="Helvetica Neue Light"/>
                <a:sym typeface="Helvetica Neue Light"/>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198"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ep List &amp; Text">
    <p:spTree>
      <p:nvGrpSpPr>
        <p:cNvPr id="1" name=""/>
        <p:cNvGrpSpPr/>
        <p:nvPr/>
      </p:nvGrpSpPr>
      <p:grpSpPr>
        <a:xfrm>
          <a:off x="0" y="0"/>
          <a:ext cx="0" cy="0"/>
          <a:chOff x="0" y="0"/>
          <a:chExt cx="0" cy="0"/>
        </a:xfrm>
      </p:grpSpPr>
      <p:sp>
        <p:nvSpPr>
          <p:cNvPr id="205" name="Shape 208"/>
          <p:cNvSpPr/>
          <p:nvPr/>
        </p:nvSpPr>
        <p:spPr>
          <a:xfrm>
            <a:off x="12573000" y="2540000"/>
            <a:ext cx="1612900" cy="1612411"/>
          </a:xfrm>
          <a:prstGeom prst="roundRect">
            <a:avLst>
              <a:gd name="adj" fmla="val 3151"/>
            </a:avLst>
          </a:prstGeom>
          <a:solidFill>
            <a:srgbClr val="F8701D"/>
          </a:solidFill>
          <a:ln w="12700">
            <a:miter lim="400000"/>
          </a:ln>
        </p:spPr>
        <p:txBody>
          <a:bodyPr lIns="38100" tIns="38100" rIns="38100" bIns="38100" anchor="ctr"/>
          <a:lstStyle/>
          <a:p>
            <a:pPr>
              <a:lnSpc>
                <a:spcPts val="3000"/>
              </a:lnSpc>
              <a:defRPr baseline="9999" cap="all" spc="300" sz="2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6" name="Shape 209"/>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207" name="Shape 210"/>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208" name="Brödtext nivå ett…"/>
          <p:cNvSpPr txBox="1"/>
          <p:nvPr>
            <p:ph type="body" sz="quarter" idx="1"/>
          </p:nvPr>
        </p:nvSpPr>
        <p:spPr>
          <a:xfrm>
            <a:off x="14414500" y="2540000"/>
            <a:ext cx="3571365" cy="714132"/>
          </a:xfrm>
          <a:prstGeom prst="rect">
            <a:avLst/>
          </a:prstGeom>
          <a:solidFill>
            <a:srgbClr val="FFFFFF"/>
          </a:solidFill>
        </p:spPr>
        <p:txBody>
          <a:bodyPr lIns="38100" tIns="38100" rIns="38100" bIns="38100" anchor="ctr"/>
          <a:lstStyle>
            <a:lvl1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2pPr>
            <a:lvl3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3pPr>
            <a:lvl4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4pPr>
            <a:lvl5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209" name="Shape 212"/>
          <p:cNvSpPr/>
          <p:nvPr>
            <p:ph type="body" sz="quarter" idx="21"/>
          </p:nvPr>
        </p:nvSpPr>
        <p:spPr>
          <a:xfrm>
            <a:off x="14429379" y="3443635"/>
            <a:ext cx="1633941"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10" name="Shape 213"/>
          <p:cNvSpPr/>
          <p:nvPr>
            <p:ph type="body" sz="quarter" idx="22"/>
          </p:nvPr>
        </p:nvSpPr>
        <p:spPr>
          <a:xfrm>
            <a:off x="13078567" y="2728359"/>
            <a:ext cx="612240" cy="1308102"/>
          </a:xfrm>
          <a:prstGeom prst="rect">
            <a:avLst/>
          </a:prstGeom>
        </p:spPr>
        <p:txBody>
          <a:bodyPr/>
          <a:lstStyle/>
          <a:p>
            <a:pPr marL="0" indent="0" algn="ctr">
              <a:lnSpc>
                <a:spcPct val="70000"/>
              </a:lnSpc>
              <a:spcBef>
                <a:spcPts val="0"/>
              </a:spcBef>
              <a:buSzTx/>
              <a:buNone/>
              <a:defRPr baseline="2379" spc="-500" sz="8400">
                <a:solidFill>
                  <a:srgbClr val="FFFFFF"/>
                </a:solidFill>
                <a:latin typeface="Bodoni SvtyTwo ITC TT-Bold"/>
                <a:ea typeface="Bodoni SvtyTwo ITC TT-Bold"/>
                <a:cs typeface="Bodoni SvtyTwo ITC TT-Bold"/>
                <a:sym typeface="Bodoni SvtyTwo ITC TT-Bold"/>
              </a:defRPr>
            </a:pPr>
          </a:p>
        </p:txBody>
      </p:sp>
      <p:sp>
        <p:nvSpPr>
          <p:cNvPr id="211" name="Shape 214"/>
          <p:cNvSpPr/>
          <p:nvPr>
            <p:ph type="body" sz="quarter" idx="23"/>
          </p:nvPr>
        </p:nvSpPr>
        <p:spPr>
          <a:xfrm>
            <a:off x="12702179" y="4891680"/>
            <a:ext cx="8069516"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12" name="Shape 215"/>
          <p:cNvSpPr/>
          <p:nvPr>
            <p:ph type="body" sz="quarter" idx="24"/>
          </p:nvPr>
        </p:nvSpPr>
        <p:spPr>
          <a:xfrm>
            <a:off x="12702179" y="5783213"/>
            <a:ext cx="1631396"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13" name="Shape 216"/>
          <p:cNvSpPr/>
          <p:nvPr>
            <p:ph type="body" sz="quarter" idx="25"/>
          </p:nvPr>
        </p:nvSpPr>
        <p:spPr>
          <a:xfrm>
            <a:off x="12702179" y="7254640"/>
            <a:ext cx="4607307"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14" name="Shape 217"/>
          <p:cNvSpPr/>
          <p:nvPr>
            <p:ph type="body" sz="quarter" idx="26"/>
          </p:nvPr>
        </p:nvSpPr>
        <p:spPr>
          <a:xfrm>
            <a:off x="12702179" y="8147365"/>
            <a:ext cx="1633941"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15" name="Shape 218"/>
          <p:cNvSpPr/>
          <p:nvPr>
            <p:ph type="body" sz="quarter" idx="27"/>
          </p:nvPr>
        </p:nvSpPr>
        <p:spPr>
          <a:xfrm>
            <a:off x="12702179" y="9589300"/>
            <a:ext cx="7003068"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16" name="Shape 219"/>
          <p:cNvSpPr/>
          <p:nvPr>
            <p:ph type="body" sz="quarter" idx="28"/>
          </p:nvPr>
        </p:nvSpPr>
        <p:spPr>
          <a:xfrm>
            <a:off x="12702179" y="10482024"/>
            <a:ext cx="1875241"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17" name="Titeltext"/>
          <p:cNvSpPr txBox="1"/>
          <p:nvPr>
            <p:ph type="title"/>
          </p:nvPr>
        </p:nvSpPr>
        <p:spPr>
          <a:xfrm>
            <a:off x="2425700" y="2032000"/>
            <a:ext cx="9258300" cy="2146300"/>
          </a:xfrm>
          <a:prstGeom prst="rect">
            <a:avLst/>
          </a:prstGeom>
        </p:spPr>
        <p:txBody>
          <a:bodyPr/>
          <a:lstStyle>
            <a:lvl1pPr>
              <a:lnSpc>
                <a:spcPct val="70000"/>
              </a:lnSpc>
              <a:defRPr spc="-700"/>
            </a:lvl1pPr>
          </a:lstStyle>
          <a:p>
            <a:pPr/>
            <a:r>
              <a:t>Titeltext</a:t>
            </a:r>
          </a:p>
        </p:txBody>
      </p:sp>
      <p:sp>
        <p:nvSpPr>
          <p:cNvPr id="218" name="Shape 221"/>
          <p:cNvSpPr/>
          <p:nvPr>
            <p:ph type="body" sz="half" idx="29"/>
          </p:nvPr>
        </p:nvSpPr>
        <p:spPr>
          <a:xfrm>
            <a:off x="2425699" y="4357896"/>
            <a:ext cx="9255577" cy="7327901"/>
          </a:xfrm>
          <a:prstGeom prst="rect">
            <a:avLst/>
          </a:prstGeom>
        </p:spPr>
        <p:txBody>
          <a:bodyPr/>
          <a:lstStyle/>
          <a:p>
            <a:pPr marL="0" indent="0">
              <a:lnSpc>
                <a:spcPts val="4500"/>
              </a:lnSpc>
              <a:spcBef>
                <a:spcPts val="4500"/>
              </a:spcBef>
              <a:buSzTx/>
              <a:buNone/>
              <a:defRPr sz="3200">
                <a:latin typeface="Helvetica Neue Light"/>
                <a:ea typeface="Helvetica Neue Light"/>
                <a:cs typeface="Helvetica Neue Light"/>
                <a:sym typeface="Helvetica Neue Light"/>
              </a:defRPr>
            </a:pPr>
          </a:p>
        </p:txBody>
      </p:sp>
      <p:sp>
        <p:nvSpPr>
          <p:cNvPr id="219"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hedule">
    <p:spTree>
      <p:nvGrpSpPr>
        <p:cNvPr id="1" name=""/>
        <p:cNvGrpSpPr/>
        <p:nvPr/>
      </p:nvGrpSpPr>
      <p:grpSpPr>
        <a:xfrm>
          <a:off x="0" y="0"/>
          <a:ext cx="0" cy="0"/>
          <a:chOff x="0" y="0"/>
          <a:chExt cx="0" cy="0"/>
        </a:xfrm>
      </p:grpSpPr>
      <p:sp>
        <p:nvSpPr>
          <p:cNvPr id="226" name="Shape 229"/>
          <p:cNvSpPr/>
          <p:nvPr/>
        </p:nvSpPr>
        <p:spPr>
          <a:xfrm>
            <a:off x="2425700" y="2607711"/>
            <a:ext cx="1612900" cy="1606858"/>
          </a:xfrm>
          <a:prstGeom prst="roundRect">
            <a:avLst>
              <a:gd name="adj" fmla="val 3161"/>
            </a:avLst>
          </a:prstGeom>
          <a:solidFill>
            <a:srgbClr val="F8701D"/>
          </a:solidFill>
          <a:ln w="12700">
            <a:miter lim="400000"/>
          </a:ln>
        </p:spPr>
        <p:txBody>
          <a:bodyPr lIns="38100" tIns="38100" rIns="38100" bIns="38100" anchor="ctr"/>
          <a:lstStyle/>
          <a:p>
            <a:pPr>
              <a:lnSpc>
                <a:spcPts val="3000"/>
              </a:lnSpc>
              <a:defRPr baseline="9999" cap="all" spc="300" sz="2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7" name="Shape 230"/>
          <p:cNvSpPr/>
          <p:nvPr/>
        </p:nvSpPr>
        <p:spPr>
          <a:xfrm>
            <a:off x="2723325" y="3018795"/>
            <a:ext cx="1021187" cy="7846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65" y="0"/>
                </a:moveTo>
                <a:lnTo>
                  <a:pt x="7786" y="14245"/>
                </a:lnTo>
                <a:lnTo>
                  <a:pt x="2835" y="7822"/>
                </a:lnTo>
                <a:lnTo>
                  <a:pt x="0" y="11499"/>
                </a:lnTo>
                <a:lnTo>
                  <a:pt x="7786" y="21600"/>
                </a:lnTo>
                <a:lnTo>
                  <a:pt x="21600" y="3678"/>
                </a:lnTo>
                <a:cubicBezTo>
                  <a:pt x="21600" y="3678"/>
                  <a:pt x="18765" y="0"/>
                  <a:pt x="18765" y="0"/>
                </a:cubicBezTo>
                <a:close/>
              </a:path>
            </a:pathLst>
          </a:custGeom>
          <a:solidFill>
            <a:srgbClr val="FFFFFF"/>
          </a:solidFill>
          <a:ln w="12700">
            <a:miter lim="400000"/>
          </a:ln>
        </p:spPr>
        <p:txBody>
          <a:bodyPr lIns="38100" tIns="38100" rIns="38100" bIns="38100" anchor="ctr"/>
          <a:lstStyle/>
          <a:p>
            <a:pPr algn="l" defTabSz="647700">
              <a:lnSpc>
                <a:spcPts val="7000"/>
              </a:lnSpc>
              <a:defRPr baseline="4760" cap="all" spc="84" sz="4200">
                <a:solidFill>
                  <a:srgbClr val="70BCE1"/>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8" name="Shape 231"/>
          <p:cNvSpPr/>
          <p:nvPr/>
        </p:nvSpPr>
        <p:spPr>
          <a:xfrm>
            <a:off x="2425700" y="9501430"/>
            <a:ext cx="1612900" cy="1606858"/>
          </a:xfrm>
          <a:prstGeom prst="roundRect">
            <a:avLst>
              <a:gd name="adj" fmla="val 3161"/>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9" name="Shape 232"/>
          <p:cNvSpPr/>
          <p:nvPr/>
        </p:nvSpPr>
        <p:spPr>
          <a:xfrm>
            <a:off x="2723325" y="9912514"/>
            <a:ext cx="1021187" cy="7846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65" y="0"/>
                </a:moveTo>
                <a:lnTo>
                  <a:pt x="7786" y="14245"/>
                </a:lnTo>
                <a:lnTo>
                  <a:pt x="2835" y="7822"/>
                </a:lnTo>
                <a:lnTo>
                  <a:pt x="0" y="11499"/>
                </a:lnTo>
                <a:lnTo>
                  <a:pt x="7786" y="21600"/>
                </a:lnTo>
                <a:lnTo>
                  <a:pt x="21600" y="3678"/>
                </a:lnTo>
                <a:cubicBezTo>
                  <a:pt x="21600" y="3678"/>
                  <a:pt x="18765" y="0"/>
                  <a:pt x="18765" y="0"/>
                </a:cubicBezTo>
                <a:close/>
              </a:path>
            </a:pathLst>
          </a:custGeom>
          <a:solidFill>
            <a:srgbClr val="FFFFFF"/>
          </a:solidFill>
          <a:ln w="12700">
            <a:miter lim="400000"/>
          </a:ln>
        </p:spPr>
        <p:txBody>
          <a:bodyPr lIns="38100" tIns="38100" rIns="38100" bIns="38100" anchor="ctr"/>
          <a:lstStyle/>
          <a:p>
            <a:pPr algn="l" defTabSz="647700">
              <a:lnSpc>
                <a:spcPts val="7000"/>
              </a:lnSpc>
              <a:defRPr baseline="4760" cap="all" spc="84" sz="4200">
                <a:solidFill>
                  <a:srgbClr val="70BCE1"/>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30" name="Shape 233"/>
          <p:cNvSpPr/>
          <p:nvPr/>
        </p:nvSpPr>
        <p:spPr>
          <a:xfrm>
            <a:off x="2425700" y="6054571"/>
            <a:ext cx="1612900" cy="1606857"/>
          </a:xfrm>
          <a:prstGeom prst="roundRect">
            <a:avLst>
              <a:gd name="adj" fmla="val 3161"/>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31" name="Shape 234"/>
          <p:cNvSpPr/>
          <p:nvPr/>
        </p:nvSpPr>
        <p:spPr>
          <a:xfrm>
            <a:off x="2723325" y="6465654"/>
            <a:ext cx="1021187" cy="7846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65" y="0"/>
                </a:moveTo>
                <a:lnTo>
                  <a:pt x="7786" y="14245"/>
                </a:lnTo>
                <a:lnTo>
                  <a:pt x="2835" y="7822"/>
                </a:lnTo>
                <a:lnTo>
                  <a:pt x="0" y="11499"/>
                </a:lnTo>
                <a:lnTo>
                  <a:pt x="7786" y="21600"/>
                </a:lnTo>
                <a:lnTo>
                  <a:pt x="21600" y="3678"/>
                </a:lnTo>
                <a:cubicBezTo>
                  <a:pt x="21600" y="3678"/>
                  <a:pt x="18765" y="0"/>
                  <a:pt x="18765" y="0"/>
                </a:cubicBezTo>
                <a:close/>
              </a:path>
            </a:pathLst>
          </a:custGeom>
          <a:solidFill>
            <a:srgbClr val="FFFFFF"/>
          </a:solidFill>
          <a:ln w="12700">
            <a:miter lim="400000"/>
          </a:ln>
        </p:spPr>
        <p:txBody>
          <a:bodyPr lIns="38100" tIns="38100" rIns="38100" bIns="38100" anchor="ctr"/>
          <a:lstStyle/>
          <a:p>
            <a:pPr algn="l" defTabSz="647700">
              <a:lnSpc>
                <a:spcPts val="7000"/>
              </a:lnSpc>
              <a:defRPr baseline="4760" cap="all" spc="84" sz="4200">
                <a:solidFill>
                  <a:srgbClr val="70BCE1"/>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32" name="Shape 235"/>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233" name="Shape 236"/>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234" name="Brödtext nivå ett…"/>
          <p:cNvSpPr txBox="1"/>
          <p:nvPr>
            <p:ph type="body" sz="quarter" idx="1"/>
          </p:nvPr>
        </p:nvSpPr>
        <p:spPr>
          <a:xfrm>
            <a:off x="4267200" y="6054571"/>
            <a:ext cx="2374880" cy="714133"/>
          </a:xfrm>
          <a:prstGeom prst="rect">
            <a:avLst/>
          </a:prstGeom>
          <a:solidFill>
            <a:srgbClr val="FFFFFF"/>
          </a:solidFill>
        </p:spPr>
        <p:txBody>
          <a:bodyPr lIns="38100" tIns="38100" rIns="38100" bIns="38100" anchor="ctr"/>
          <a:lstStyle>
            <a:lvl1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2pPr>
            <a:lvl3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3pPr>
            <a:lvl4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4pPr>
            <a:lvl5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235" name="Shape 238"/>
          <p:cNvSpPr/>
          <p:nvPr>
            <p:ph type="body" sz="quarter" idx="21"/>
          </p:nvPr>
        </p:nvSpPr>
        <p:spPr>
          <a:xfrm>
            <a:off x="4282080" y="6961779"/>
            <a:ext cx="3552209"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36" name="Shape 239"/>
          <p:cNvSpPr/>
          <p:nvPr>
            <p:ph type="body" sz="quarter" idx="22"/>
          </p:nvPr>
        </p:nvSpPr>
        <p:spPr>
          <a:xfrm>
            <a:off x="4282080" y="9516310"/>
            <a:ext cx="2345120"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37" name="Shape 240"/>
          <p:cNvSpPr/>
          <p:nvPr>
            <p:ph type="body" sz="quarter" idx="23"/>
          </p:nvPr>
        </p:nvSpPr>
        <p:spPr>
          <a:xfrm>
            <a:off x="4282080" y="10403479"/>
            <a:ext cx="3552209"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38" name="Shape 241"/>
          <p:cNvSpPr/>
          <p:nvPr>
            <p:ph type="body" sz="quarter" idx="24"/>
          </p:nvPr>
        </p:nvSpPr>
        <p:spPr>
          <a:xfrm>
            <a:off x="4282080" y="2622592"/>
            <a:ext cx="2345120"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39" name="Shape 242"/>
          <p:cNvSpPr/>
          <p:nvPr>
            <p:ph type="body" sz="quarter" idx="25"/>
          </p:nvPr>
        </p:nvSpPr>
        <p:spPr>
          <a:xfrm>
            <a:off x="4282080" y="3520080"/>
            <a:ext cx="3552209"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40" name="Shape 243"/>
          <p:cNvSpPr/>
          <p:nvPr>
            <p:ph type="body" sz="quarter" idx="26"/>
          </p:nvPr>
        </p:nvSpPr>
        <p:spPr>
          <a:xfrm>
            <a:off x="9251714" y="8928100"/>
            <a:ext cx="12703412" cy="2755900"/>
          </a:xfrm>
          <a:prstGeom prst="rect">
            <a:avLst/>
          </a:prstGeom>
        </p:spPr>
        <p:txBody>
          <a:bodyPr anchor="ctr"/>
          <a:lstStyle/>
          <a:p>
            <a:pPr marL="0" indent="0">
              <a:lnSpc>
                <a:spcPts val="4500"/>
              </a:lnSpc>
              <a:spcBef>
                <a:spcPts val="4500"/>
              </a:spcBef>
              <a:buSzTx/>
              <a:buNone/>
              <a:defRPr sz="3200">
                <a:latin typeface="Helvetica Neue Light"/>
                <a:ea typeface="Helvetica Neue Light"/>
                <a:cs typeface="Helvetica Neue Light"/>
                <a:sym typeface="Helvetica Neue Light"/>
              </a:defRPr>
            </a:pPr>
          </a:p>
        </p:txBody>
      </p:sp>
      <p:sp>
        <p:nvSpPr>
          <p:cNvPr id="241" name="Shape 244"/>
          <p:cNvSpPr/>
          <p:nvPr>
            <p:ph type="body" sz="quarter" idx="27"/>
          </p:nvPr>
        </p:nvSpPr>
        <p:spPr>
          <a:xfrm>
            <a:off x="9251714" y="5486400"/>
            <a:ext cx="12703412" cy="2755900"/>
          </a:xfrm>
          <a:prstGeom prst="rect">
            <a:avLst/>
          </a:prstGeom>
        </p:spPr>
        <p:txBody>
          <a:bodyPr anchor="ctr"/>
          <a:lstStyle/>
          <a:p>
            <a:pPr marL="0" indent="0">
              <a:lnSpc>
                <a:spcPts val="4500"/>
              </a:lnSpc>
              <a:spcBef>
                <a:spcPts val="4500"/>
              </a:spcBef>
              <a:buSzTx/>
              <a:buNone/>
              <a:defRPr sz="3200">
                <a:latin typeface="Helvetica Neue Light"/>
                <a:ea typeface="Helvetica Neue Light"/>
                <a:cs typeface="Helvetica Neue Light"/>
                <a:sym typeface="Helvetica Neue Light"/>
              </a:defRPr>
            </a:pPr>
          </a:p>
        </p:txBody>
      </p:sp>
      <p:sp>
        <p:nvSpPr>
          <p:cNvPr id="242" name="Shape 245"/>
          <p:cNvSpPr/>
          <p:nvPr>
            <p:ph type="body" sz="quarter" idx="28"/>
          </p:nvPr>
        </p:nvSpPr>
        <p:spPr>
          <a:xfrm>
            <a:off x="9257387" y="2032000"/>
            <a:ext cx="12687303" cy="2755900"/>
          </a:xfrm>
          <a:prstGeom prst="rect">
            <a:avLst/>
          </a:prstGeom>
        </p:spPr>
        <p:txBody>
          <a:bodyPr anchor="ctr"/>
          <a:lstStyle/>
          <a:p>
            <a:pPr marL="0" indent="0">
              <a:lnSpc>
                <a:spcPts val="4500"/>
              </a:lnSpc>
              <a:spcBef>
                <a:spcPts val="4500"/>
              </a:spcBef>
              <a:buSzTx/>
              <a:buNone/>
              <a:defRPr sz="3200">
                <a:latin typeface="Helvetica Neue Light"/>
                <a:ea typeface="Helvetica Neue Light"/>
                <a:cs typeface="Helvetica Neue Light"/>
                <a:sym typeface="Helvetica Neue Light"/>
              </a:defRPr>
            </a:pPr>
          </a:p>
        </p:txBody>
      </p:sp>
      <p:sp>
        <p:nvSpPr>
          <p:cNvPr id="243"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latform Comparison">
    <p:spTree>
      <p:nvGrpSpPr>
        <p:cNvPr id="1" name=""/>
        <p:cNvGrpSpPr/>
        <p:nvPr/>
      </p:nvGrpSpPr>
      <p:grpSpPr>
        <a:xfrm>
          <a:off x="0" y="0"/>
          <a:ext cx="0" cy="0"/>
          <a:chOff x="0" y="0"/>
          <a:chExt cx="0" cy="0"/>
        </a:xfrm>
      </p:grpSpPr>
      <p:sp>
        <p:nvSpPr>
          <p:cNvPr id="250" name="Shape 253"/>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251" name="Shape 254"/>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252" name="Shape 255"/>
          <p:cNvSpPr/>
          <p:nvPr/>
        </p:nvSpPr>
        <p:spPr>
          <a:xfrm>
            <a:off x="2121295" y="2032000"/>
            <a:ext cx="2745192" cy="1600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73" y="0"/>
                </a:moveTo>
                <a:cubicBezTo>
                  <a:pt x="2381" y="0"/>
                  <a:pt x="2223" y="271"/>
                  <a:pt x="2223" y="602"/>
                </a:cubicBezTo>
                <a:lnTo>
                  <a:pt x="2223" y="19569"/>
                </a:lnTo>
                <a:lnTo>
                  <a:pt x="19377" y="19569"/>
                </a:lnTo>
                <a:cubicBezTo>
                  <a:pt x="19377" y="18785"/>
                  <a:pt x="19377" y="602"/>
                  <a:pt x="19377" y="602"/>
                </a:cubicBezTo>
                <a:cubicBezTo>
                  <a:pt x="19377" y="271"/>
                  <a:pt x="19219" y="0"/>
                  <a:pt x="19027" y="0"/>
                </a:cubicBezTo>
                <a:lnTo>
                  <a:pt x="2573" y="0"/>
                </a:lnTo>
                <a:close/>
                <a:moveTo>
                  <a:pt x="2942" y="1316"/>
                </a:moveTo>
                <a:lnTo>
                  <a:pt x="18641" y="1316"/>
                </a:lnTo>
                <a:lnTo>
                  <a:pt x="18641" y="18328"/>
                </a:lnTo>
                <a:lnTo>
                  <a:pt x="2942" y="18328"/>
                </a:lnTo>
                <a:lnTo>
                  <a:pt x="2942" y="1316"/>
                </a:lnTo>
                <a:close/>
                <a:moveTo>
                  <a:pt x="0" y="19885"/>
                </a:moveTo>
                <a:lnTo>
                  <a:pt x="0" y="19908"/>
                </a:lnTo>
                <a:cubicBezTo>
                  <a:pt x="0" y="20840"/>
                  <a:pt x="298" y="21600"/>
                  <a:pt x="842" y="21600"/>
                </a:cubicBezTo>
                <a:lnTo>
                  <a:pt x="20758" y="21600"/>
                </a:lnTo>
                <a:cubicBezTo>
                  <a:pt x="21302" y="21600"/>
                  <a:pt x="21600" y="20840"/>
                  <a:pt x="21600" y="19908"/>
                </a:cubicBezTo>
                <a:lnTo>
                  <a:pt x="21600" y="19885"/>
                </a:lnTo>
                <a:lnTo>
                  <a:pt x="12508" y="19885"/>
                </a:lnTo>
                <a:lnTo>
                  <a:pt x="12508" y="20021"/>
                </a:lnTo>
                <a:cubicBezTo>
                  <a:pt x="12508" y="20249"/>
                  <a:pt x="12399" y="20434"/>
                  <a:pt x="12266" y="20434"/>
                </a:cubicBezTo>
                <a:lnTo>
                  <a:pt x="9334" y="20434"/>
                </a:lnTo>
                <a:cubicBezTo>
                  <a:pt x="9201" y="20434"/>
                  <a:pt x="9092" y="20249"/>
                  <a:pt x="9092" y="20021"/>
                </a:cubicBezTo>
                <a:cubicBezTo>
                  <a:pt x="9092" y="19998"/>
                  <a:pt x="9092" y="19892"/>
                  <a:pt x="9092" y="19870"/>
                </a:cubicBezTo>
                <a:cubicBezTo>
                  <a:pt x="9092" y="19847"/>
                  <a:pt x="9092" y="19908"/>
                  <a:pt x="9092" y="19885"/>
                </a:cubicBezTo>
                <a:lnTo>
                  <a:pt x="0" y="19885"/>
                </a:lnTo>
                <a:close/>
              </a:path>
            </a:pathLst>
          </a:custGeom>
          <a:solidFill>
            <a:srgbClr val="000000"/>
          </a:solidFill>
          <a:ln w="12700">
            <a:miter lim="400000"/>
          </a:ln>
        </p:spPr>
        <p:txBody>
          <a:bodyPr lIns="38100" tIns="38100" rIns="38100" bIns="38100" anchor="ctr"/>
          <a:lstStyle/>
          <a:p>
            <a:pPr algn="l" defTabSz="457200">
              <a:lnSpc>
                <a:spcPct val="100000"/>
              </a:lnSpc>
              <a:defRPr baseline="6665" spc="0" sz="3000">
                <a:solidFill>
                  <a:srgbClr val="70BCE1"/>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53" name="Shape 256"/>
          <p:cNvSpPr/>
          <p:nvPr/>
        </p:nvSpPr>
        <p:spPr>
          <a:xfrm>
            <a:off x="12687300" y="2044700"/>
            <a:ext cx="711417" cy="1600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44" y="0"/>
                </a:moveTo>
                <a:cubicBezTo>
                  <a:pt x="1590" y="0"/>
                  <a:pt x="0" y="699"/>
                  <a:pt x="0" y="1568"/>
                </a:cubicBezTo>
                <a:lnTo>
                  <a:pt x="0" y="20024"/>
                </a:lnTo>
                <a:cubicBezTo>
                  <a:pt x="0" y="20893"/>
                  <a:pt x="1590" y="21600"/>
                  <a:pt x="3544" y="21600"/>
                </a:cubicBezTo>
                <a:lnTo>
                  <a:pt x="18056" y="21600"/>
                </a:lnTo>
                <a:cubicBezTo>
                  <a:pt x="20010" y="21600"/>
                  <a:pt x="21600" y="20893"/>
                  <a:pt x="21600" y="20024"/>
                </a:cubicBezTo>
                <a:lnTo>
                  <a:pt x="21600" y="1568"/>
                </a:lnTo>
                <a:cubicBezTo>
                  <a:pt x="21600" y="699"/>
                  <a:pt x="20010" y="0"/>
                  <a:pt x="18056" y="0"/>
                </a:cubicBezTo>
                <a:lnTo>
                  <a:pt x="3544" y="0"/>
                </a:lnTo>
                <a:close/>
                <a:moveTo>
                  <a:pt x="10800" y="1118"/>
                </a:moveTo>
                <a:cubicBezTo>
                  <a:pt x="10923" y="1118"/>
                  <a:pt x="11044" y="1144"/>
                  <a:pt x="11137" y="1185"/>
                </a:cubicBezTo>
                <a:cubicBezTo>
                  <a:pt x="11325" y="1269"/>
                  <a:pt x="11325" y="1402"/>
                  <a:pt x="11137" y="1486"/>
                </a:cubicBezTo>
                <a:cubicBezTo>
                  <a:pt x="10950" y="1569"/>
                  <a:pt x="10650" y="1569"/>
                  <a:pt x="10463" y="1486"/>
                </a:cubicBezTo>
                <a:cubicBezTo>
                  <a:pt x="10275" y="1402"/>
                  <a:pt x="10275" y="1269"/>
                  <a:pt x="10463" y="1185"/>
                </a:cubicBezTo>
                <a:cubicBezTo>
                  <a:pt x="10556" y="1144"/>
                  <a:pt x="10677" y="1118"/>
                  <a:pt x="10800" y="1118"/>
                </a:cubicBezTo>
                <a:close/>
                <a:moveTo>
                  <a:pt x="8016" y="2011"/>
                </a:moveTo>
                <a:lnTo>
                  <a:pt x="13584" y="2011"/>
                </a:lnTo>
                <a:cubicBezTo>
                  <a:pt x="13832" y="2011"/>
                  <a:pt x="14040" y="2103"/>
                  <a:pt x="14040" y="2213"/>
                </a:cubicBezTo>
                <a:cubicBezTo>
                  <a:pt x="14040" y="2323"/>
                  <a:pt x="13832" y="2408"/>
                  <a:pt x="13584" y="2408"/>
                </a:cubicBezTo>
                <a:lnTo>
                  <a:pt x="8016" y="2408"/>
                </a:lnTo>
                <a:cubicBezTo>
                  <a:pt x="7768" y="2408"/>
                  <a:pt x="7560" y="2323"/>
                  <a:pt x="7560" y="2213"/>
                </a:cubicBezTo>
                <a:cubicBezTo>
                  <a:pt x="7560" y="2103"/>
                  <a:pt x="7768" y="2011"/>
                  <a:pt x="8016" y="2011"/>
                </a:cubicBezTo>
                <a:close/>
                <a:moveTo>
                  <a:pt x="1468" y="3354"/>
                </a:moveTo>
                <a:lnTo>
                  <a:pt x="20132" y="3354"/>
                </a:lnTo>
                <a:lnTo>
                  <a:pt x="20132" y="18246"/>
                </a:lnTo>
                <a:lnTo>
                  <a:pt x="1468" y="18246"/>
                </a:lnTo>
                <a:lnTo>
                  <a:pt x="1468" y="3354"/>
                </a:lnTo>
                <a:close/>
                <a:moveTo>
                  <a:pt x="10800" y="19177"/>
                </a:moveTo>
                <a:cubicBezTo>
                  <a:pt x="11285" y="19177"/>
                  <a:pt x="11763" y="19260"/>
                  <a:pt x="12133" y="19424"/>
                </a:cubicBezTo>
                <a:cubicBezTo>
                  <a:pt x="12874" y="19753"/>
                  <a:pt x="12874" y="20288"/>
                  <a:pt x="12133" y="20617"/>
                </a:cubicBezTo>
                <a:cubicBezTo>
                  <a:pt x="11393" y="20946"/>
                  <a:pt x="10207" y="20946"/>
                  <a:pt x="9467" y="20617"/>
                </a:cubicBezTo>
                <a:cubicBezTo>
                  <a:pt x="8726" y="20288"/>
                  <a:pt x="8726" y="19753"/>
                  <a:pt x="9467" y="19424"/>
                </a:cubicBezTo>
                <a:cubicBezTo>
                  <a:pt x="9837" y="19260"/>
                  <a:pt x="10315" y="19177"/>
                  <a:pt x="10800" y="19177"/>
                </a:cubicBezTo>
                <a:close/>
              </a:path>
            </a:pathLst>
          </a:custGeom>
          <a:solidFill>
            <a:srgbClr val="000000"/>
          </a:solidFill>
          <a:ln w="12700">
            <a:miter lim="400000"/>
          </a:ln>
        </p:spPr>
        <p:txBody>
          <a:bodyPr lIns="38100" tIns="38100" rIns="38100" bIns="38100" anchor="ctr"/>
          <a:lstStyle/>
          <a:p>
            <a:pPr algn="l" defTabSz="457200">
              <a:lnSpc>
                <a:spcPct val="100000"/>
              </a:lnSpc>
              <a:defRPr baseline="6665" spc="0" sz="3000">
                <a:solidFill>
                  <a:srgbClr val="70BCE1"/>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54" name="Brödtext nivå ett…"/>
          <p:cNvSpPr txBox="1"/>
          <p:nvPr>
            <p:ph type="body" sz="quarter" idx="1"/>
          </p:nvPr>
        </p:nvSpPr>
        <p:spPr>
          <a:xfrm>
            <a:off x="7343696" y="2032000"/>
            <a:ext cx="2848619" cy="714132"/>
          </a:xfrm>
          <a:prstGeom prst="rect">
            <a:avLst/>
          </a:prstGeom>
          <a:solidFill>
            <a:srgbClr val="FFFFFF"/>
          </a:solidFill>
        </p:spPr>
        <p:txBody>
          <a:bodyPr lIns="38100" tIns="38100" rIns="38100" bIns="38100" anchor="ctr"/>
          <a:lstStyle>
            <a:lvl1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2pPr>
            <a:lvl3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3pPr>
            <a:lvl4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4pPr>
            <a:lvl5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255" name="Shape 258"/>
          <p:cNvSpPr/>
          <p:nvPr>
            <p:ph type="body" sz="quarter" idx="21"/>
          </p:nvPr>
        </p:nvSpPr>
        <p:spPr>
          <a:xfrm>
            <a:off x="13892727" y="2046879"/>
            <a:ext cx="5561854" cy="684372"/>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256" name="Shape 259"/>
          <p:cNvSpPr/>
          <p:nvPr>
            <p:ph type="body" sz="quarter" idx="22"/>
          </p:nvPr>
        </p:nvSpPr>
        <p:spPr>
          <a:xfrm>
            <a:off x="5085088" y="2948579"/>
            <a:ext cx="3073076"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57" name="Shape 260"/>
          <p:cNvSpPr/>
          <p:nvPr>
            <p:ph type="body" sz="quarter" idx="23"/>
          </p:nvPr>
        </p:nvSpPr>
        <p:spPr>
          <a:xfrm>
            <a:off x="5085088" y="2046879"/>
            <a:ext cx="2005604" cy="684372"/>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258" name="Shape 261"/>
          <p:cNvSpPr/>
          <p:nvPr>
            <p:ph type="body" sz="quarter" idx="24"/>
          </p:nvPr>
        </p:nvSpPr>
        <p:spPr>
          <a:xfrm>
            <a:off x="13892727" y="2948579"/>
            <a:ext cx="3543745"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59" name="Shape 262"/>
          <p:cNvSpPr/>
          <p:nvPr>
            <p:ph type="body" idx="25"/>
          </p:nvPr>
        </p:nvSpPr>
        <p:spPr>
          <a:xfrm>
            <a:off x="2425700" y="4359221"/>
            <a:ext cx="19532600" cy="7327902"/>
          </a:xfrm>
          <a:prstGeom prst="rect">
            <a:avLst/>
          </a:prstGeom>
        </p:spPr>
        <p:txBody>
          <a:bodyPr numCol="2" spcCol="976630"/>
          <a:lstStyle/>
          <a:p>
            <a:pPr marL="0" indent="0">
              <a:lnSpc>
                <a:spcPts val="4500"/>
              </a:lnSpc>
              <a:spcBef>
                <a:spcPts val="4500"/>
              </a:spcBef>
              <a:buSzTx/>
              <a:buNone/>
              <a:defRPr sz="3200">
                <a:latin typeface="Helvetica Neue Light"/>
                <a:ea typeface="Helvetica Neue Light"/>
                <a:cs typeface="Helvetica Neue Light"/>
                <a:sym typeface="Helvetica Neue Light"/>
              </a:defRPr>
            </a:pPr>
          </a:p>
        </p:txBody>
      </p:sp>
      <p:sp>
        <p:nvSpPr>
          <p:cNvPr id="260"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amp; Tags">
    <p:spTree>
      <p:nvGrpSpPr>
        <p:cNvPr id="1" name=""/>
        <p:cNvGrpSpPr/>
        <p:nvPr/>
      </p:nvGrpSpPr>
      <p:grpSpPr>
        <a:xfrm>
          <a:off x="0" y="0"/>
          <a:ext cx="0" cy="0"/>
          <a:chOff x="0" y="0"/>
          <a:chExt cx="0" cy="0"/>
        </a:xfrm>
      </p:grpSpPr>
      <p:sp>
        <p:nvSpPr>
          <p:cNvPr id="267" name="Shape 270"/>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268" name="Brödtext nivå ett…"/>
          <p:cNvSpPr txBox="1"/>
          <p:nvPr>
            <p:ph type="body" sz="quarter" idx="1"/>
          </p:nvPr>
        </p:nvSpPr>
        <p:spPr>
          <a:xfrm>
            <a:off x="4698922" y="4674394"/>
            <a:ext cx="6807201" cy="711202"/>
          </a:xfrm>
          <a:prstGeom prst="rect">
            <a:avLst/>
          </a:prstGeom>
          <a:solidFill>
            <a:srgbClr val="FFFFFF"/>
          </a:solidFill>
        </p:spPr>
        <p:txBody>
          <a:bodyPr lIns="38100" tIns="38100" rIns="38100" bIns="38100" anchor="ctr"/>
          <a:lstStyle>
            <a:lvl1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2pPr>
            <a:lvl3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3pPr>
            <a:lvl4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4pPr>
            <a:lvl5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269" name="Shape 272"/>
          <p:cNvSpPr/>
          <p:nvPr>
            <p:ph type="body" sz="quarter" idx="21"/>
          </p:nvPr>
        </p:nvSpPr>
        <p:spPr>
          <a:xfrm>
            <a:off x="11762301" y="4689395"/>
            <a:ext cx="5561854"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70" name="Shape 273"/>
          <p:cNvSpPr/>
          <p:nvPr>
            <p:ph type="body" sz="quarter" idx="22"/>
          </p:nvPr>
        </p:nvSpPr>
        <p:spPr>
          <a:xfrm>
            <a:off x="2440312" y="5582121"/>
            <a:ext cx="6762712"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271" name="Shape 274"/>
          <p:cNvSpPr/>
          <p:nvPr>
            <p:ph type="body" sz="quarter" idx="23"/>
          </p:nvPr>
        </p:nvSpPr>
        <p:spPr>
          <a:xfrm>
            <a:off x="2440313" y="4689395"/>
            <a:ext cx="2005604" cy="684373"/>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272" name="Shape 275"/>
          <p:cNvSpPr/>
          <p:nvPr>
            <p:ph type="pic" idx="24"/>
          </p:nvPr>
        </p:nvSpPr>
        <p:spPr>
          <a:xfrm>
            <a:off x="0" y="6997700"/>
            <a:ext cx="24384000" cy="6718300"/>
          </a:xfrm>
          <a:prstGeom prst="rect">
            <a:avLst/>
          </a:prstGeom>
        </p:spPr>
        <p:txBody>
          <a:bodyPr lIns="91439" tIns="45719" rIns="91439" bIns="45719">
            <a:noAutofit/>
          </a:bodyPr>
          <a:lstStyle/>
          <a:p>
            <a:pPr/>
          </a:p>
        </p:txBody>
      </p:sp>
      <p:sp>
        <p:nvSpPr>
          <p:cNvPr id="273" name="Titeltext"/>
          <p:cNvSpPr txBox="1"/>
          <p:nvPr>
            <p:ph type="title"/>
          </p:nvPr>
        </p:nvSpPr>
        <p:spPr>
          <a:xfrm>
            <a:off x="2425700" y="2032000"/>
            <a:ext cx="19532600" cy="2146300"/>
          </a:xfrm>
          <a:prstGeom prst="rect">
            <a:avLst/>
          </a:prstGeom>
        </p:spPr>
        <p:txBody>
          <a:bodyPr/>
          <a:lstStyle>
            <a:lvl1pPr>
              <a:lnSpc>
                <a:spcPct val="70000"/>
              </a:lnSpc>
              <a:defRPr spc="-700"/>
            </a:lvl1pPr>
          </a:lstStyle>
          <a:p>
            <a:pPr/>
            <a:r>
              <a:t>Titeltext</a:t>
            </a:r>
          </a:p>
        </p:txBody>
      </p:sp>
      <p:sp>
        <p:nvSpPr>
          <p:cNvPr id="274"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ating Comparison">
    <p:spTree>
      <p:nvGrpSpPr>
        <p:cNvPr id="1" name=""/>
        <p:cNvGrpSpPr/>
        <p:nvPr/>
      </p:nvGrpSpPr>
      <p:grpSpPr>
        <a:xfrm>
          <a:off x="0" y="0"/>
          <a:ext cx="0" cy="0"/>
          <a:chOff x="0" y="0"/>
          <a:chExt cx="0" cy="0"/>
        </a:xfrm>
      </p:grpSpPr>
      <p:sp>
        <p:nvSpPr>
          <p:cNvPr id="281" name="Shape 284"/>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282" name="Shape 285"/>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283" name="Brödtext nivå ett…"/>
          <p:cNvSpPr txBox="1"/>
          <p:nvPr>
            <p:ph type="body" sz="quarter" idx="1"/>
          </p:nvPr>
        </p:nvSpPr>
        <p:spPr>
          <a:xfrm>
            <a:off x="5483193" y="3153927"/>
            <a:ext cx="506885" cy="482076"/>
          </a:xfrm>
          <a:prstGeom prst="rect">
            <a:avLst/>
          </a:prstGeom>
          <a:solidFill>
            <a:srgbClr val="FFFFFF"/>
          </a:solidFill>
        </p:spPr>
        <p:txBody>
          <a:bodyPr lIns="38100" tIns="38100" rIns="38100" bIns="38100" anchor="ct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284" name="Shape 287"/>
          <p:cNvSpPr/>
          <p:nvPr>
            <p:ph type="body" sz="quarter" idx="21"/>
          </p:nvPr>
        </p:nvSpPr>
        <p:spPr>
          <a:xfrm>
            <a:off x="18206794" y="3153927"/>
            <a:ext cx="506884" cy="482075"/>
          </a:xfrm>
          <a:prstGeom prst="rect">
            <a:avLst/>
          </a:prstGeom>
          <a:solidFill>
            <a:srgbClr val="FFFFFF"/>
          </a:solidFill>
        </p:spPr>
        <p:txBody>
          <a:bodyPr lIns="38100" tIns="38100" rIns="38100" bIns="38100" anchor="ctr"/>
          <a:lstStyle/>
          <a:p>
            <a:pPr marL="572769" indent="-432180" defTabSz="338454">
              <a:spcBef>
                <a:spcPts val="400"/>
              </a:spcBef>
              <a:buBlip>
                <a:blip r:embed="rId2"/>
              </a:buBlip>
              <a:defRPr sz="2624"/>
            </a:pPr>
          </a:p>
        </p:txBody>
      </p:sp>
      <p:sp>
        <p:nvSpPr>
          <p:cNvPr id="285" name="Shape 288"/>
          <p:cNvSpPr/>
          <p:nvPr>
            <p:ph type="body" sz="quarter" idx="22"/>
          </p:nvPr>
        </p:nvSpPr>
        <p:spPr>
          <a:xfrm>
            <a:off x="15759329" y="3153927"/>
            <a:ext cx="506884" cy="482075"/>
          </a:xfrm>
          <a:prstGeom prst="rect">
            <a:avLst/>
          </a:prstGeom>
          <a:solidFill>
            <a:srgbClr val="F8701D"/>
          </a:solidFill>
        </p:spPr>
        <p:txBody>
          <a:bodyPr lIns="38100" tIns="38100" rIns="38100" bIns="38100" anchor="ctr"/>
          <a:lstStyle/>
          <a:p>
            <a:pPr marL="572769" indent="-432180" defTabSz="338454">
              <a:spcBef>
                <a:spcPts val="400"/>
              </a:spcBef>
              <a:buBlip>
                <a:blip r:embed="rId2"/>
              </a:buBlip>
              <a:defRPr sz="2624"/>
            </a:pPr>
          </a:p>
        </p:txBody>
      </p:sp>
      <p:sp>
        <p:nvSpPr>
          <p:cNvPr id="286" name="Shape 289"/>
          <p:cNvSpPr/>
          <p:nvPr>
            <p:ph type="body" sz="quarter" idx="23"/>
          </p:nvPr>
        </p:nvSpPr>
        <p:spPr>
          <a:xfrm>
            <a:off x="7318792" y="3153927"/>
            <a:ext cx="506884" cy="482075"/>
          </a:xfrm>
          <a:prstGeom prst="rect">
            <a:avLst/>
          </a:prstGeom>
          <a:solidFill>
            <a:srgbClr val="FFFFFF"/>
          </a:solidFill>
        </p:spPr>
        <p:txBody>
          <a:bodyPr lIns="38100" tIns="38100" rIns="38100" bIns="38100" anchor="ctr"/>
          <a:lstStyle/>
          <a:p>
            <a:pPr marL="572769" indent="-432180" defTabSz="338454">
              <a:spcBef>
                <a:spcPts val="400"/>
              </a:spcBef>
              <a:buBlip>
                <a:blip r:embed="rId2"/>
              </a:buBlip>
              <a:defRPr sz="2624"/>
            </a:pPr>
          </a:p>
        </p:txBody>
      </p:sp>
      <p:sp>
        <p:nvSpPr>
          <p:cNvPr id="287" name="Shape 290"/>
          <p:cNvSpPr/>
          <p:nvPr>
            <p:ph type="body" sz="quarter" idx="24"/>
          </p:nvPr>
        </p:nvSpPr>
        <p:spPr>
          <a:xfrm>
            <a:off x="7930657" y="3153927"/>
            <a:ext cx="506884" cy="482075"/>
          </a:xfrm>
          <a:prstGeom prst="rect">
            <a:avLst/>
          </a:prstGeom>
          <a:solidFill>
            <a:srgbClr val="FFFFFF"/>
          </a:solidFill>
        </p:spPr>
        <p:txBody>
          <a:bodyPr lIns="38100" tIns="38100" rIns="38100" bIns="38100" anchor="ctr"/>
          <a:lstStyle/>
          <a:p>
            <a:pPr marL="572769" indent="-432180" defTabSz="338454">
              <a:spcBef>
                <a:spcPts val="400"/>
              </a:spcBef>
              <a:buBlip>
                <a:blip r:embed="rId2"/>
              </a:buBlip>
              <a:defRPr sz="2624"/>
            </a:pPr>
          </a:p>
        </p:txBody>
      </p:sp>
      <p:sp>
        <p:nvSpPr>
          <p:cNvPr id="288" name="Shape 291"/>
          <p:cNvSpPr/>
          <p:nvPr>
            <p:ph type="body" sz="quarter" idx="25"/>
          </p:nvPr>
        </p:nvSpPr>
        <p:spPr>
          <a:xfrm>
            <a:off x="6706927" y="3154452"/>
            <a:ext cx="506884" cy="482077"/>
          </a:xfrm>
          <a:prstGeom prst="rect">
            <a:avLst/>
          </a:prstGeom>
          <a:solidFill>
            <a:srgbClr val="FFFFFF"/>
          </a:solidFill>
        </p:spPr>
        <p:txBody>
          <a:bodyPr lIns="38100" tIns="38100" rIns="38100" bIns="38100" anchor="ctr"/>
          <a:lstStyle/>
          <a:p>
            <a:pPr marL="572769" indent="-432180" defTabSz="338454">
              <a:spcBef>
                <a:spcPts val="400"/>
              </a:spcBef>
              <a:buBlip>
                <a:blip r:embed="rId2"/>
              </a:buBlip>
              <a:defRPr sz="2624"/>
            </a:pPr>
          </a:p>
        </p:txBody>
      </p:sp>
      <p:sp>
        <p:nvSpPr>
          <p:cNvPr id="289" name="Shape 292"/>
          <p:cNvSpPr/>
          <p:nvPr>
            <p:ph type="body" sz="quarter" idx="26"/>
          </p:nvPr>
        </p:nvSpPr>
        <p:spPr>
          <a:xfrm>
            <a:off x="3035730" y="3153927"/>
            <a:ext cx="506884" cy="482075"/>
          </a:xfrm>
          <a:prstGeom prst="rect">
            <a:avLst/>
          </a:prstGeom>
          <a:solidFill>
            <a:srgbClr val="F8701D"/>
          </a:solidFill>
        </p:spPr>
        <p:txBody>
          <a:bodyPr lIns="38100" tIns="38100" rIns="38100" bIns="38100" anchor="ctr"/>
          <a:lstStyle/>
          <a:p>
            <a:pPr marL="572769" indent="-432180" defTabSz="338454">
              <a:spcBef>
                <a:spcPts val="400"/>
              </a:spcBef>
              <a:buBlip>
                <a:blip r:embed="rId2"/>
              </a:buBlip>
              <a:defRPr sz="2624"/>
            </a:pPr>
          </a:p>
        </p:txBody>
      </p:sp>
      <p:sp>
        <p:nvSpPr>
          <p:cNvPr id="290" name="Shape 293"/>
          <p:cNvSpPr/>
          <p:nvPr>
            <p:ph type="body" sz="quarter" idx="27"/>
          </p:nvPr>
        </p:nvSpPr>
        <p:spPr>
          <a:xfrm>
            <a:off x="15147464" y="3153927"/>
            <a:ext cx="506884" cy="482075"/>
          </a:xfrm>
          <a:prstGeom prst="rect">
            <a:avLst/>
          </a:prstGeom>
          <a:solidFill>
            <a:srgbClr val="F8701D"/>
          </a:solidFill>
        </p:spPr>
        <p:txBody>
          <a:bodyPr lIns="38100" tIns="38100" rIns="38100" bIns="38100" anchor="ctr"/>
          <a:lstStyle/>
          <a:p>
            <a:pPr marL="572769" indent="-432180" defTabSz="338454">
              <a:spcBef>
                <a:spcPts val="400"/>
              </a:spcBef>
              <a:buBlip>
                <a:blip r:embed="rId2"/>
              </a:buBlip>
              <a:defRPr sz="2624"/>
            </a:pPr>
          </a:p>
        </p:txBody>
      </p:sp>
      <p:sp>
        <p:nvSpPr>
          <p:cNvPr id="291" name="Shape 294"/>
          <p:cNvSpPr/>
          <p:nvPr>
            <p:ph type="body" sz="quarter" idx="28"/>
          </p:nvPr>
        </p:nvSpPr>
        <p:spPr>
          <a:xfrm>
            <a:off x="13923731" y="3154452"/>
            <a:ext cx="506884" cy="482077"/>
          </a:xfrm>
          <a:prstGeom prst="rect">
            <a:avLst/>
          </a:prstGeom>
          <a:solidFill>
            <a:srgbClr val="F8701D"/>
          </a:solidFill>
        </p:spPr>
        <p:txBody>
          <a:bodyPr lIns="38100" tIns="38100" rIns="38100" bIns="38100" anchor="ctr"/>
          <a:lstStyle/>
          <a:p>
            <a:pPr marL="572769" indent="-432180" defTabSz="338454">
              <a:spcBef>
                <a:spcPts val="400"/>
              </a:spcBef>
              <a:buBlip>
                <a:blip r:embed="rId2"/>
              </a:buBlip>
              <a:defRPr sz="2624"/>
            </a:pPr>
          </a:p>
        </p:txBody>
      </p:sp>
      <p:sp>
        <p:nvSpPr>
          <p:cNvPr id="292" name="Shape 295"/>
          <p:cNvSpPr/>
          <p:nvPr>
            <p:ph type="body" sz="quarter" idx="29"/>
          </p:nvPr>
        </p:nvSpPr>
        <p:spPr>
          <a:xfrm>
            <a:off x="12700000" y="3153927"/>
            <a:ext cx="506884" cy="482075"/>
          </a:xfrm>
          <a:prstGeom prst="rect">
            <a:avLst/>
          </a:prstGeom>
          <a:solidFill>
            <a:srgbClr val="F8701D"/>
          </a:solidFill>
        </p:spPr>
        <p:txBody>
          <a:bodyPr lIns="38100" tIns="38100" rIns="38100" bIns="38100" anchor="ctr"/>
          <a:lstStyle/>
          <a:p>
            <a:pPr marL="572769" indent="-432180" defTabSz="338454">
              <a:spcBef>
                <a:spcPts val="400"/>
              </a:spcBef>
              <a:buBlip>
                <a:blip r:embed="rId2"/>
              </a:buBlip>
              <a:defRPr sz="2624"/>
            </a:pPr>
          </a:p>
        </p:txBody>
      </p:sp>
      <p:sp>
        <p:nvSpPr>
          <p:cNvPr id="293" name="Shape 296"/>
          <p:cNvSpPr/>
          <p:nvPr>
            <p:ph type="body" sz="quarter" idx="30"/>
          </p:nvPr>
        </p:nvSpPr>
        <p:spPr>
          <a:xfrm>
            <a:off x="4259462" y="3153927"/>
            <a:ext cx="506884" cy="482075"/>
          </a:xfrm>
          <a:prstGeom prst="rect">
            <a:avLst/>
          </a:prstGeom>
          <a:solidFill>
            <a:srgbClr val="FFFFFF"/>
          </a:solidFill>
        </p:spPr>
        <p:txBody>
          <a:bodyPr lIns="38100" tIns="38100" rIns="38100" bIns="38100" anchor="ctr"/>
          <a:lstStyle/>
          <a:p>
            <a:pPr marL="572769" indent="-432180" defTabSz="338454">
              <a:spcBef>
                <a:spcPts val="400"/>
              </a:spcBef>
              <a:buBlip>
                <a:blip r:embed="rId2"/>
              </a:buBlip>
              <a:defRPr sz="2624"/>
            </a:pPr>
          </a:p>
        </p:txBody>
      </p:sp>
      <p:sp>
        <p:nvSpPr>
          <p:cNvPr id="294" name="Shape 297"/>
          <p:cNvSpPr/>
          <p:nvPr>
            <p:ph type="body" sz="quarter" idx="31"/>
          </p:nvPr>
        </p:nvSpPr>
        <p:spPr>
          <a:xfrm>
            <a:off x="14535598" y="3153927"/>
            <a:ext cx="506884" cy="482075"/>
          </a:xfrm>
          <a:prstGeom prst="rect">
            <a:avLst/>
          </a:prstGeom>
          <a:solidFill>
            <a:srgbClr val="F8701D"/>
          </a:solidFill>
        </p:spPr>
        <p:txBody>
          <a:bodyPr lIns="38100" tIns="38100" rIns="38100" bIns="38100" anchor="ctr"/>
          <a:lstStyle/>
          <a:p>
            <a:pPr marL="572769" indent="-432180" defTabSz="338454">
              <a:spcBef>
                <a:spcPts val="400"/>
              </a:spcBef>
              <a:buBlip>
                <a:blip r:embed="rId2"/>
              </a:buBlip>
              <a:defRPr sz="2624"/>
            </a:pPr>
          </a:p>
        </p:txBody>
      </p:sp>
      <p:sp>
        <p:nvSpPr>
          <p:cNvPr id="295" name="Shape 298"/>
          <p:cNvSpPr/>
          <p:nvPr>
            <p:ph type="body" sz="quarter" idx="32"/>
          </p:nvPr>
        </p:nvSpPr>
        <p:spPr>
          <a:xfrm>
            <a:off x="13311866" y="3153927"/>
            <a:ext cx="506884" cy="482075"/>
          </a:xfrm>
          <a:prstGeom prst="rect">
            <a:avLst/>
          </a:prstGeom>
          <a:solidFill>
            <a:srgbClr val="F8701D"/>
          </a:solidFill>
        </p:spPr>
        <p:txBody>
          <a:bodyPr lIns="38100" tIns="38100" rIns="38100" bIns="38100" anchor="ctr"/>
          <a:lstStyle/>
          <a:p>
            <a:pPr marL="572769" indent="-432180" defTabSz="338454">
              <a:spcBef>
                <a:spcPts val="400"/>
              </a:spcBef>
              <a:buBlip>
                <a:blip r:embed="rId2"/>
              </a:buBlip>
              <a:defRPr sz="2624"/>
            </a:pPr>
          </a:p>
        </p:txBody>
      </p:sp>
      <p:sp>
        <p:nvSpPr>
          <p:cNvPr id="296" name="Shape 299"/>
          <p:cNvSpPr/>
          <p:nvPr>
            <p:ph type="body" sz="quarter" idx="33"/>
          </p:nvPr>
        </p:nvSpPr>
        <p:spPr>
          <a:xfrm>
            <a:off x="2423864" y="3153927"/>
            <a:ext cx="506884" cy="482075"/>
          </a:xfrm>
          <a:prstGeom prst="rect">
            <a:avLst/>
          </a:prstGeom>
          <a:solidFill>
            <a:srgbClr val="F8701D"/>
          </a:solidFill>
        </p:spPr>
        <p:txBody>
          <a:bodyPr lIns="38100" tIns="38100" rIns="38100" bIns="38100" anchor="ctr"/>
          <a:lstStyle/>
          <a:p>
            <a:pPr marL="572769" indent="-432180" defTabSz="338454">
              <a:spcBef>
                <a:spcPts val="400"/>
              </a:spcBef>
              <a:buBlip>
                <a:blip r:embed="rId2"/>
              </a:buBlip>
              <a:defRPr sz="2624"/>
            </a:pPr>
          </a:p>
        </p:txBody>
      </p:sp>
      <p:sp>
        <p:nvSpPr>
          <p:cNvPr id="297" name="Shape 300"/>
          <p:cNvSpPr/>
          <p:nvPr>
            <p:ph type="body" sz="quarter" idx="34"/>
          </p:nvPr>
        </p:nvSpPr>
        <p:spPr>
          <a:xfrm>
            <a:off x="6095060" y="3153927"/>
            <a:ext cx="506884" cy="482075"/>
          </a:xfrm>
          <a:prstGeom prst="rect">
            <a:avLst/>
          </a:prstGeom>
          <a:solidFill>
            <a:srgbClr val="FFFFFF"/>
          </a:solidFill>
        </p:spPr>
        <p:txBody>
          <a:bodyPr lIns="38100" tIns="38100" rIns="38100" bIns="38100" anchor="ctr"/>
          <a:lstStyle/>
          <a:p>
            <a:pPr marL="572769" indent="-432180" defTabSz="338454">
              <a:spcBef>
                <a:spcPts val="400"/>
              </a:spcBef>
              <a:buBlip>
                <a:blip r:embed="rId2"/>
              </a:buBlip>
              <a:defRPr sz="2624"/>
            </a:pPr>
          </a:p>
        </p:txBody>
      </p:sp>
      <p:sp>
        <p:nvSpPr>
          <p:cNvPr id="298" name="Shape 301"/>
          <p:cNvSpPr/>
          <p:nvPr>
            <p:ph type="body" sz="quarter" idx="35"/>
          </p:nvPr>
        </p:nvSpPr>
        <p:spPr>
          <a:xfrm>
            <a:off x="3647595" y="3154452"/>
            <a:ext cx="506884" cy="482077"/>
          </a:xfrm>
          <a:prstGeom prst="rect">
            <a:avLst/>
          </a:prstGeom>
          <a:solidFill>
            <a:srgbClr val="F8701D"/>
          </a:solidFill>
        </p:spPr>
        <p:txBody>
          <a:bodyPr lIns="38100" tIns="38100" rIns="38100" bIns="38100" anchor="ctr"/>
          <a:lstStyle/>
          <a:p>
            <a:pPr marL="572769" indent="-432180" defTabSz="338454">
              <a:spcBef>
                <a:spcPts val="400"/>
              </a:spcBef>
              <a:buBlip>
                <a:blip r:embed="rId2"/>
              </a:buBlip>
              <a:defRPr sz="2624"/>
            </a:pPr>
          </a:p>
        </p:txBody>
      </p:sp>
      <p:sp>
        <p:nvSpPr>
          <p:cNvPr id="299" name="Shape 302"/>
          <p:cNvSpPr/>
          <p:nvPr>
            <p:ph type="body" sz="quarter" idx="36"/>
          </p:nvPr>
        </p:nvSpPr>
        <p:spPr>
          <a:xfrm>
            <a:off x="4871329" y="3153927"/>
            <a:ext cx="506884" cy="482075"/>
          </a:xfrm>
          <a:prstGeom prst="rect">
            <a:avLst/>
          </a:prstGeom>
          <a:solidFill>
            <a:srgbClr val="FFFFFF"/>
          </a:solidFill>
        </p:spPr>
        <p:txBody>
          <a:bodyPr lIns="38100" tIns="38100" rIns="38100" bIns="38100" anchor="ctr"/>
          <a:lstStyle/>
          <a:p>
            <a:pPr marL="572769" indent="-432180" defTabSz="338454">
              <a:spcBef>
                <a:spcPts val="400"/>
              </a:spcBef>
              <a:buBlip>
                <a:blip r:embed="rId2"/>
              </a:buBlip>
              <a:defRPr sz="2624"/>
            </a:pPr>
          </a:p>
        </p:txBody>
      </p:sp>
      <p:sp>
        <p:nvSpPr>
          <p:cNvPr id="300" name="Shape 303"/>
          <p:cNvSpPr/>
          <p:nvPr>
            <p:ph type="body" sz="quarter" idx="37"/>
          </p:nvPr>
        </p:nvSpPr>
        <p:spPr>
          <a:xfrm>
            <a:off x="16983062" y="3154452"/>
            <a:ext cx="506884" cy="482077"/>
          </a:xfrm>
          <a:prstGeom prst="rect">
            <a:avLst/>
          </a:prstGeom>
          <a:solidFill>
            <a:srgbClr val="FFFFFF"/>
          </a:solidFill>
        </p:spPr>
        <p:txBody>
          <a:bodyPr lIns="38100" tIns="38100" rIns="38100" bIns="38100" anchor="ctr"/>
          <a:lstStyle/>
          <a:p>
            <a:pPr marL="572769" indent="-432180" defTabSz="338454">
              <a:spcBef>
                <a:spcPts val="400"/>
              </a:spcBef>
              <a:buBlip>
                <a:blip r:embed="rId2"/>
              </a:buBlip>
              <a:defRPr sz="2624"/>
            </a:pPr>
          </a:p>
        </p:txBody>
      </p:sp>
      <p:sp>
        <p:nvSpPr>
          <p:cNvPr id="301" name="Shape 304"/>
          <p:cNvSpPr/>
          <p:nvPr>
            <p:ph type="body" sz="quarter" idx="38"/>
          </p:nvPr>
        </p:nvSpPr>
        <p:spPr>
          <a:xfrm>
            <a:off x="17594929" y="3153927"/>
            <a:ext cx="506884" cy="482075"/>
          </a:xfrm>
          <a:prstGeom prst="rect">
            <a:avLst/>
          </a:prstGeom>
          <a:solidFill>
            <a:srgbClr val="FFFFFF"/>
          </a:solidFill>
        </p:spPr>
        <p:txBody>
          <a:bodyPr lIns="38100" tIns="38100" rIns="38100" bIns="38100" anchor="ctr"/>
          <a:lstStyle/>
          <a:p>
            <a:pPr marL="572769" indent="-432180" defTabSz="338454">
              <a:spcBef>
                <a:spcPts val="400"/>
              </a:spcBef>
              <a:buBlip>
                <a:blip r:embed="rId2"/>
              </a:buBlip>
              <a:defRPr sz="2624"/>
            </a:pPr>
          </a:p>
        </p:txBody>
      </p:sp>
      <p:sp>
        <p:nvSpPr>
          <p:cNvPr id="302" name="Shape 305"/>
          <p:cNvSpPr/>
          <p:nvPr>
            <p:ph type="body" sz="quarter" idx="39"/>
          </p:nvPr>
        </p:nvSpPr>
        <p:spPr>
          <a:xfrm>
            <a:off x="16371196" y="3153927"/>
            <a:ext cx="506884" cy="482075"/>
          </a:xfrm>
          <a:prstGeom prst="rect">
            <a:avLst/>
          </a:prstGeom>
          <a:solidFill>
            <a:srgbClr val="F8701D"/>
          </a:solidFill>
        </p:spPr>
        <p:txBody>
          <a:bodyPr lIns="38100" tIns="38100" rIns="38100" bIns="38100" anchor="ctr"/>
          <a:lstStyle/>
          <a:p>
            <a:pPr marL="572769" indent="-432180" defTabSz="338454">
              <a:spcBef>
                <a:spcPts val="400"/>
              </a:spcBef>
              <a:buBlip>
                <a:blip r:embed="rId2"/>
              </a:buBlip>
              <a:defRPr sz="2624"/>
            </a:pPr>
          </a:p>
        </p:txBody>
      </p:sp>
      <p:sp>
        <p:nvSpPr>
          <p:cNvPr id="303" name="Shape 306"/>
          <p:cNvSpPr/>
          <p:nvPr>
            <p:ph type="body" sz="quarter" idx="40"/>
          </p:nvPr>
        </p:nvSpPr>
        <p:spPr>
          <a:xfrm>
            <a:off x="2440580" y="2046209"/>
            <a:ext cx="4009204"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04" name="Shape 307"/>
          <p:cNvSpPr/>
          <p:nvPr>
            <p:ph type="body" sz="quarter" idx="41"/>
          </p:nvPr>
        </p:nvSpPr>
        <p:spPr>
          <a:xfrm>
            <a:off x="12714428" y="2046085"/>
            <a:ext cx="5443944" cy="681444"/>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05" name="Shape 308"/>
          <p:cNvSpPr/>
          <p:nvPr>
            <p:ph type="body" sz="quarter" idx="42"/>
          </p:nvPr>
        </p:nvSpPr>
        <p:spPr>
          <a:xfrm>
            <a:off x="6720841" y="2046209"/>
            <a:ext cx="1410759"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06" name="Shape 309"/>
          <p:cNvSpPr/>
          <p:nvPr>
            <p:ph type="body" sz="quarter" idx="43"/>
          </p:nvPr>
        </p:nvSpPr>
        <p:spPr>
          <a:xfrm>
            <a:off x="18432360" y="2046209"/>
            <a:ext cx="1410759"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07" name="Shape 310"/>
          <p:cNvSpPr/>
          <p:nvPr>
            <p:ph type="body" idx="44"/>
          </p:nvPr>
        </p:nvSpPr>
        <p:spPr>
          <a:xfrm>
            <a:off x="2425700" y="4351547"/>
            <a:ext cx="19532600" cy="7327902"/>
          </a:xfrm>
          <a:prstGeom prst="rect">
            <a:avLst/>
          </a:prstGeom>
        </p:spPr>
        <p:txBody>
          <a:bodyPr numCol="2" spcCol="976630"/>
          <a:lstStyle/>
          <a:p>
            <a:pPr marL="0" indent="0">
              <a:lnSpc>
                <a:spcPts val="4500"/>
              </a:lnSpc>
              <a:spcBef>
                <a:spcPts val="4500"/>
              </a:spcBef>
              <a:buSzTx/>
              <a:buNone/>
              <a:defRPr sz="3200">
                <a:latin typeface="Helvetica Neue Light"/>
                <a:ea typeface="Helvetica Neue Light"/>
                <a:cs typeface="Helvetica Neue Light"/>
                <a:sym typeface="Helvetica Neue Light"/>
              </a:defRPr>
            </a:pPr>
          </a:p>
        </p:txBody>
      </p:sp>
      <p:sp>
        <p:nvSpPr>
          <p:cNvPr id="308"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orld Map &amp; Text">
    <p:spTree>
      <p:nvGrpSpPr>
        <p:cNvPr id="1" name=""/>
        <p:cNvGrpSpPr/>
        <p:nvPr/>
      </p:nvGrpSpPr>
      <p:grpSpPr>
        <a:xfrm>
          <a:off x="0" y="0"/>
          <a:ext cx="0" cy="0"/>
          <a:chOff x="0" y="0"/>
          <a:chExt cx="0" cy="0"/>
        </a:xfrm>
      </p:grpSpPr>
      <p:sp>
        <p:nvSpPr>
          <p:cNvPr id="315" name="Shape 318"/>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316" name="Shape 319"/>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grpSp>
        <p:nvGrpSpPr>
          <p:cNvPr id="323" name="Group 326"/>
          <p:cNvGrpSpPr/>
          <p:nvPr/>
        </p:nvGrpSpPr>
        <p:grpSpPr>
          <a:xfrm>
            <a:off x="12135639" y="1810075"/>
            <a:ext cx="8971696" cy="4635539"/>
            <a:chOff x="-98" y="-35"/>
            <a:chExt cx="8971695" cy="4635537"/>
          </a:xfrm>
        </p:grpSpPr>
        <p:sp>
          <p:nvSpPr>
            <p:cNvPr id="317" name="Shape 320"/>
            <p:cNvSpPr/>
            <p:nvPr/>
          </p:nvSpPr>
          <p:spPr>
            <a:xfrm>
              <a:off x="3745422" y="52986"/>
              <a:ext cx="1615602" cy="1451006"/>
            </a:xfrm>
            <a:custGeom>
              <a:avLst/>
              <a:gdLst/>
              <a:ahLst/>
              <a:cxnLst>
                <a:cxn ang="0">
                  <a:pos x="wd2" y="hd2"/>
                </a:cxn>
                <a:cxn ang="5400000">
                  <a:pos x="wd2" y="hd2"/>
                </a:cxn>
                <a:cxn ang="10800000">
                  <a:pos x="wd2" y="hd2"/>
                </a:cxn>
                <a:cxn ang="16200000">
                  <a:pos x="wd2" y="hd2"/>
                </a:cxn>
              </a:cxnLst>
              <a:rect l="0" t="0" r="r" b="b"/>
              <a:pathLst>
                <a:path w="21520" h="21363" fill="norm" stroke="1" extrusionOk="0">
                  <a:moveTo>
                    <a:pt x="3010" y="6585"/>
                  </a:moveTo>
                  <a:cubicBezTo>
                    <a:pt x="2435" y="7097"/>
                    <a:pt x="992" y="7348"/>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8"/>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6"/>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10"/>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4" y="21101"/>
                    <a:pt x="19487" y="21094"/>
                  </a:cubicBezTo>
                  <a:cubicBezTo>
                    <a:pt x="19505" y="21064"/>
                    <a:pt x="19515" y="21012"/>
                    <a:pt x="19515" y="20976"/>
                  </a:cubicBezTo>
                  <a:cubicBezTo>
                    <a:pt x="19659" y="20996"/>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7"/>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9"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8"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9"/>
                  </a:cubicBezTo>
                  <a:cubicBezTo>
                    <a:pt x="16366" y="4885"/>
                    <a:pt x="16402" y="4805"/>
                    <a:pt x="16433" y="4739"/>
                  </a:cubicBezTo>
                  <a:cubicBezTo>
                    <a:pt x="16397" y="4728"/>
                    <a:pt x="16370" y="4705"/>
                    <a:pt x="16352" y="4670"/>
                  </a:cubicBezTo>
                  <a:cubicBezTo>
                    <a:pt x="16486" y="4552"/>
                    <a:pt x="16818" y="4457"/>
                    <a:pt x="16818"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2"/>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2"/>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8"/>
                    <a:pt x="3449" y="17021"/>
                  </a:cubicBezTo>
                  <a:cubicBezTo>
                    <a:pt x="3530" y="17238"/>
                    <a:pt x="3616" y="17337"/>
                    <a:pt x="3535" y="17599"/>
                  </a:cubicBezTo>
                  <a:cubicBezTo>
                    <a:pt x="3600" y="17542"/>
                    <a:pt x="3710" y="17444"/>
                    <a:pt x="3784" y="17425"/>
                  </a:cubicBezTo>
                  <a:cubicBezTo>
                    <a:pt x="3784" y="17438"/>
                    <a:pt x="3787" y="17450"/>
                    <a:pt x="3789" y="17462"/>
                  </a:cubicBezTo>
                  <a:cubicBezTo>
                    <a:pt x="3726" y="17490"/>
                    <a:pt x="3651" y="17551"/>
                    <a:pt x="3593"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9"/>
                    <a:pt x="5904" y="20198"/>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2"/>
                  </a:cubicBezTo>
                  <a:cubicBezTo>
                    <a:pt x="7967" y="16762"/>
                    <a:pt x="8592" y="16828"/>
                    <a:pt x="8806" y="16828"/>
                  </a:cubicBezTo>
                  <a:cubicBezTo>
                    <a:pt x="9295" y="16828"/>
                    <a:pt x="9285"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1"/>
                    <a:pt x="13864" y="17445"/>
                  </a:cubicBezTo>
                  <a:cubicBezTo>
                    <a:pt x="13864" y="17445"/>
                    <a:pt x="13885"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3"/>
                    <a:pt x="14606" y="19070"/>
                    <a:pt x="14601" y="19267"/>
                  </a:cubicBezTo>
                  <a:cubicBezTo>
                    <a:pt x="14744" y="19281"/>
                    <a:pt x="14884" y="19339"/>
                    <a:pt x="15005" y="19427"/>
                  </a:cubicBezTo>
                  <a:cubicBezTo>
                    <a:pt x="14917" y="19488"/>
                    <a:pt x="14849"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7" y="18267"/>
                    <a:pt x="16258" y="18137"/>
                    <a:pt x="16617" y="18242"/>
                  </a:cubicBezTo>
                  <a:cubicBezTo>
                    <a:pt x="16734" y="18192"/>
                    <a:pt x="16850" y="18068"/>
                    <a:pt x="16906" y="17901"/>
                  </a:cubicBezTo>
                  <a:cubicBezTo>
                    <a:pt x="16903" y="17828"/>
                    <a:pt x="16902" y="17625"/>
                    <a:pt x="16866" y="17758"/>
                  </a:cubicBezTo>
                  <a:cubicBezTo>
                    <a:pt x="16932" y="17767"/>
                    <a:pt x="16992" y="17749"/>
                    <a:pt x="17046" y="17705"/>
                  </a:cubicBezTo>
                  <a:lnTo>
                    <a:pt x="16983" y="17599"/>
                  </a:lnTo>
                  <a:cubicBezTo>
                    <a:pt x="17041" y="17536"/>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7"/>
                    <a:pt x="17971" y="15701"/>
                  </a:cubicBezTo>
                  <a:cubicBezTo>
                    <a:pt x="18121"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8"/>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solidFill>
              <a:srgbClr val="222222"/>
            </a:solidFill>
            <a:ln w="12700" cap="flat">
              <a:noFill/>
              <a:miter lim="400000"/>
            </a:ln>
            <a:effectLst/>
          </p:spPr>
          <p:txBody>
            <a:bodyPr wrap="square" lIns="38100" tIns="38100" rIns="38100" bIns="38100" numCol="1" anchor="ctr">
              <a:noAutofit/>
            </a:bodyPr>
            <a:lstStyle/>
            <a:p>
              <a:pPr defTabSz="584200">
                <a:lnSpc>
                  <a:spcPts val="7000"/>
                </a:lnSpc>
                <a:defRPr baseline="13332" cap="all" spc="29" sz="1500">
                  <a:solidFill>
                    <a:srgbClr val="70BCE1"/>
                  </a:solidFill>
                  <a:latin typeface="Futura Condensed"/>
                  <a:ea typeface="Futura Condensed"/>
                  <a:cs typeface="Futura Condensed"/>
                  <a:sym typeface="Futura Condensed"/>
                </a:defRPr>
              </a:pPr>
            </a:p>
          </p:txBody>
        </p:sp>
        <p:sp>
          <p:nvSpPr>
            <p:cNvPr id="318" name="Shape 321"/>
            <p:cNvSpPr/>
            <p:nvPr/>
          </p:nvSpPr>
          <p:spPr>
            <a:xfrm>
              <a:off x="7629556" y="2787800"/>
              <a:ext cx="1342041" cy="1433452"/>
            </a:xfrm>
            <a:custGeom>
              <a:avLst/>
              <a:gdLst/>
              <a:ahLst/>
              <a:cxnLst>
                <a:cxn ang="0">
                  <a:pos x="wd2" y="hd2"/>
                </a:cxn>
                <a:cxn ang="5400000">
                  <a:pos x="wd2" y="hd2"/>
                </a:cxn>
                <a:cxn ang="10800000">
                  <a:pos x="wd2" y="hd2"/>
                </a:cxn>
                <a:cxn ang="16200000">
                  <a:pos x="wd2" y="hd2"/>
                </a:cxn>
              </a:cxnLst>
              <a:rect l="0" t="0" r="r" b="b"/>
              <a:pathLst>
                <a:path w="21111" h="21301" fill="norm" stroke="1" extrusionOk="0">
                  <a:moveTo>
                    <a:pt x="19387" y="1922"/>
                  </a:moveTo>
                  <a:cubicBezTo>
                    <a:pt x="19815" y="2079"/>
                    <a:pt x="20907" y="1684"/>
                    <a:pt x="20890" y="1153"/>
                  </a:cubicBezTo>
                  <a:cubicBezTo>
                    <a:pt x="20882" y="1256"/>
                    <a:pt x="20913" y="1341"/>
                    <a:pt x="20982" y="1408"/>
                  </a:cubicBezTo>
                  <a:cubicBezTo>
                    <a:pt x="21527" y="952"/>
                    <a:pt x="20192" y="325"/>
                    <a:pt x="19880" y="191"/>
                  </a:cubicBezTo>
                  <a:cubicBezTo>
                    <a:pt x="20064" y="604"/>
                    <a:pt x="20674" y="601"/>
                    <a:pt x="20856" y="1057"/>
                  </a:cubicBezTo>
                  <a:cubicBezTo>
                    <a:pt x="20513" y="588"/>
                    <a:pt x="20470" y="1319"/>
                    <a:pt x="20376" y="1358"/>
                  </a:cubicBezTo>
                  <a:cubicBezTo>
                    <a:pt x="19828" y="1584"/>
                    <a:pt x="19498" y="1595"/>
                    <a:pt x="18867" y="1649"/>
                  </a:cubicBezTo>
                  <a:cubicBezTo>
                    <a:pt x="18834" y="1737"/>
                    <a:pt x="19306" y="1892"/>
                    <a:pt x="19387" y="1922"/>
                  </a:cubicBezTo>
                  <a:cubicBezTo>
                    <a:pt x="19640" y="2015"/>
                    <a:pt x="19306" y="1892"/>
                    <a:pt x="19387" y="1922"/>
                  </a:cubicBezTo>
                  <a:close/>
                  <a:moveTo>
                    <a:pt x="19104" y="11614"/>
                  </a:moveTo>
                  <a:cubicBezTo>
                    <a:pt x="18976" y="11369"/>
                    <a:pt x="18654" y="11271"/>
                    <a:pt x="18577" y="10982"/>
                  </a:cubicBezTo>
                  <a:cubicBezTo>
                    <a:pt x="18520" y="10767"/>
                    <a:pt x="18709" y="10228"/>
                    <a:pt x="18267" y="10244"/>
                  </a:cubicBezTo>
                  <a:cubicBezTo>
                    <a:pt x="18252" y="10303"/>
                    <a:pt x="18238" y="10362"/>
                    <a:pt x="18223" y="10421"/>
                  </a:cubicBezTo>
                  <a:cubicBezTo>
                    <a:pt x="18248" y="10396"/>
                    <a:pt x="17855" y="9575"/>
                    <a:pt x="17913" y="9416"/>
                  </a:cubicBezTo>
                  <a:cubicBezTo>
                    <a:pt x="18035" y="9074"/>
                    <a:pt x="17132" y="8901"/>
                    <a:pt x="16985" y="8720"/>
                  </a:cubicBezTo>
                  <a:cubicBezTo>
                    <a:pt x="16705" y="8377"/>
                    <a:pt x="17068" y="6218"/>
                    <a:pt x="16505" y="6177"/>
                  </a:cubicBezTo>
                  <a:cubicBezTo>
                    <a:pt x="16274" y="6159"/>
                    <a:pt x="16154" y="6484"/>
                    <a:pt x="16084" y="6080"/>
                  </a:cubicBezTo>
                  <a:cubicBezTo>
                    <a:pt x="16023" y="5728"/>
                    <a:pt x="15986" y="5371"/>
                    <a:pt x="15925" y="5018"/>
                  </a:cubicBezTo>
                  <a:cubicBezTo>
                    <a:pt x="15760" y="4079"/>
                    <a:pt x="15691" y="4529"/>
                    <a:pt x="15318" y="5042"/>
                  </a:cubicBezTo>
                  <a:cubicBezTo>
                    <a:pt x="15184" y="5227"/>
                    <a:pt x="15059" y="5775"/>
                    <a:pt x="15035" y="6013"/>
                  </a:cubicBezTo>
                  <a:cubicBezTo>
                    <a:pt x="14985" y="6502"/>
                    <a:pt x="14941" y="7628"/>
                    <a:pt x="14376" y="7886"/>
                  </a:cubicBezTo>
                  <a:cubicBezTo>
                    <a:pt x="13847" y="8128"/>
                    <a:pt x="13659" y="7617"/>
                    <a:pt x="13272" y="7435"/>
                  </a:cubicBezTo>
                  <a:cubicBezTo>
                    <a:pt x="13080" y="7345"/>
                    <a:pt x="12496" y="6993"/>
                    <a:pt x="12358" y="6844"/>
                  </a:cubicBezTo>
                  <a:cubicBezTo>
                    <a:pt x="11910" y="6361"/>
                    <a:pt x="12380" y="6386"/>
                    <a:pt x="12380" y="5897"/>
                  </a:cubicBezTo>
                  <a:cubicBezTo>
                    <a:pt x="12380" y="5657"/>
                    <a:pt x="13042" y="5327"/>
                    <a:pt x="12894" y="5142"/>
                  </a:cubicBezTo>
                  <a:cubicBezTo>
                    <a:pt x="12639" y="4826"/>
                    <a:pt x="12411" y="5104"/>
                    <a:pt x="12119" y="5167"/>
                  </a:cubicBezTo>
                  <a:cubicBezTo>
                    <a:pt x="12074" y="5176"/>
                    <a:pt x="11508" y="4979"/>
                    <a:pt x="11457" y="4956"/>
                  </a:cubicBezTo>
                  <a:cubicBezTo>
                    <a:pt x="11259" y="4883"/>
                    <a:pt x="11086" y="4777"/>
                    <a:pt x="10937" y="4638"/>
                  </a:cubicBezTo>
                  <a:cubicBezTo>
                    <a:pt x="10809" y="4516"/>
                    <a:pt x="10486" y="4622"/>
                    <a:pt x="10583" y="4696"/>
                  </a:cubicBezTo>
                  <a:cubicBezTo>
                    <a:pt x="11288" y="5235"/>
                    <a:pt x="10446" y="4961"/>
                    <a:pt x="10048" y="5209"/>
                  </a:cubicBezTo>
                  <a:cubicBezTo>
                    <a:pt x="9665" y="5449"/>
                    <a:pt x="9180" y="6015"/>
                    <a:pt x="9315" y="6398"/>
                  </a:cubicBezTo>
                  <a:cubicBezTo>
                    <a:pt x="9372" y="6558"/>
                    <a:pt x="8567" y="6395"/>
                    <a:pt x="8567" y="6529"/>
                  </a:cubicBezTo>
                  <a:cubicBezTo>
                    <a:pt x="8532" y="5234"/>
                    <a:pt x="7202" y="6528"/>
                    <a:pt x="6848" y="6707"/>
                  </a:cubicBezTo>
                  <a:cubicBezTo>
                    <a:pt x="6571" y="6847"/>
                    <a:pt x="6761" y="7297"/>
                    <a:pt x="6431" y="7209"/>
                  </a:cubicBezTo>
                  <a:cubicBezTo>
                    <a:pt x="5938" y="7077"/>
                    <a:pt x="6343" y="7794"/>
                    <a:pt x="6209" y="7535"/>
                  </a:cubicBezTo>
                  <a:cubicBezTo>
                    <a:pt x="6185" y="7632"/>
                    <a:pt x="6161" y="7729"/>
                    <a:pt x="6136" y="7825"/>
                  </a:cubicBezTo>
                  <a:cubicBezTo>
                    <a:pt x="6055" y="7657"/>
                    <a:pt x="5986" y="7487"/>
                    <a:pt x="5915" y="7315"/>
                  </a:cubicBezTo>
                  <a:cubicBezTo>
                    <a:pt x="5874" y="7238"/>
                    <a:pt x="5209" y="8371"/>
                    <a:pt x="5155" y="8419"/>
                  </a:cubicBezTo>
                  <a:cubicBezTo>
                    <a:pt x="4696" y="8824"/>
                    <a:pt x="4673" y="9190"/>
                    <a:pt x="3821" y="9133"/>
                  </a:cubicBezTo>
                  <a:cubicBezTo>
                    <a:pt x="3706" y="9125"/>
                    <a:pt x="3317" y="9336"/>
                    <a:pt x="3213" y="9384"/>
                  </a:cubicBezTo>
                  <a:cubicBezTo>
                    <a:pt x="2905" y="9527"/>
                    <a:pt x="2614" y="9385"/>
                    <a:pt x="2351" y="9563"/>
                  </a:cubicBezTo>
                  <a:cubicBezTo>
                    <a:pt x="2075" y="9751"/>
                    <a:pt x="1516" y="10312"/>
                    <a:pt x="1215" y="10384"/>
                  </a:cubicBezTo>
                  <a:cubicBezTo>
                    <a:pt x="1098" y="10411"/>
                    <a:pt x="1128" y="9952"/>
                    <a:pt x="1119" y="10178"/>
                  </a:cubicBezTo>
                  <a:lnTo>
                    <a:pt x="1195" y="10178"/>
                  </a:lnTo>
                  <a:cubicBezTo>
                    <a:pt x="884" y="10178"/>
                    <a:pt x="1017" y="10855"/>
                    <a:pt x="857" y="11012"/>
                  </a:cubicBezTo>
                  <a:cubicBezTo>
                    <a:pt x="362" y="11497"/>
                    <a:pt x="1156" y="12018"/>
                    <a:pt x="821" y="12399"/>
                  </a:cubicBezTo>
                  <a:cubicBezTo>
                    <a:pt x="700" y="12536"/>
                    <a:pt x="537" y="11960"/>
                    <a:pt x="514" y="12066"/>
                  </a:cubicBezTo>
                  <a:cubicBezTo>
                    <a:pt x="515" y="12062"/>
                    <a:pt x="550" y="12342"/>
                    <a:pt x="466" y="12293"/>
                  </a:cubicBezTo>
                  <a:cubicBezTo>
                    <a:pt x="406" y="12258"/>
                    <a:pt x="371" y="12039"/>
                    <a:pt x="335" y="12030"/>
                  </a:cubicBezTo>
                  <a:cubicBezTo>
                    <a:pt x="425" y="12052"/>
                    <a:pt x="565" y="13355"/>
                    <a:pt x="641" y="13566"/>
                  </a:cubicBezTo>
                  <a:cubicBezTo>
                    <a:pt x="777" y="13948"/>
                    <a:pt x="562" y="14270"/>
                    <a:pt x="641" y="14640"/>
                  </a:cubicBezTo>
                  <a:cubicBezTo>
                    <a:pt x="748" y="15148"/>
                    <a:pt x="723" y="15468"/>
                    <a:pt x="459" y="15951"/>
                  </a:cubicBezTo>
                  <a:cubicBezTo>
                    <a:pt x="335" y="16180"/>
                    <a:pt x="57" y="16125"/>
                    <a:pt x="8" y="16277"/>
                  </a:cubicBezTo>
                  <a:cubicBezTo>
                    <a:pt x="-73" y="16533"/>
                    <a:pt x="512" y="16975"/>
                    <a:pt x="768" y="16949"/>
                  </a:cubicBezTo>
                  <a:cubicBezTo>
                    <a:pt x="1437" y="16881"/>
                    <a:pt x="1956" y="16336"/>
                    <a:pt x="2583" y="16311"/>
                  </a:cubicBezTo>
                  <a:cubicBezTo>
                    <a:pt x="2971" y="16295"/>
                    <a:pt x="3362" y="16353"/>
                    <a:pt x="3749" y="16338"/>
                  </a:cubicBezTo>
                  <a:cubicBezTo>
                    <a:pt x="4203" y="16322"/>
                    <a:pt x="4245" y="15862"/>
                    <a:pt x="4659" y="15792"/>
                  </a:cubicBezTo>
                  <a:cubicBezTo>
                    <a:pt x="5485" y="15654"/>
                    <a:pt x="6331" y="15193"/>
                    <a:pt x="7175" y="15152"/>
                  </a:cubicBezTo>
                  <a:cubicBezTo>
                    <a:pt x="7843" y="15118"/>
                    <a:pt x="8424" y="15247"/>
                    <a:pt x="9042" y="15506"/>
                  </a:cubicBezTo>
                  <a:cubicBezTo>
                    <a:pt x="9152" y="15552"/>
                    <a:pt x="9104" y="15862"/>
                    <a:pt x="9216" y="15989"/>
                  </a:cubicBezTo>
                  <a:cubicBezTo>
                    <a:pt x="9374" y="16166"/>
                    <a:pt x="9281" y="16704"/>
                    <a:pt x="9295" y="16895"/>
                  </a:cubicBezTo>
                  <a:cubicBezTo>
                    <a:pt x="9745" y="16511"/>
                    <a:pt x="10482" y="16247"/>
                    <a:pt x="10792" y="15743"/>
                  </a:cubicBezTo>
                  <a:cubicBezTo>
                    <a:pt x="10673" y="15935"/>
                    <a:pt x="10610" y="16166"/>
                    <a:pt x="10451" y="16380"/>
                  </a:cubicBezTo>
                  <a:cubicBezTo>
                    <a:pt x="10246" y="16658"/>
                    <a:pt x="9970" y="16812"/>
                    <a:pt x="9794" y="17054"/>
                  </a:cubicBezTo>
                  <a:cubicBezTo>
                    <a:pt x="10024" y="17069"/>
                    <a:pt x="10651" y="16543"/>
                    <a:pt x="10605" y="16524"/>
                  </a:cubicBezTo>
                  <a:cubicBezTo>
                    <a:pt x="10936" y="16663"/>
                    <a:pt x="10344" y="17138"/>
                    <a:pt x="10356" y="17217"/>
                  </a:cubicBezTo>
                  <a:cubicBezTo>
                    <a:pt x="10365" y="17277"/>
                    <a:pt x="10779" y="17209"/>
                    <a:pt x="10836" y="17418"/>
                  </a:cubicBezTo>
                  <a:cubicBezTo>
                    <a:pt x="10925" y="17735"/>
                    <a:pt x="10431" y="18216"/>
                    <a:pt x="10795" y="18457"/>
                  </a:cubicBezTo>
                  <a:cubicBezTo>
                    <a:pt x="11039" y="18617"/>
                    <a:pt x="11599" y="18832"/>
                    <a:pt x="11884" y="18879"/>
                  </a:cubicBezTo>
                  <a:cubicBezTo>
                    <a:pt x="11994" y="18897"/>
                    <a:pt x="12787" y="18418"/>
                    <a:pt x="12806" y="18490"/>
                  </a:cubicBezTo>
                  <a:cubicBezTo>
                    <a:pt x="12832" y="18588"/>
                    <a:pt x="12781" y="19001"/>
                    <a:pt x="13061" y="19024"/>
                  </a:cubicBezTo>
                  <a:cubicBezTo>
                    <a:pt x="13191" y="19036"/>
                    <a:pt x="13815" y="18599"/>
                    <a:pt x="13975" y="18534"/>
                  </a:cubicBezTo>
                  <a:cubicBezTo>
                    <a:pt x="14405" y="18360"/>
                    <a:pt x="14908" y="18467"/>
                    <a:pt x="15219" y="18114"/>
                  </a:cubicBezTo>
                  <a:cubicBezTo>
                    <a:pt x="15903" y="17337"/>
                    <a:pt x="16506" y="16291"/>
                    <a:pt x="17442" y="15754"/>
                  </a:cubicBezTo>
                  <a:cubicBezTo>
                    <a:pt x="17752" y="15577"/>
                    <a:pt x="18254" y="15097"/>
                    <a:pt x="18308" y="14745"/>
                  </a:cubicBezTo>
                  <a:cubicBezTo>
                    <a:pt x="18378" y="14291"/>
                    <a:pt x="19034" y="14017"/>
                    <a:pt x="19085" y="13563"/>
                  </a:cubicBezTo>
                  <a:cubicBezTo>
                    <a:pt x="19102" y="13406"/>
                    <a:pt x="18980" y="12964"/>
                    <a:pt x="19066" y="12849"/>
                  </a:cubicBezTo>
                  <a:cubicBezTo>
                    <a:pt x="19321" y="12510"/>
                    <a:pt x="19291" y="11971"/>
                    <a:pt x="19104" y="11614"/>
                  </a:cubicBezTo>
                  <a:cubicBezTo>
                    <a:pt x="19045" y="11501"/>
                    <a:pt x="19151" y="11703"/>
                    <a:pt x="19104" y="11614"/>
                  </a:cubicBezTo>
                  <a:close/>
                  <a:moveTo>
                    <a:pt x="15801" y="4444"/>
                  </a:moveTo>
                  <a:cubicBezTo>
                    <a:pt x="15810" y="4453"/>
                    <a:pt x="15762" y="4402"/>
                    <a:pt x="15801" y="4444"/>
                  </a:cubicBezTo>
                  <a:cubicBezTo>
                    <a:pt x="15801" y="4444"/>
                    <a:pt x="15801" y="4444"/>
                    <a:pt x="15801" y="4444"/>
                  </a:cubicBezTo>
                  <a:close/>
                  <a:moveTo>
                    <a:pt x="12962" y="19986"/>
                  </a:moveTo>
                  <a:cubicBezTo>
                    <a:pt x="12503" y="20038"/>
                    <a:pt x="11815" y="19592"/>
                    <a:pt x="11698" y="20225"/>
                  </a:cubicBezTo>
                  <a:cubicBezTo>
                    <a:pt x="11655" y="20463"/>
                    <a:pt x="11400" y="21102"/>
                    <a:pt x="11738" y="21256"/>
                  </a:cubicBezTo>
                  <a:cubicBezTo>
                    <a:pt x="12490" y="21600"/>
                    <a:pt x="13164" y="19850"/>
                    <a:pt x="13377" y="19873"/>
                  </a:cubicBezTo>
                  <a:cubicBezTo>
                    <a:pt x="13234" y="19896"/>
                    <a:pt x="13096" y="19934"/>
                    <a:pt x="12962" y="19986"/>
                  </a:cubicBezTo>
                  <a:cubicBezTo>
                    <a:pt x="12833" y="20001"/>
                    <a:pt x="13108" y="19970"/>
                    <a:pt x="12962" y="19986"/>
                  </a:cubicBezTo>
                  <a:close/>
                  <a:moveTo>
                    <a:pt x="19597" y="4380"/>
                  </a:moveTo>
                  <a:cubicBezTo>
                    <a:pt x="19064" y="4380"/>
                    <a:pt x="18134" y="3946"/>
                    <a:pt x="17880" y="3572"/>
                  </a:cubicBezTo>
                  <a:cubicBezTo>
                    <a:pt x="17403" y="3008"/>
                    <a:pt x="17106" y="2596"/>
                    <a:pt x="16322" y="3113"/>
                  </a:cubicBezTo>
                  <a:cubicBezTo>
                    <a:pt x="16649" y="3732"/>
                    <a:pt x="15404" y="3702"/>
                    <a:pt x="15052" y="3495"/>
                  </a:cubicBezTo>
                  <a:cubicBezTo>
                    <a:pt x="15135" y="3171"/>
                    <a:pt x="15299" y="2458"/>
                    <a:pt x="15009" y="2222"/>
                  </a:cubicBezTo>
                  <a:cubicBezTo>
                    <a:pt x="15403" y="1681"/>
                    <a:pt x="15221" y="646"/>
                    <a:pt x="15264" y="0"/>
                  </a:cubicBezTo>
                  <a:cubicBezTo>
                    <a:pt x="15562" y="34"/>
                    <a:pt x="17125" y="514"/>
                    <a:pt x="17186" y="775"/>
                  </a:cubicBezTo>
                  <a:cubicBezTo>
                    <a:pt x="17439" y="709"/>
                    <a:pt x="17883" y="1262"/>
                    <a:pt x="17753" y="1481"/>
                  </a:cubicBezTo>
                  <a:cubicBezTo>
                    <a:pt x="18164" y="1442"/>
                    <a:pt x="18796" y="1893"/>
                    <a:pt x="18687" y="2306"/>
                  </a:cubicBezTo>
                  <a:cubicBezTo>
                    <a:pt x="18542" y="2326"/>
                    <a:pt x="18393" y="2303"/>
                    <a:pt x="18251" y="2326"/>
                  </a:cubicBezTo>
                  <a:cubicBezTo>
                    <a:pt x="18306" y="2472"/>
                    <a:pt x="18868" y="3294"/>
                    <a:pt x="18928" y="3308"/>
                  </a:cubicBezTo>
                  <a:cubicBezTo>
                    <a:pt x="19112" y="3288"/>
                    <a:pt x="19292" y="3374"/>
                    <a:pt x="19196" y="3589"/>
                  </a:cubicBezTo>
                  <a:cubicBezTo>
                    <a:pt x="19474" y="3593"/>
                    <a:pt x="20185" y="4380"/>
                    <a:pt x="19597" y="4380"/>
                  </a:cubicBezTo>
                  <a:cubicBezTo>
                    <a:pt x="19481" y="4380"/>
                    <a:pt x="19627" y="4380"/>
                    <a:pt x="19597" y="4380"/>
                  </a:cubicBezTo>
                  <a:close/>
                </a:path>
              </a:pathLst>
            </a:custGeom>
            <a:solidFill>
              <a:srgbClr val="222222"/>
            </a:solidFill>
            <a:ln w="12700" cap="flat">
              <a:noFill/>
              <a:miter lim="400000"/>
            </a:ln>
            <a:effectLst/>
          </p:spPr>
          <p:txBody>
            <a:bodyPr wrap="square" lIns="38100" tIns="38100" rIns="38100" bIns="38100" numCol="1" anchor="ctr">
              <a:noAutofit/>
            </a:bodyPr>
            <a:lstStyle/>
            <a:p>
              <a:pPr defTabSz="584200">
                <a:lnSpc>
                  <a:spcPts val="7000"/>
                </a:lnSpc>
                <a:defRPr baseline="13332" cap="all" spc="29" sz="1500">
                  <a:solidFill>
                    <a:srgbClr val="70BCE1"/>
                  </a:solidFill>
                  <a:latin typeface="Futura Condensed"/>
                  <a:ea typeface="Futura Condensed"/>
                  <a:cs typeface="Futura Condensed"/>
                  <a:sym typeface="Futura Condensed"/>
                </a:defRPr>
              </a:pPr>
            </a:p>
          </p:txBody>
        </p:sp>
        <p:sp>
          <p:nvSpPr>
            <p:cNvPr id="319" name="Shape 322"/>
            <p:cNvSpPr/>
            <p:nvPr/>
          </p:nvSpPr>
          <p:spPr>
            <a:xfrm>
              <a:off x="-99" y="-36"/>
              <a:ext cx="4128243" cy="2455115"/>
            </a:xfrm>
            <a:custGeom>
              <a:avLst/>
              <a:gdLst/>
              <a:ahLst/>
              <a:cxnLst>
                <a:cxn ang="0">
                  <a:pos x="wd2" y="hd2"/>
                </a:cxn>
                <a:cxn ang="5400000">
                  <a:pos x="wd2" y="hd2"/>
                </a:cxn>
                <a:cxn ang="10800000">
                  <a:pos x="wd2" y="hd2"/>
                </a:cxn>
                <a:cxn ang="16200000">
                  <a:pos x="wd2" y="hd2"/>
                </a:cxn>
              </a:cxnLst>
              <a:rect l="0" t="0" r="r" b="b"/>
              <a:pathLst>
                <a:path w="21447" h="21465" fill="norm" stroke="1" extrusionOk="0">
                  <a:moveTo>
                    <a:pt x="13470" y="3580"/>
                  </a:moveTo>
                  <a:cubicBezTo>
                    <a:pt x="13691" y="3383"/>
                    <a:pt x="13242" y="3198"/>
                    <a:pt x="13220" y="3654"/>
                  </a:cubicBezTo>
                  <a:cubicBezTo>
                    <a:pt x="13302" y="3647"/>
                    <a:pt x="13396" y="3646"/>
                    <a:pt x="13470" y="3580"/>
                  </a:cubicBezTo>
                  <a:cubicBezTo>
                    <a:pt x="13489" y="3563"/>
                    <a:pt x="13430" y="3616"/>
                    <a:pt x="13470" y="3580"/>
                  </a:cubicBezTo>
                  <a:close/>
                  <a:moveTo>
                    <a:pt x="11813" y="960"/>
                  </a:moveTo>
                  <a:cubicBezTo>
                    <a:pt x="11874" y="975"/>
                    <a:pt x="12399" y="1247"/>
                    <a:pt x="12370" y="928"/>
                  </a:cubicBezTo>
                  <a:cubicBezTo>
                    <a:pt x="12353" y="748"/>
                    <a:pt x="11917" y="805"/>
                    <a:pt x="11876" y="809"/>
                  </a:cubicBezTo>
                  <a:cubicBezTo>
                    <a:pt x="11885" y="836"/>
                    <a:pt x="11972" y="855"/>
                    <a:pt x="11951" y="900"/>
                  </a:cubicBezTo>
                  <a:cubicBezTo>
                    <a:pt x="11907" y="934"/>
                    <a:pt x="11861" y="954"/>
                    <a:pt x="11813" y="960"/>
                  </a:cubicBezTo>
                  <a:cubicBezTo>
                    <a:pt x="11856" y="970"/>
                    <a:pt x="11847" y="935"/>
                    <a:pt x="11813" y="960"/>
                  </a:cubicBezTo>
                  <a:close/>
                  <a:moveTo>
                    <a:pt x="11541" y="1517"/>
                  </a:moveTo>
                  <a:cubicBezTo>
                    <a:pt x="11524" y="1533"/>
                    <a:pt x="11516" y="1556"/>
                    <a:pt x="11514" y="1586"/>
                  </a:cubicBezTo>
                  <a:cubicBezTo>
                    <a:pt x="11539" y="1636"/>
                    <a:pt x="11762" y="1589"/>
                    <a:pt x="11800" y="1596"/>
                  </a:cubicBezTo>
                  <a:cubicBezTo>
                    <a:pt x="11766" y="1635"/>
                    <a:pt x="11680" y="1642"/>
                    <a:pt x="11691" y="1736"/>
                  </a:cubicBezTo>
                  <a:cubicBezTo>
                    <a:pt x="11832" y="1761"/>
                    <a:pt x="11924" y="1736"/>
                    <a:pt x="12043" y="1625"/>
                  </a:cubicBezTo>
                  <a:cubicBezTo>
                    <a:pt x="12062" y="1607"/>
                    <a:pt x="12224" y="1391"/>
                    <a:pt x="12223" y="1391"/>
                  </a:cubicBezTo>
                  <a:cubicBezTo>
                    <a:pt x="12127" y="1354"/>
                    <a:pt x="11953" y="1272"/>
                    <a:pt x="11859" y="1369"/>
                  </a:cubicBezTo>
                  <a:cubicBezTo>
                    <a:pt x="11885" y="1388"/>
                    <a:pt x="11888" y="1414"/>
                    <a:pt x="11868" y="1446"/>
                  </a:cubicBezTo>
                  <a:cubicBezTo>
                    <a:pt x="11799" y="1500"/>
                    <a:pt x="11753" y="1289"/>
                    <a:pt x="11705" y="1540"/>
                  </a:cubicBezTo>
                  <a:cubicBezTo>
                    <a:pt x="11679" y="1531"/>
                    <a:pt x="11512" y="1089"/>
                    <a:pt x="11477" y="1479"/>
                  </a:cubicBezTo>
                  <a:cubicBezTo>
                    <a:pt x="11502" y="1477"/>
                    <a:pt x="11547" y="1464"/>
                    <a:pt x="11541" y="1517"/>
                  </a:cubicBezTo>
                  <a:cubicBezTo>
                    <a:pt x="11537" y="1546"/>
                    <a:pt x="11547" y="1464"/>
                    <a:pt x="11541" y="1517"/>
                  </a:cubicBezTo>
                  <a:close/>
                  <a:moveTo>
                    <a:pt x="12344" y="1561"/>
                  </a:moveTo>
                  <a:cubicBezTo>
                    <a:pt x="12266" y="1570"/>
                    <a:pt x="12134" y="1594"/>
                    <a:pt x="12081" y="1710"/>
                  </a:cubicBezTo>
                  <a:cubicBezTo>
                    <a:pt x="12162" y="1774"/>
                    <a:pt x="12266" y="1833"/>
                    <a:pt x="12356" y="1780"/>
                  </a:cubicBezTo>
                  <a:cubicBezTo>
                    <a:pt x="12462" y="1718"/>
                    <a:pt x="12470" y="1547"/>
                    <a:pt x="12344" y="1561"/>
                  </a:cubicBezTo>
                  <a:cubicBezTo>
                    <a:pt x="12308" y="1565"/>
                    <a:pt x="12375" y="1558"/>
                    <a:pt x="12344" y="1561"/>
                  </a:cubicBezTo>
                  <a:close/>
                  <a:moveTo>
                    <a:pt x="12411" y="1343"/>
                  </a:moveTo>
                  <a:cubicBezTo>
                    <a:pt x="12468" y="1514"/>
                    <a:pt x="12653" y="1308"/>
                    <a:pt x="12690" y="1408"/>
                  </a:cubicBezTo>
                  <a:cubicBezTo>
                    <a:pt x="12757" y="1588"/>
                    <a:pt x="12565" y="1588"/>
                    <a:pt x="12561" y="1740"/>
                  </a:cubicBezTo>
                  <a:cubicBezTo>
                    <a:pt x="12560" y="1806"/>
                    <a:pt x="12971" y="1815"/>
                    <a:pt x="12883" y="1823"/>
                  </a:cubicBezTo>
                  <a:cubicBezTo>
                    <a:pt x="13031" y="1809"/>
                    <a:pt x="13369" y="1722"/>
                    <a:pt x="13507" y="1791"/>
                  </a:cubicBezTo>
                  <a:cubicBezTo>
                    <a:pt x="13590" y="1831"/>
                    <a:pt x="13985" y="1801"/>
                    <a:pt x="13920" y="1685"/>
                  </a:cubicBezTo>
                  <a:cubicBezTo>
                    <a:pt x="13921" y="1684"/>
                    <a:pt x="14004" y="1641"/>
                    <a:pt x="13981" y="1596"/>
                  </a:cubicBezTo>
                  <a:cubicBezTo>
                    <a:pt x="13772" y="1178"/>
                    <a:pt x="13158" y="1950"/>
                    <a:pt x="12959" y="1442"/>
                  </a:cubicBezTo>
                  <a:cubicBezTo>
                    <a:pt x="12993" y="1431"/>
                    <a:pt x="13059" y="1449"/>
                    <a:pt x="13082" y="1404"/>
                  </a:cubicBezTo>
                  <a:cubicBezTo>
                    <a:pt x="12886" y="1396"/>
                    <a:pt x="12528" y="1042"/>
                    <a:pt x="12349" y="1306"/>
                  </a:cubicBezTo>
                  <a:cubicBezTo>
                    <a:pt x="12379" y="1305"/>
                    <a:pt x="12396" y="1296"/>
                    <a:pt x="12411" y="1343"/>
                  </a:cubicBezTo>
                  <a:cubicBezTo>
                    <a:pt x="12443" y="1437"/>
                    <a:pt x="12396" y="1296"/>
                    <a:pt x="12411" y="1343"/>
                  </a:cubicBezTo>
                  <a:close/>
                  <a:moveTo>
                    <a:pt x="12980" y="817"/>
                  </a:moveTo>
                  <a:cubicBezTo>
                    <a:pt x="13040" y="880"/>
                    <a:pt x="13141" y="853"/>
                    <a:pt x="13208" y="852"/>
                  </a:cubicBezTo>
                  <a:cubicBezTo>
                    <a:pt x="13085" y="883"/>
                    <a:pt x="12939" y="1062"/>
                    <a:pt x="13164" y="1076"/>
                  </a:cubicBezTo>
                  <a:cubicBezTo>
                    <a:pt x="13378" y="1089"/>
                    <a:pt x="13573" y="1002"/>
                    <a:pt x="13783" y="958"/>
                  </a:cubicBezTo>
                  <a:cubicBezTo>
                    <a:pt x="13738" y="967"/>
                    <a:pt x="13585" y="986"/>
                    <a:pt x="13560" y="1099"/>
                  </a:cubicBezTo>
                  <a:cubicBezTo>
                    <a:pt x="13581" y="1003"/>
                    <a:pt x="13858" y="1306"/>
                    <a:pt x="13650" y="1256"/>
                  </a:cubicBezTo>
                  <a:cubicBezTo>
                    <a:pt x="13604" y="1244"/>
                    <a:pt x="13629" y="1137"/>
                    <a:pt x="13534" y="1140"/>
                  </a:cubicBezTo>
                  <a:cubicBezTo>
                    <a:pt x="13469" y="1141"/>
                    <a:pt x="13399" y="1300"/>
                    <a:pt x="13428" y="1300"/>
                  </a:cubicBezTo>
                  <a:cubicBezTo>
                    <a:pt x="13373" y="1300"/>
                    <a:pt x="13152" y="1319"/>
                    <a:pt x="13131" y="1438"/>
                  </a:cubicBezTo>
                  <a:cubicBezTo>
                    <a:pt x="13123" y="1478"/>
                    <a:pt x="13970" y="1488"/>
                    <a:pt x="13969" y="1499"/>
                  </a:cubicBezTo>
                  <a:cubicBezTo>
                    <a:pt x="13939" y="1648"/>
                    <a:pt x="14312" y="1463"/>
                    <a:pt x="14399" y="1368"/>
                  </a:cubicBezTo>
                  <a:cubicBezTo>
                    <a:pt x="14358" y="1353"/>
                    <a:pt x="14293" y="1384"/>
                    <a:pt x="14261" y="1341"/>
                  </a:cubicBezTo>
                  <a:cubicBezTo>
                    <a:pt x="14329" y="1202"/>
                    <a:pt x="14430" y="1318"/>
                    <a:pt x="14488" y="1150"/>
                  </a:cubicBezTo>
                  <a:cubicBezTo>
                    <a:pt x="14507" y="1095"/>
                    <a:pt x="14890" y="1042"/>
                    <a:pt x="14960" y="976"/>
                  </a:cubicBezTo>
                  <a:cubicBezTo>
                    <a:pt x="14947" y="967"/>
                    <a:pt x="14933" y="942"/>
                    <a:pt x="14914" y="938"/>
                  </a:cubicBezTo>
                  <a:cubicBezTo>
                    <a:pt x="15063" y="776"/>
                    <a:pt x="15307" y="784"/>
                    <a:pt x="15474" y="712"/>
                  </a:cubicBezTo>
                  <a:cubicBezTo>
                    <a:pt x="15690" y="619"/>
                    <a:pt x="15910" y="518"/>
                    <a:pt x="16131" y="463"/>
                  </a:cubicBezTo>
                  <a:cubicBezTo>
                    <a:pt x="16194" y="447"/>
                    <a:pt x="16765" y="265"/>
                    <a:pt x="16766" y="236"/>
                  </a:cubicBezTo>
                  <a:cubicBezTo>
                    <a:pt x="16781" y="-66"/>
                    <a:pt x="13964" y="274"/>
                    <a:pt x="13715" y="383"/>
                  </a:cubicBezTo>
                  <a:cubicBezTo>
                    <a:pt x="13769" y="359"/>
                    <a:pt x="13969" y="567"/>
                    <a:pt x="14047" y="575"/>
                  </a:cubicBezTo>
                  <a:cubicBezTo>
                    <a:pt x="14044" y="577"/>
                    <a:pt x="14037" y="582"/>
                    <a:pt x="14033" y="585"/>
                  </a:cubicBezTo>
                  <a:cubicBezTo>
                    <a:pt x="14085" y="583"/>
                    <a:pt x="14145" y="588"/>
                    <a:pt x="14192" y="615"/>
                  </a:cubicBezTo>
                  <a:cubicBezTo>
                    <a:pt x="14056" y="618"/>
                    <a:pt x="13968" y="761"/>
                    <a:pt x="13852" y="771"/>
                  </a:cubicBezTo>
                  <a:cubicBezTo>
                    <a:pt x="13992" y="759"/>
                    <a:pt x="13757" y="604"/>
                    <a:pt x="13743" y="599"/>
                  </a:cubicBezTo>
                  <a:cubicBezTo>
                    <a:pt x="13561" y="535"/>
                    <a:pt x="13515" y="377"/>
                    <a:pt x="13307" y="485"/>
                  </a:cubicBezTo>
                  <a:cubicBezTo>
                    <a:pt x="13259" y="510"/>
                    <a:pt x="12852" y="682"/>
                    <a:pt x="12980" y="817"/>
                  </a:cubicBezTo>
                  <a:cubicBezTo>
                    <a:pt x="13040" y="880"/>
                    <a:pt x="12961" y="797"/>
                    <a:pt x="12980" y="817"/>
                  </a:cubicBezTo>
                  <a:close/>
                  <a:moveTo>
                    <a:pt x="9957" y="1618"/>
                  </a:moveTo>
                  <a:cubicBezTo>
                    <a:pt x="9928" y="1633"/>
                    <a:pt x="9880" y="1633"/>
                    <a:pt x="9869" y="1692"/>
                  </a:cubicBezTo>
                  <a:cubicBezTo>
                    <a:pt x="10061" y="1776"/>
                    <a:pt x="10255" y="1701"/>
                    <a:pt x="10450" y="1719"/>
                  </a:cubicBezTo>
                  <a:cubicBezTo>
                    <a:pt x="10415" y="1846"/>
                    <a:pt x="10164" y="1702"/>
                    <a:pt x="10103" y="1839"/>
                  </a:cubicBezTo>
                  <a:cubicBezTo>
                    <a:pt x="10213" y="2004"/>
                    <a:pt x="11298" y="1629"/>
                    <a:pt x="11265" y="1523"/>
                  </a:cubicBezTo>
                  <a:cubicBezTo>
                    <a:pt x="11242" y="1448"/>
                    <a:pt x="11155" y="1519"/>
                    <a:pt x="11122" y="1520"/>
                  </a:cubicBezTo>
                  <a:cubicBezTo>
                    <a:pt x="11012" y="1524"/>
                    <a:pt x="11110" y="1406"/>
                    <a:pt x="11113" y="1336"/>
                  </a:cubicBezTo>
                  <a:cubicBezTo>
                    <a:pt x="11027" y="1349"/>
                    <a:pt x="10945" y="1421"/>
                    <a:pt x="10860" y="1426"/>
                  </a:cubicBezTo>
                  <a:cubicBezTo>
                    <a:pt x="10882" y="1445"/>
                    <a:pt x="10897" y="1473"/>
                    <a:pt x="10907" y="1509"/>
                  </a:cubicBezTo>
                  <a:cubicBezTo>
                    <a:pt x="10876" y="1530"/>
                    <a:pt x="10843" y="1541"/>
                    <a:pt x="10810" y="1541"/>
                  </a:cubicBezTo>
                  <a:cubicBezTo>
                    <a:pt x="10842" y="1552"/>
                    <a:pt x="10869" y="1578"/>
                    <a:pt x="10890" y="1621"/>
                  </a:cubicBezTo>
                  <a:cubicBezTo>
                    <a:pt x="10850" y="1635"/>
                    <a:pt x="10645" y="1653"/>
                    <a:pt x="10591" y="1617"/>
                  </a:cubicBezTo>
                  <a:cubicBezTo>
                    <a:pt x="10608" y="1602"/>
                    <a:pt x="10623" y="1580"/>
                    <a:pt x="10635" y="1552"/>
                  </a:cubicBezTo>
                  <a:cubicBezTo>
                    <a:pt x="10581" y="1475"/>
                    <a:pt x="10520" y="1438"/>
                    <a:pt x="10451" y="1441"/>
                  </a:cubicBezTo>
                  <a:cubicBezTo>
                    <a:pt x="10532" y="1424"/>
                    <a:pt x="10346" y="1416"/>
                    <a:pt x="10318" y="1424"/>
                  </a:cubicBezTo>
                  <a:cubicBezTo>
                    <a:pt x="10191" y="1463"/>
                    <a:pt x="10079" y="1555"/>
                    <a:pt x="9957" y="1618"/>
                  </a:cubicBezTo>
                  <a:cubicBezTo>
                    <a:pt x="9928" y="1633"/>
                    <a:pt x="9967" y="1613"/>
                    <a:pt x="9957" y="1618"/>
                  </a:cubicBezTo>
                  <a:close/>
                  <a:moveTo>
                    <a:pt x="9930" y="1543"/>
                  </a:moveTo>
                  <a:cubicBezTo>
                    <a:pt x="9975" y="1525"/>
                    <a:pt x="10015" y="1494"/>
                    <a:pt x="10051" y="1451"/>
                  </a:cubicBezTo>
                  <a:cubicBezTo>
                    <a:pt x="10046" y="1424"/>
                    <a:pt x="9795" y="1559"/>
                    <a:pt x="9802" y="1595"/>
                  </a:cubicBezTo>
                  <a:cubicBezTo>
                    <a:pt x="9846" y="1591"/>
                    <a:pt x="9889" y="1574"/>
                    <a:pt x="9930" y="1543"/>
                  </a:cubicBezTo>
                  <a:cubicBezTo>
                    <a:pt x="9999" y="1504"/>
                    <a:pt x="9861" y="1583"/>
                    <a:pt x="9930" y="1543"/>
                  </a:cubicBezTo>
                  <a:close/>
                  <a:moveTo>
                    <a:pt x="8459" y="2722"/>
                  </a:moveTo>
                  <a:cubicBezTo>
                    <a:pt x="8714" y="2649"/>
                    <a:pt x="8961" y="2539"/>
                    <a:pt x="9191" y="2343"/>
                  </a:cubicBezTo>
                  <a:cubicBezTo>
                    <a:pt x="9190" y="2344"/>
                    <a:pt x="9189" y="2345"/>
                    <a:pt x="9188" y="2346"/>
                  </a:cubicBezTo>
                  <a:cubicBezTo>
                    <a:pt x="9194" y="2361"/>
                    <a:pt x="9204" y="2377"/>
                    <a:pt x="9209" y="2394"/>
                  </a:cubicBezTo>
                  <a:cubicBezTo>
                    <a:pt x="9115" y="2398"/>
                    <a:pt x="9037" y="2443"/>
                    <a:pt x="8964" y="2542"/>
                  </a:cubicBezTo>
                  <a:cubicBezTo>
                    <a:pt x="9075" y="2554"/>
                    <a:pt x="9185" y="2585"/>
                    <a:pt x="9298" y="2599"/>
                  </a:cubicBezTo>
                  <a:cubicBezTo>
                    <a:pt x="9256" y="2594"/>
                    <a:pt x="8939" y="2715"/>
                    <a:pt x="8937" y="2706"/>
                  </a:cubicBezTo>
                  <a:cubicBezTo>
                    <a:pt x="8937" y="2741"/>
                    <a:pt x="8943" y="2774"/>
                    <a:pt x="8957" y="2805"/>
                  </a:cubicBezTo>
                  <a:cubicBezTo>
                    <a:pt x="9104" y="2745"/>
                    <a:pt x="9449" y="2691"/>
                    <a:pt x="9583" y="2849"/>
                  </a:cubicBezTo>
                  <a:cubicBezTo>
                    <a:pt x="9552" y="2913"/>
                    <a:pt x="8857" y="2882"/>
                    <a:pt x="8863" y="2949"/>
                  </a:cubicBezTo>
                  <a:cubicBezTo>
                    <a:pt x="8875" y="3176"/>
                    <a:pt x="9181" y="3102"/>
                    <a:pt x="9150" y="3199"/>
                  </a:cubicBezTo>
                  <a:cubicBezTo>
                    <a:pt x="9066" y="3472"/>
                    <a:pt x="9739" y="3231"/>
                    <a:pt x="9835" y="3203"/>
                  </a:cubicBezTo>
                  <a:cubicBezTo>
                    <a:pt x="9866" y="3194"/>
                    <a:pt x="10027" y="3043"/>
                    <a:pt x="10059" y="3095"/>
                  </a:cubicBezTo>
                  <a:cubicBezTo>
                    <a:pt x="10132" y="3210"/>
                    <a:pt x="10235" y="3208"/>
                    <a:pt x="10329" y="3224"/>
                  </a:cubicBezTo>
                  <a:cubicBezTo>
                    <a:pt x="10401" y="3254"/>
                    <a:pt x="10470" y="3241"/>
                    <a:pt x="10536" y="3183"/>
                  </a:cubicBezTo>
                  <a:cubicBezTo>
                    <a:pt x="10534" y="3091"/>
                    <a:pt x="10554" y="3026"/>
                    <a:pt x="10597" y="2990"/>
                  </a:cubicBezTo>
                  <a:cubicBezTo>
                    <a:pt x="10667" y="2990"/>
                    <a:pt x="10751" y="3100"/>
                    <a:pt x="10787" y="2926"/>
                  </a:cubicBezTo>
                  <a:cubicBezTo>
                    <a:pt x="10765" y="2916"/>
                    <a:pt x="10517" y="2683"/>
                    <a:pt x="10524" y="2679"/>
                  </a:cubicBezTo>
                  <a:cubicBezTo>
                    <a:pt x="10642" y="2630"/>
                    <a:pt x="10785" y="2190"/>
                    <a:pt x="10610" y="2151"/>
                  </a:cubicBezTo>
                  <a:cubicBezTo>
                    <a:pt x="10499" y="2126"/>
                    <a:pt x="10455" y="2148"/>
                    <a:pt x="10397" y="2332"/>
                  </a:cubicBezTo>
                  <a:cubicBezTo>
                    <a:pt x="10339" y="2519"/>
                    <a:pt x="10279" y="2435"/>
                    <a:pt x="10223" y="2522"/>
                  </a:cubicBezTo>
                  <a:cubicBezTo>
                    <a:pt x="10477" y="2095"/>
                    <a:pt x="10070" y="2345"/>
                    <a:pt x="10010" y="2333"/>
                  </a:cubicBezTo>
                  <a:cubicBezTo>
                    <a:pt x="10022" y="2307"/>
                    <a:pt x="10033" y="2281"/>
                    <a:pt x="10045" y="2255"/>
                  </a:cubicBezTo>
                  <a:cubicBezTo>
                    <a:pt x="10058" y="2163"/>
                    <a:pt x="9692" y="2285"/>
                    <a:pt x="9692" y="2285"/>
                  </a:cubicBezTo>
                  <a:cubicBezTo>
                    <a:pt x="9713" y="2219"/>
                    <a:pt x="9832" y="2217"/>
                    <a:pt x="9824" y="2128"/>
                  </a:cubicBezTo>
                  <a:cubicBezTo>
                    <a:pt x="9716" y="2115"/>
                    <a:pt x="9721" y="1894"/>
                    <a:pt x="9582" y="1939"/>
                  </a:cubicBezTo>
                  <a:cubicBezTo>
                    <a:pt x="9443" y="1983"/>
                    <a:pt x="9347" y="1886"/>
                    <a:pt x="9212" y="1897"/>
                  </a:cubicBezTo>
                  <a:cubicBezTo>
                    <a:pt x="9073" y="1909"/>
                    <a:pt x="8937" y="1863"/>
                    <a:pt x="8875" y="2049"/>
                  </a:cubicBezTo>
                  <a:cubicBezTo>
                    <a:pt x="8830" y="2186"/>
                    <a:pt x="8710" y="2205"/>
                    <a:pt x="8631" y="2247"/>
                  </a:cubicBezTo>
                  <a:cubicBezTo>
                    <a:pt x="8640" y="2268"/>
                    <a:pt x="8635" y="2283"/>
                    <a:pt x="8638" y="2305"/>
                  </a:cubicBezTo>
                  <a:cubicBezTo>
                    <a:pt x="8542" y="2315"/>
                    <a:pt x="8400" y="2404"/>
                    <a:pt x="8327" y="2501"/>
                  </a:cubicBezTo>
                  <a:cubicBezTo>
                    <a:pt x="8415" y="2519"/>
                    <a:pt x="8477" y="2553"/>
                    <a:pt x="8459" y="2722"/>
                  </a:cubicBezTo>
                  <a:cubicBezTo>
                    <a:pt x="8562" y="2693"/>
                    <a:pt x="8477" y="2553"/>
                    <a:pt x="8459" y="2722"/>
                  </a:cubicBezTo>
                  <a:close/>
                  <a:moveTo>
                    <a:pt x="10789" y="2920"/>
                  </a:moveTo>
                  <a:cubicBezTo>
                    <a:pt x="10789" y="2922"/>
                    <a:pt x="10788" y="2924"/>
                    <a:pt x="10787" y="2926"/>
                  </a:cubicBezTo>
                  <a:cubicBezTo>
                    <a:pt x="10788" y="2926"/>
                    <a:pt x="10789" y="2927"/>
                    <a:pt x="10789" y="2927"/>
                  </a:cubicBezTo>
                  <a:lnTo>
                    <a:pt x="10789" y="2920"/>
                  </a:lnTo>
                  <a:cubicBezTo>
                    <a:pt x="10789" y="2922"/>
                    <a:pt x="10789" y="2920"/>
                    <a:pt x="10789" y="2920"/>
                  </a:cubicBezTo>
                  <a:close/>
                  <a:moveTo>
                    <a:pt x="14846" y="3703"/>
                  </a:moveTo>
                  <a:cubicBezTo>
                    <a:pt x="14831" y="3644"/>
                    <a:pt x="14819" y="3583"/>
                    <a:pt x="14810" y="3521"/>
                  </a:cubicBezTo>
                  <a:cubicBezTo>
                    <a:pt x="14760" y="3396"/>
                    <a:pt x="14637" y="3491"/>
                    <a:pt x="14570" y="3423"/>
                  </a:cubicBezTo>
                  <a:cubicBezTo>
                    <a:pt x="14418" y="3268"/>
                    <a:pt x="14635" y="3177"/>
                    <a:pt x="14688" y="3172"/>
                  </a:cubicBezTo>
                  <a:cubicBezTo>
                    <a:pt x="14686" y="3065"/>
                    <a:pt x="14563" y="3082"/>
                    <a:pt x="14563" y="3077"/>
                  </a:cubicBezTo>
                  <a:cubicBezTo>
                    <a:pt x="14567" y="2987"/>
                    <a:pt x="14662" y="3020"/>
                    <a:pt x="14692" y="3017"/>
                  </a:cubicBezTo>
                  <a:cubicBezTo>
                    <a:pt x="14716" y="2752"/>
                    <a:pt x="14459" y="2797"/>
                    <a:pt x="14399" y="2674"/>
                  </a:cubicBezTo>
                  <a:cubicBezTo>
                    <a:pt x="14298" y="2466"/>
                    <a:pt x="14275" y="2638"/>
                    <a:pt x="14139" y="2603"/>
                  </a:cubicBezTo>
                  <a:cubicBezTo>
                    <a:pt x="14106" y="2594"/>
                    <a:pt x="14092" y="2278"/>
                    <a:pt x="13931" y="2278"/>
                  </a:cubicBezTo>
                  <a:cubicBezTo>
                    <a:pt x="14161" y="2286"/>
                    <a:pt x="13540" y="1693"/>
                    <a:pt x="13606" y="2213"/>
                  </a:cubicBezTo>
                  <a:cubicBezTo>
                    <a:pt x="13614" y="2280"/>
                    <a:pt x="13731" y="2294"/>
                    <a:pt x="13758" y="2284"/>
                  </a:cubicBezTo>
                  <a:cubicBezTo>
                    <a:pt x="13707" y="2303"/>
                    <a:pt x="13444" y="2317"/>
                    <a:pt x="13421" y="2417"/>
                  </a:cubicBezTo>
                  <a:cubicBezTo>
                    <a:pt x="13455" y="2272"/>
                    <a:pt x="13710" y="1960"/>
                    <a:pt x="13402" y="2025"/>
                  </a:cubicBezTo>
                  <a:cubicBezTo>
                    <a:pt x="13348" y="2036"/>
                    <a:pt x="12808" y="2150"/>
                    <a:pt x="12974" y="2372"/>
                  </a:cubicBezTo>
                  <a:cubicBezTo>
                    <a:pt x="12939" y="2360"/>
                    <a:pt x="12808" y="2406"/>
                    <a:pt x="12833" y="2524"/>
                  </a:cubicBezTo>
                  <a:cubicBezTo>
                    <a:pt x="12711" y="2551"/>
                    <a:pt x="12997" y="2011"/>
                    <a:pt x="13153" y="2009"/>
                  </a:cubicBezTo>
                  <a:cubicBezTo>
                    <a:pt x="12917" y="2012"/>
                    <a:pt x="12719" y="2051"/>
                    <a:pt x="12508" y="2247"/>
                  </a:cubicBezTo>
                  <a:cubicBezTo>
                    <a:pt x="12357" y="2388"/>
                    <a:pt x="12234" y="2628"/>
                    <a:pt x="12497" y="2640"/>
                  </a:cubicBezTo>
                  <a:cubicBezTo>
                    <a:pt x="12502" y="2651"/>
                    <a:pt x="12508" y="2672"/>
                    <a:pt x="12509" y="2684"/>
                  </a:cubicBezTo>
                  <a:cubicBezTo>
                    <a:pt x="12040" y="2720"/>
                    <a:pt x="12532" y="2917"/>
                    <a:pt x="12736" y="2949"/>
                  </a:cubicBezTo>
                  <a:cubicBezTo>
                    <a:pt x="12875" y="2971"/>
                    <a:pt x="13394" y="3167"/>
                    <a:pt x="13400" y="2806"/>
                  </a:cubicBezTo>
                  <a:cubicBezTo>
                    <a:pt x="13467" y="2814"/>
                    <a:pt x="13469" y="2945"/>
                    <a:pt x="13484" y="3002"/>
                  </a:cubicBezTo>
                  <a:cubicBezTo>
                    <a:pt x="13511" y="2983"/>
                    <a:pt x="13524" y="2978"/>
                    <a:pt x="13553" y="3004"/>
                  </a:cubicBezTo>
                  <a:cubicBezTo>
                    <a:pt x="13545" y="3015"/>
                    <a:pt x="13541" y="3024"/>
                    <a:pt x="13527" y="3022"/>
                  </a:cubicBezTo>
                  <a:cubicBezTo>
                    <a:pt x="13584" y="3103"/>
                    <a:pt x="13976" y="3558"/>
                    <a:pt x="13788" y="3676"/>
                  </a:cubicBezTo>
                  <a:cubicBezTo>
                    <a:pt x="13690" y="3737"/>
                    <a:pt x="13621" y="3857"/>
                    <a:pt x="13514" y="3899"/>
                  </a:cubicBezTo>
                  <a:cubicBezTo>
                    <a:pt x="13387" y="3949"/>
                    <a:pt x="13560" y="4129"/>
                    <a:pt x="13452" y="4130"/>
                  </a:cubicBezTo>
                  <a:cubicBezTo>
                    <a:pt x="13252" y="4132"/>
                    <a:pt x="13071" y="4129"/>
                    <a:pt x="12907" y="4244"/>
                  </a:cubicBezTo>
                  <a:cubicBezTo>
                    <a:pt x="12618" y="4449"/>
                    <a:pt x="13324" y="4431"/>
                    <a:pt x="13293" y="4325"/>
                  </a:cubicBezTo>
                  <a:cubicBezTo>
                    <a:pt x="13297" y="4354"/>
                    <a:pt x="13302" y="4384"/>
                    <a:pt x="13306" y="4414"/>
                  </a:cubicBezTo>
                  <a:cubicBezTo>
                    <a:pt x="13335" y="4386"/>
                    <a:pt x="13514" y="4535"/>
                    <a:pt x="13544" y="4612"/>
                  </a:cubicBezTo>
                  <a:cubicBezTo>
                    <a:pt x="13562" y="4658"/>
                    <a:pt x="13447" y="4615"/>
                    <a:pt x="13485" y="4762"/>
                  </a:cubicBezTo>
                  <a:cubicBezTo>
                    <a:pt x="13505" y="4844"/>
                    <a:pt x="13683" y="4932"/>
                    <a:pt x="13706" y="4822"/>
                  </a:cubicBezTo>
                  <a:cubicBezTo>
                    <a:pt x="13672" y="4983"/>
                    <a:pt x="13905" y="5050"/>
                    <a:pt x="13969" y="5073"/>
                  </a:cubicBezTo>
                  <a:cubicBezTo>
                    <a:pt x="14190" y="5151"/>
                    <a:pt x="13893" y="4680"/>
                    <a:pt x="13880" y="4622"/>
                  </a:cubicBezTo>
                  <a:cubicBezTo>
                    <a:pt x="14051" y="4744"/>
                    <a:pt x="14340" y="5017"/>
                    <a:pt x="14392" y="4535"/>
                  </a:cubicBezTo>
                  <a:cubicBezTo>
                    <a:pt x="14399" y="4469"/>
                    <a:pt x="14360" y="4290"/>
                    <a:pt x="14326" y="4275"/>
                  </a:cubicBezTo>
                  <a:cubicBezTo>
                    <a:pt x="14118" y="4185"/>
                    <a:pt x="14321" y="4031"/>
                    <a:pt x="14266" y="3892"/>
                  </a:cubicBezTo>
                  <a:cubicBezTo>
                    <a:pt x="14332" y="3906"/>
                    <a:pt x="14430" y="3807"/>
                    <a:pt x="14452" y="3995"/>
                  </a:cubicBezTo>
                  <a:cubicBezTo>
                    <a:pt x="14474" y="3993"/>
                    <a:pt x="14498" y="3999"/>
                    <a:pt x="14520" y="4006"/>
                  </a:cubicBezTo>
                  <a:cubicBezTo>
                    <a:pt x="14395" y="4217"/>
                    <a:pt x="14803" y="4398"/>
                    <a:pt x="14727" y="4048"/>
                  </a:cubicBezTo>
                  <a:cubicBezTo>
                    <a:pt x="14756" y="4180"/>
                    <a:pt x="14951" y="3962"/>
                    <a:pt x="14990" y="3922"/>
                  </a:cubicBezTo>
                  <a:cubicBezTo>
                    <a:pt x="15174" y="3728"/>
                    <a:pt x="14885" y="3767"/>
                    <a:pt x="14846" y="3703"/>
                  </a:cubicBezTo>
                  <a:cubicBezTo>
                    <a:pt x="14823" y="3666"/>
                    <a:pt x="14896" y="3785"/>
                    <a:pt x="14846" y="3703"/>
                  </a:cubicBezTo>
                  <a:close/>
                  <a:moveTo>
                    <a:pt x="14710" y="9160"/>
                  </a:moveTo>
                  <a:cubicBezTo>
                    <a:pt x="14618" y="9033"/>
                    <a:pt x="14758" y="8993"/>
                    <a:pt x="14736" y="8951"/>
                  </a:cubicBezTo>
                  <a:cubicBezTo>
                    <a:pt x="14706" y="8936"/>
                    <a:pt x="14679" y="8912"/>
                    <a:pt x="14655" y="8877"/>
                  </a:cubicBezTo>
                  <a:cubicBezTo>
                    <a:pt x="14646" y="8834"/>
                    <a:pt x="14713" y="8712"/>
                    <a:pt x="14721" y="8737"/>
                  </a:cubicBezTo>
                  <a:cubicBezTo>
                    <a:pt x="14674" y="8602"/>
                    <a:pt x="14428" y="8759"/>
                    <a:pt x="14424" y="8631"/>
                  </a:cubicBezTo>
                  <a:cubicBezTo>
                    <a:pt x="14421" y="8551"/>
                    <a:pt x="14495" y="8592"/>
                    <a:pt x="14492" y="8520"/>
                  </a:cubicBezTo>
                  <a:cubicBezTo>
                    <a:pt x="14490" y="8427"/>
                    <a:pt x="14266" y="8564"/>
                    <a:pt x="14264" y="8596"/>
                  </a:cubicBezTo>
                  <a:cubicBezTo>
                    <a:pt x="14277" y="8366"/>
                    <a:pt x="14608" y="8284"/>
                    <a:pt x="14589" y="8067"/>
                  </a:cubicBezTo>
                  <a:cubicBezTo>
                    <a:pt x="14566" y="8063"/>
                    <a:pt x="14544" y="8064"/>
                    <a:pt x="14522" y="8070"/>
                  </a:cubicBezTo>
                  <a:cubicBezTo>
                    <a:pt x="14777" y="7847"/>
                    <a:pt x="14660" y="7551"/>
                    <a:pt x="14539" y="7316"/>
                  </a:cubicBezTo>
                  <a:cubicBezTo>
                    <a:pt x="14744" y="7252"/>
                    <a:pt x="14252" y="6972"/>
                    <a:pt x="14257" y="6975"/>
                  </a:cubicBezTo>
                  <a:cubicBezTo>
                    <a:pt x="14277" y="6839"/>
                    <a:pt x="14186" y="6792"/>
                    <a:pt x="14147" y="6708"/>
                  </a:cubicBezTo>
                  <a:cubicBezTo>
                    <a:pt x="14294" y="6548"/>
                    <a:pt x="14222" y="6508"/>
                    <a:pt x="14190" y="6241"/>
                  </a:cubicBezTo>
                  <a:cubicBezTo>
                    <a:pt x="14156" y="6035"/>
                    <a:pt x="14162" y="5747"/>
                    <a:pt x="14079" y="5572"/>
                  </a:cubicBezTo>
                  <a:cubicBezTo>
                    <a:pt x="14010" y="5430"/>
                    <a:pt x="13721" y="5958"/>
                    <a:pt x="13656" y="6014"/>
                  </a:cubicBezTo>
                  <a:cubicBezTo>
                    <a:pt x="13468" y="6177"/>
                    <a:pt x="13539" y="5901"/>
                    <a:pt x="13366" y="5914"/>
                  </a:cubicBezTo>
                  <a:cubicBezTo>
                    <a:pt x="13394" y="5777"/>
                    <a:pt x="13583" y="5311"/>
                    <a:pt x="13383" y="5311"/>
                  </a:cubicBezTo>
                  <a:cubicBezTo>
                    <a:pt x="13338" y="5205"/>
                    <a:pt x="13182" y="4950"/>
                    <a:pt x="13075" y="4950"/>
                  </a:cubicBezTo>
                  <a:cubicBezTo>
                    <a:pt x="12933" y="4950"/>
                    <a:pt x="12560" y="4824"/>
                    <a:pt x="12499" y="5066"/>
                  </a:cubicBezTo>
                  <a:cubicBezTo>
                    <a:pt x="12437" y="5312"/>
                    <a:pt x="12367" y="5348"/>
                    <a:pt x="12233" y="5505"/>
                  </a:cubicBezTo>
                  <a:cubicBezTo>
                    <a:pt x="12279" y="5508"/>
                    <a:pt x="12343" y="5589"/>
                    <a:pt x="12377" y="5589"/>
                  </a:cubicBezTo>
                  <a:cubicBezTo>
                    <a:pt x="12387" y="5589"/>
                    <a:pt x="12083" y="5973"/>
                    <a:pt x="12080" y="5992"/>
                  </a:cubicBezTo>
                  <a:cubicBezTo>
                    <a:pt x="12066" y="6088"/>
                    <a:pt x="12149" y="6179"/>
                    <a:pt x="12171" y="6244"/>
                  </a:cubicBezTo>
                  <a:cubicBezTo>
                    <a:pt x="12231" y="6420"/>
                    <a:pt x="12127" y="6638"/>
                    <a:pt x="12053" y="6744"/>
                  </a:cubicBezTo>
                  <a:cubicBezTo>
                    <a:pt x="11914" y="6941"/>
                    <a:pt x="11637" y="6905"/>
                    <a:pt x="11530" y="7118"/>
                  </a:cubicBezTo>
                  <a:cubicBezTo>
                    <a:pt x="11489" y="7201"/>
                    <a:pt x="11475" y="7527"/>
                    <a:pt x="11463" y="7635"/>
                  </a:cubicBezTo>
                  <a:cubicBezTo>
                    <a:pt x="11442" y="7818"/>
                    <a:pt x="11396" y="7837"/>
                    <a:pt x="11344" y="7990"/>
                  </a:cubicBezTo>
                  <a:cubicBezTo>
                    <a:pt x="11290" y="7895"/>
                    <a:pt x="11239" y="8061"/>
                    <a:pt x="11185" y="8067"/>
                  </a:cubicBezTo>
                  <a:cubicBezTo>
                    <a:pt x="11058" y="8067"/>
                    <a:pt x="11067" y="7164"/>
                    <a:pt x="11252" y="7164"/>
                  </a:cubicBezTo>
                  <a:lnTo>
                    <a:pt x="11267" y="7164"/>
                  </a:lnTo>
                  <a:lnTo>
                    <a:pt x="11284" y="7016"/>
                  </a:lnTo>
                  <a:cubicBezTo>
                    <a:pt x="11095" y="6863"/>
                    <a:pt x="10854" y="6979"/>
                    <a:pt x="10682" y="6719"/>
                  </a:cubicBezTo>
                  <a:cubicBezTo>
                    <a:pt x="10512" y="6465"/>
                    <a:pt x="10436" y="6343"/>
                    <a:pt x="10190" y="6421"/>
                  </a:cubicBezTo>
                  <a:lnTo>
                    <a:pt x="10261" y="5959"/>
                  </a:lnTo>
                  <a:lnTo>
                    <a:pt x="10096" y="5959"/>
                  </a:lnTo>
                  <a:cubicBezTo>
                    <a:pt x="10152" y="5660"/>
                    <a:pt x="10334" y="5500"/>
                    <a:pt x="10478" y="5337"/>
                  </a:cubicBezTo>
                  <a:cubicBezTo>
                    <a:pt x="10524" y="5292"/>
                    <a:pt x="10895" y="4998"/>
                    <a:pt x="10897" y="4941"/>
                  </a:cubicBezTo>
                  <a:cubicBezTo>
                    <a:pt x="10960" y="4928"/>
                    <a:pt x="11164" y="4901"/>
                    <a:pt x="11123" y="4713"/>
                  </a:cubicBezTo>
                  <a:cubicBezTo>
                    <a:pt x="11228" y="4726"/>
                    <a:pt x="11874" y="4466"/>
                    <a:pt x="11832" y="4221"/>
                  </a:cubicBezTo>
                  <a:cubicBezTo>
                    <a:pt x="11865" y="4202"/>
                    <a:pt x="11900" y="4192"/>
                    <a:pt x="11932" y="4166"/>
                  </a:cubicBezTo>
                  <a:cubicBezTo>
                    <a:pt x="11886" y="4242"/>
                    <a:pt x="11633" y="4531"/>
                    <a:pt x="11611" y="4604"/>
                  </a:cubicBezTo>
                  <a:cubicBezTo>
                    <a:pt x="11667" y="4619"/>
                    <a:pt x="11732" y="4582"/>
                    <a:pt x="11791" y="4586"/>
                  </a:cubicBezTo>
                  <a:cubicBezTo>
                    <a:pt x="11800" y="4643"/>
                    <a:pt x="11766" y="4669"/>
                    <a:pt x="11765" y="4719"/>
                  </a:cubicBezTo>
                  <a:cubicBezTo>
                    <a:pt x="11883" y="4755"/>
                    <a:pt x="12101" y="4427"/>
                    <a:pt x="12195" y="4524"/>
                  </a:cubicBezTo>
                  <a:cubicBezTo>
                    <a:pt x="12190" y="4519"/>
                    <a:pt x="12518" y="4797"/>
                    <a:pt x="12469" y="4545"/>
                  </a:cubicBezTo>
                  <a:cubicBezTo>
                    <a:pt x="12459" y="4494"/>
                    <a:pt x="12363" y="4471"/>
                    <a:pt x="12347" y="4511"/>
                  </a:cubicBezTo>
                  <a:cubicBezTo>
                    <a:pt x="12444" y="4268"/>
                    <a:pt x="12177" y="4299"/>
                    <a:pt x="12161" y="4129"/>
                  </a:cubicBezTo>
                  <a:cubicBezTo>
                    <a:pt x="12136" y="4142"/>
                    <a:pt x="12111" y="4155"/>
                    <a:pt x="12087" y="4168"/>
                  </a:cubicBezTo>
                  <a:cubicBezTo>
                    <a:pt x="12089" y="4121"/>
                    <a:pt x="12096" y="4077"/>
                    <a:pt x="12109" y="4035"/>
                  </a:cubicBezTo>
                  <a:cubicBezTo>
                    <a:pt x="12092" y="4025"/>
                    <a:pt x="12074" y="4026"/>
                    <a:pt x="12056" y="4033"/>
                  </a:cubicBezTo>
                  <a:cubicBezTo>
                    <a:pt x="12065" y="4008"/>
                    <a:pt x="12066" y="3982"/>
                    <a:pt x="12059" y="3954"/>
                  </a:cubicBezTo>
                  <a:cubicBezTo>
                    <a:pt x="12124" y="3937"/>
                    <a:pt x="12113" y="4012"/>
                    <a:pt x="12173" y="4034"/>
                  </a:cubicBezTo>
                  <a:cubicBezTo>
                    <a:pt x="12210" y="4153"/>
                    <a:pt x="12360" y="4254"/>
                    <a:pt x="12316" y="4049"/>
                  </a:cubicBezTo>
                  <a:cubicBezTo>
                    <a:pt x="12332" y="4043"/>
                    <a:pt x="12344" y="4028"/>
                    <a:pt x="12351" y="4004"/>
                  </a:cubicBezTo>
                  <a:cubicBezTo>
                    <a:pt x="12449" y="4054"/>
                    <a:pt x="12869" y="3767"/>
                    <a:pt x="12773" y="3542"/>
                  </a:cubicBezTo>
                  <a:lnTo>
                    <a:pt x="12799" y="3528"/>
                  </a:lnTo>
                  <a:cubicBezTo>
                    <a:pt x="12796" y="3501"/>
                    <a:pt x="12791" y="3469"/>
                    <a:pt x="12783" y="3445"/>
                  </a:cubicBezTo>
                  <a:cubicBezTo>
                    <a:pt x="12838" y="3455"/>
                    <a:pt x="12968" y="3438"/>
                    <a:pt x="12959" y="3307"/>
                  </a:cubicBezTo>
                  <a:cubicBezTo>
                    <a:pt x="12958" y="3286"/>
                    <a:pt x="12913" y="3085"/>
                    <a:pt x="12913" y="3127"/>
                  </a:cubicBezTo>
                  <a:cubicBezTo>
                    <a:pt x="12848" y="2986"/>
                    <a:pt x="12623" y="2945"/>
                    <a:pt x="12526" y="3031"/>
                  </a:cubicBezTo>
                  <a:cubicBezTo>
                    <a:pt x="12490" y="3062"/>
                    <a:pt x="12430" y="3255"/>
                    <a:pt x="12448" y="3255"/>
                  </a:cubicBezTo>
                  <a:cubicBezTo>
                    <a:pt x="12404" y="3310"/>
                    <a:pt x="12327" y="3392"/>
                    <a:pt x="12277" y="3456"/>
                  </a:cubicBezTo>
                  <a:cubicBezTo>
                    <a:pt x="12219" y="3448"/>
                    <a:pt x="12090" y="3491"/>
                    <a:pt x="12105" y="3620"/>
                  </a:cubicBezTo>
                  <a:cubicBezTo>
                    <a:pt x="11973" y="3754"/>
                    <a:pt x="12056" y="3511"/>
                    <a:pt x="12054" y="3550"/>
                  </a:cubicBezTo>
                  <a:cubicBezTo>
                    <a:pt x="12195" y="3550"/>
                    <a:pt x="12176" y="2901"/>
                    <a:pt x="11881" y="3290"/>
                  </a:cubicBezTo>
                  <a:cubicBezTo>
                    <a:pt x="11886" y="3266"/>
                    <a:pt x="11887" y="3242"/>
                    <a:pt x="11884" y="3218"/>
                  </a:cubicBezTo>
                  <a:cubicBezTo>
                    <a:pt x="11938" y="3192"/>
                    <a:pt x="11963" y="3160"/>
                    <a:pt x="11963" y="3116"/>
                  </a:cubicBezTo>
                  <a:cubicBezTo>
                    <a:pt x="11961" y="3072"/>
                    <a:pt x="11941" y="3025"/>
                    <a:pt x="11891" y="3023"/>
                  </a:cubicBezTo>
                  <a:cubicBezTo>
                    <a:pt x="11974" y="2946"/>
                    <a:pt x="11929" y="2887"/>
                    <a:pt x="11898" y="2792"/>
                  </a:cubicBezTo>
                  <a:cubicBezTo>
                    <a:pt x="11924" y="2686"/>
                    <a:pt x="11967" y="2648"/>
                    <a:pt x="11897" y="2538"/>
                  </a:cubicBezTo>
                  <a:cubicBezTo>
                    <a:pt x="12156" y="2423"/>
                    <a:pt x="12415" y="2194"/>
                    <a:pt x="12684" y="2064"/>
                  </a:cubicBezTo>
                  <a:cubicBezTo>
                    <a:pt x="12498" y="1923"/>
                    <a:pt x="12276" y="1832"/>
                    <a:pt x="12075" y="1942"/>
                  </a:cubicBezTo>
                  <a:cubicBezTo>
                    <a:pt x="11871" y="2053"/>
                    <a:pt x="11810" y="2410"/>
                    <a:pt x="11618" y="2516"/>
                  </a:cubicBezTo>
                  <a:cubicBezTo>
                    <a:pt x="11638" y="2485"/>
                    <a:pt x="11712" y="2388"/>
                    <a:pt x="11714" y="2336"/>
                  </a:cubicBezTo>
                  <a:cubicBezTo>
                    <a:pt x="11703" y="2340"/>
                    <a:pt x="11687" y="2329"/>
                    <a:pt x="11678" y="2329"/>
                  </a:cubicBezTo>
                  <a:cubicBezTo>
                    <a:pt x="11687" y="2307"/>
                    <a:pt x="11683" y="2293"/>
                    <a:pt x="11686" y="2269"/>
                  </a:cubicBezTo>
                  <a:cubicBezTo>
                    <a:pt x="11663" y="2273"/>
                    <a:pt x="11645" y="2265"/>
                    <a:pt x="11631" y="2243"/>
                  </a:cubicBezTo>
                  <a:cubicBezTo>
                    <a:pt x="11659" y="2212"/>
                    <a:pt x="11852" y="2141"/>
                    <a:pt x="11836" y="2053"/>
                  </a:cubicBezTo>
                  <a:cubicBezTo>
                    <a:pt x="11815" y="1936"/>
                    <a:pt x="11511" y="2066"/>
                    <a:pt x="11469" y="2073"/>
                  </a:cubicBezTo>
                  <a:cubicBezTo>
                    <a:pt x="11213" y="2115"/>
                    <a:pt x="11442" y="2211"/>
                    <a:pt x="11299" y="2321"/>
                  </a:cubicBezTo>
                  <a:cubicBezTo>
                    <a:pt x="11253" y="2357"/>
                    <a:pt x="11068" y="2097"/>
                    <a:pt x="11075" y="2352"/>
                  </a:cubicBezTo>
                  <a:cubicBezTo>
                    <a:pt x="11078" y="2447"/>
                    <a:pt x="11216" y="2513"/>
                    <a:pt x="11245" y="2664"/>
                  </a:cubicBezTo>
                  <a:cubicBezTo>
                    <a:pt x="11347" y="2689"/>
                    <a:pt x="11434" y="2586"/>
                    <a:pt x="11534" y="2565"/>
                  </a:cubicBezTo>
                  <a:cubicBezTo>
                    <a:pt x="11356" y="2678"/>
                    <a:pt x="11254" y="2955"/>
                    <a:pt x="11405" y="3165"/>
                  </a:cubicBezTo>
                  <a:cubicBezTo>
                    <a:pt x="11352" y="3210"/>
                    <a:pt x="11315" y="3245"/>
                    <a:pt x="11311" y="3351"/>
                  </a:cubicBezTo>
                  <a:lnTo>
                    <a:pt x="11337" y="3364"/>
                  </a:lnTo>
                  <a:cubicBezTo>
                    <a:pt x="11180" y="3430"/>
                    <a:pt x="11148" y="3493"/>
                    <a:pt x="11034" y="3630"/>
                  </a:cubicBezTo>
                  <a:cubicBezTo>
                    <a:pt x="11034" y="3630"/>
                    <a:pt x="11034" y="3630"/>
                    <a:pt x="11034" y="3630"/>
                  </a:cubicBezTo>
                  <a:cubicBezTo>
                    <a:pt x="11062" y="3545"/>
                    <a:pt x="11118" y="3452"/>
                    <a:pt x="11051" y="3363"/>
                  </a:cubicBezTo>
                  <a:cubicBezTo>
                    <a:pt x="11126" y="3368"/>
                    <a:pt x="11196" y="3337"/>
                    <a:pt x="11260" y="3272"/>
                  </a:cubicBezTo>
                  <a:cubicBezTo>
                    <a:pt x="11273" y="3258"/>
                    <a:pt x="11118" y="3018"/>
                    <a:pt x="11092" y="3018"/>
                  </a:cubicBezTo>
                  <a:cubicBezTo>
                    <a:pt x="11054" y="3018"/>
                    <a:pt x="10831" y="3190"/>
                    <a:pt x="10807" y="3256"/>
                  </a:cubicBezTo>
                  <a:cubicBezTo>
                    <a:pt x="10846" y="3272"/>
                    <a:pt x="10885" y="3290"/>
                    <a:pt x="10924" y="3309"/>
                  </a:cubicBezTo>
                  <a:cubicBezTo>
                    <a:pt x="10788" y="3310"/>
                    <a:pt x="10725" y="3477"/>
                    <a:pt x="10582" y="3471"/>
                  </a:cubicBezTo>
                  <a:cubicBezTo>
                    <a:pt x="10454" y="3498"/>
                    <a:pt x="10174" y="3554"/>
                    <a:pt x="10079" y="3374"/>
                  </a:cubicBezTo>
                  <a:cubicBezTo>
                    <a:pt x="10186" y="3130"/>
                    <a:pt x="9474" y="3169"/>
                    <a:pt x="9618" y="3516"/>
                  </a:cubicBezTo>
                  <a:cubicBezTo>
                    <a:pt x="9530" y="3631"/>
                    <a:pt x="9461" y="3480"/>
                    <a:pt x="9369" y="3462"/>
                  </a:cubicBezTo>
                  <a:cubicBezTo>
                    <a:pt x="9214" y="3481"/>
                    <a:pt x="9061" y="3554"/>
                    <a:pt x="8905" y="3532"/>
                  </a:cubicBezTo>
                  <a:cubicBezTo>
                    <a:pt x="9138" y="3401"/>
                    <a:pt x="9055" y="3181"/>
                    <a:pt x="8834" y="3214"/>
                  </a:cubicBezTo>
                  <a:cubicBezTo>
                    <a:pt x="8717" y="3230"/>
                    <a:pt x="8606" y="3153"/>
                    <a:pt x="8499" y="3083"/>
                  </a:cubicBezTo>
                  <a:cubicBezTo>
                    <a:pt x="8302" y="2955"/>
                    <a:pt x="8277" y="3049"/>
                    <a:pt x="8099" y="3063"/>
                  </a:cubicBezTo>
                  <a:cubicBezTo>
                    <a:pt x="8244" y="2744"/>
                    <a:pt x="7845" y="3070"/>
                    <a:pt x="7825" y="3072"/>
                  </a:cubicBezTo>
                  <a:cubicBezTo>
                    <a:pt x="7803" y="3026"/>
                    <a:pt x="7858" y="2925"/>
                    <a:pt x="7823" y="2862"/>
                  </a:cubicBezTo>
                  <a:cubicBezTo>
                    <a:pt x="7766" y="2758"/>
                    <a:pt x="7616" y="2889"/>
                    <a:pt x="7554" y="2920"/>
                  </a:cubicBezTo>
                  <a:cubicBezTo>
                    <a:pt x="7483" y="2703"/>
                    <a:pt x="7201" y="3025"/>
                    <a:pt x="7121" y="3025"/>
                  </a:cubicBezTo>
                  <a:cubicBezTo>
                    <a:pt x="7039" y="3025"/>
                    <a:pt x="6963" y="3004"/>
                    <a:pt x="6880" y="3011"/>
                  </a:cubicBezTo>
                  <a:cubicBezTo>
                    <a:pt x="6762" y="3020"/>
                    <a:pt x="6644" y="3147"/>
                    <a:pt x="6541" y="3158"/>
                  </a:cubicBezTo>
                  <a:cubicBezTo>
                    <a:pt x="6436" y="3288"/>
                    <a:pt x="6242" y="2969"/>
                    <a:pt x="6103" y="3002"/>
                  </a:cubicBezTo>
                  <a:cubicBezTo>
                    <a:pt x="5988" y="2699"/>
                    <a:pt x="5302" y="2658"/>
                    <a:pt x="5109" y="2660"/>
                  </a:cubicBezTo>
                  <a:lnTo>
                    <a:pt x="5167" y="2595"/>
                  </a:lnTo>
                  <a:cubicBezTo>
                    <a:pt x="4386" y="2334"/>
                    <a:pt x="3527" y="2801"/>
                    <a:pt x="2782" y="3187"/>
                  </a:cubicBezTo>
                  <a:cubicBezTo>
                    <a:pt x="2791" y="3245"/>
                    <a:pt x="2795" y="3305"/>
                    <a:pt x="2795" y="3364"/>
                  </a:cubicBezTo>
                  <a:cubicBezTo>
                    <a:pt x="2822" y="3360"/>
                    <a:pt x="2847" y="3381"/>
                    <a:pt x="2862" y="3411"/>
                  </a:cubicBezTo>
                  <a:cubicBezTo>
                    <a:pt x="2896" y="3481"/>
                    <a:pt x="2848" y="3560"/>
                    <a:pt x="2809" y="3586"/>
                  </a:cubicBezTo>
                  <a:cubicBezTo>
                    <a:pt x="2808" y="3616"/>
                    <a:pt x="2819" y="3636"/>
                    <a:pt x="2844" y="3646"/>
                  </a:cubicBezTo>
                  <a:cubicBezTo>
                    <a:pt x="2670" y="3610"/>
                    <a:pt x="2512" y="3697"/>
                    <a:pt x="2347" y="3775"/>
                  </a:cubicBezTo>
                  <a:cubicBezTo>
                    <a:pt x="2314" y="3790"/>
                    <a:pt x="1789" y="3962"/>
                    <a:pt x="2021" y="4078"/>
                  </a:cubicBezTo>
                  <a:cubicBezTo>
                    <a:pt x="1792" y="4457"/>
                    <a:pt x="2406" y="4349"/>
                    <a:pt x="2511" y="4285"/>
                  </a:cubicBezTo>
                  <a:cubicBezTo>
                    <a:pt x="2434" y="4611"/>
                    <a:pt x="1901" y="4586"/>
                    <a:pt x="1738" y="4688"/>
                  </a:cubicBezTo>
                  <a:cubicBezTo>
                    <a:pt x="1611" y="4807"/>
                    <a:pt x="1326" y="4847"/>
                    <a:pt x="1295" y="5135"/>
                  </a:cubicBezTo>
                  <a:cubicBezTo>
                    <a:pt x="1272" y="5347"/>
                    <a:pt x="1079" y="5786"/>
                    <a:pt x="1424" y="5569"/>
                  </a:cubicBezTo>
                  <a:cubicBezTo>
                    <a:pt x="1383" y="5665"/>
                    <a:pt x="1289" y="5766"/>
                    <a:pt x="1233" y="5830"/>
                  </a:cubicBezTo>
                  <a:lnTo>
                    <a:pt x="1248" y="5941"/>
                  </a:lnTo>
                  <a:cubicBezTo>
                    <a:pt x="1306" y="5949"/>
                    <a:pt x="1374" y="5942"/>
                    <a:pt x="1428" y="5909"/>
                  </a:cubicBezTo>
                  <a:cubicBezTo>
                    <a:pt x="1583" y="5813"/>
                    <a:pt x="1506" y="5986"/>
                    <a:pt x="1617" y="6015"/>
                  </a:cubicBezTo>
                  <a:cubicBezTo>
                    <a:pt x="1626" y="6015"/>
                    <a:pt x="1633" y="6012"/>
                    <a:pt x="1640" y="6008"/>
                  </a:cubicBezTo>
                  <a:cubicBezTo>
                    <a:pt x="1269" y="6350"/>
                    <a:pt x="878" y="6521"/>
                    <a:pt x="479" y="6743"/>
                  </a:cubicBezTo>
                  <a:cubicBezTo>
                    <a:pt x="344" y="6818"/>
                    <a:pt x="176" y="6809"/>
                    <a:pt x="55" y="6949"/>
                  </a:cubicBezTo>
                  <a:cubicBezTo>
                    <a:pt x="-153" y="7190"/>
                    <a:pt x="298" y="7025"/>
                    <a:pt x="345" y="7001"/>
                  </a:cubicBezTo>
                  <a:cubicBezTo>
                    <a:pt x="704" y="6820"/>
                    <a:pt x="1069" y="6689"/>
                    <a:pt x="1425" y="6508"/>
                  </a:cubicBezTo>
                  <a:cubicBezTo>
                    <a:pt x="1622" y="6408"/>
                    <a:pt x="2421" y="6068"/>
                    <a:pt x="2421" y="5738"/>
                  </a:cubicBezTo>
                  <a:cubicBezTo>
                    <a:pt x="2565" y="5669"/>
                    <a:pt x="2546" y="5757"/>
                    <a:pt x="2665" y="5770"/>
                  </a:cubicBezTo>
                  <a:cubicBezTo>
                    <a:pt x="2776" y="5884"/>
                    <a:pt x="2983" y="5669"/>
                    <a:pt x="3100" y="5636"/>
                  </a:cubicBezTo>
                  <a:cubicBezTo>
                    <a:pt x="3271" y="5586"/>
                    <a:pt x="3355" y="5471"/>
                    <a:pt x="3498" y="5332"/>
                  </a:cubicBezTo>
                  <a:cubicBezTo>
                    <a:pt x="3593" y="5239"/>
                    <a:pt x="3676" y="5420"/>
                    <a:pt x="3763" y="5453"/>
                  </a:cubicBezTo>
                  <a:cubicBezTo>
                    <a:pt x="3788" y="5623"/>
                    <a:pt x="4110" y="5610"/>
                    <a:pt x="4207" y="5651"/>
                  </a:cubicBezTo>
                  <a:cubicBezTo>
                    <a:pt x="4426" y="5745"/>
                    <a:pt x="4512" y="6181"/>
                    <a:pt x="4284" y="6388"/>
                  </a:cubicBezTo>
                  <a:cubicBezTo>
                    <a:pt x="4313" y="6399"/>
                    <a:pt x="4342" y="6409"/>
                    <a:pt x="4371" y="6418"/>
                  </a:cubicBezTo>
                  <a:cubicBezTo>
                    <a:pt x="4407" y="6521"/>
                    <a:pt x="4319" y="6634"/>
                    <a:pt x="4423" y="6661"/>
                  </a:cubicBezTo>
                  <a:cubicBezTo>
                    <a:pt x="4431" y="6629"/>
                    <a:pt x="4442" y="6599"/>
                    <a:pt x="4456" y="6573"/>
                  </a:cubicBezTo>
                  <a:cubicBezTo>
                    <a:pt x="4441" y="6630"/>
                    <a:pt x="4445" y="6678"/>
                    <a:pt x="4467" y="6718"/>
                  </a:cubicBezTo>
                  <a:cubicBezTo>
                    <a:pt x="4403" y="6900"/>
                    <a:pt x="4482" y="7268"/>
                    <a:pt x="4601" y="6983"/>
                  </a:cubicBezTo>
                  <a:cubicBezTo>
                    <a:pt x="4617" y="7025"/>
                    <a:pt x="4648" y="7029"/>
                    <a:pt x="4669" y="7000"/>
                  </a:cubicBezTo>
                  <a:cubicBezTo>
                    <a:pt x="4696" y="7165"/>
                    <a:pt x="4384" y="7512"/>
                    <a:pt x="4573" y="7612"/>
                  </a:cubicBezTo>
                  <a:cubicBezTo>
                    <a:pt x="4562" y="7639"/>
                    <a:pt x="4538" y="8189"/>
                    <a:pt x="4550" y="8218"/>
                  </a:cubicBezTo>
                  <a:cubicBezTo>
                    <a:pt x="4219" y="8052"/>
                    <a:pt x="4500" y="8766"/>
                    <a:pt x="4613" y="8908"/>
                  </a:cubicBezTo>
                  <a:cubicBezTo>
                    <a:pt x="4470" y="9248"/>
                    <a:pt x="4406" y="9703"/>
                    <a:pt x="4250" y="10060"/>
                  </a:cubicBezTo>
                  <a:cubicBezTo>
                    <a:pt x="4232" y="10103"/>
                    <a:pt x="3864" y="10724"/>
                    <a:pt x="3932" y="10838"/>
                  </a:cubicBezTo>
                  <a:cubicBezTo>
                    <a:pt x="3905" y="10875"/>
                    <a:pt x="3885" y="11006"/>
                    <a:pt x="3867" y="11057"/>
                  </a:cubicBezTo>
                  <a:lnTo>
                    <a:pt x="3908" y="11057"/>
                  </a:lnTo>
                  <a:cubicBezTo>
                    <a:pt x="3684" y="11057"/>
                    <a:pt x="3674" y="12226"/>
                    <a:pt x="3785" y="12411"/>
                  </a:cubicBezTo>
                  <a:cubicBezTo>
                    <a:pt x="3714" y="12506"/>
                    <a:pt x="3777" y="12866"/>
                    <a:pt x="3822" y="12952"/>
                  </a:cubicBezTo>
                  <a:cubicBezTo>
                    <a:pt x="3780" y="13102"/>
                    <a:pt x="3953" y="13349"/>
                    <a:pt x="4064" y="13322"/>
                  </a:cubicBezTo>
                  <a:cubicBezTo>
                    <a:pt x="4061" y="13338"/>
                    <a:pt x="4059" y="13354"/>
                    <a:pt x="4058" y="13370"/>
                  </a:cubicBezTo>
                  <a:lnTo>
                    <a:pt x="4088" y="13380"/>
                  </a:lnTo>
                  <a:lnTo>
                    <a:pt x="4094" y="13414"/>
                  </a:lnTo>
                  <a:cubicBezTo>
                    <a:pt x="4291" y="13490"/>
                    <a:pt x="4103" y="14174"/>
                    <a:pt x="4228" y="14378"/>
                  </a:cubicBezTo>
                  <a:cubicBezTo>
                    <a:pt x="4191" y="14488"/>
                    <a:pt x="4545" y="15231"/>
                    <a:pt x="4229" y="15052"/>
                  </a:cubicBezTo>
                  <a:cubicBezTo>
                    <a:pt x="4229" y="15090"/>
                    <a:pt x="4221" y="15124"/>
                    <a:pt x="4205" y="15151"/>
                  </a:cubicBezTo>
                  <a:cubicBezTo>
                    <a:pt x="4267" y="15264"/>
                    <a:pt x="4306" y="15363"/>
                    <a:pt x="4336" y="15505"/>
                  </a:cubicBezTo>
                  <a:lnTo>
                    <a:pt x="4347" y="15505"/>
                  </a:lnTo>
                  <a:cubicBezTo>
                    <a:pt x="4388" y="15457"/>
                    <a:pt x="4395" y="15543"/>
                    <a:pt x="4469" y="15503"/>
                  </a:cubicBezTo>
                  <a:cubicBezTo>
                    <a:pt x="4572" y="15800"/>
                    <a:pt x="4537" y="15834"/>
                    <a:pt x="4469" y="16154"/>
                  </a:cubicBezTo>
                  <a:cubicBezTo>
                    <a:pt x="4644" y="16085"/>
                    <a:pt x="4766" y="16495"/>
                    <a:pt x="4807" y="16709"/>
                  </a:cubicBezTo>
                  <a:cubicBezTo>
                    <a:pt x="5030" y="16623"/>
                    <a:pt x="4936" y="16305"/>
                    <a:pt x="4857" y="16081"/>
                  </a:cubicBezTo>
                  <a:lnTo>
                    <a:pt x="4820" y="16090"/>
                  </a:lnTo>
                  <a:cubicBezTo>
                    <a:pt x="4854" y="16027"/>
                    <a:pt x="4846" y="15950"/>
                    <a:pt x="4814" y="15895"/>
                  </a:cubicBezTo>
                  <a:lnTo>
                    <a:pt x="4800" y="15901"/>
                  </a:lnTo>
                  <a:cubicBezTo>
                    <a:pt x="4774" y="15687"/>
                    <a:pt x="4712" y="15463"/>
                    <a:pt x="4696" y="15267"/>
                  </a:cubicBezTo>
                  <a:cubicBezTo>
                    <a:pt x="4683" y="15104"/>
                    <a:pt x="4608" y="15059"/>
                    <a:pt x="4655" y="14857"/>
                  </a:cubicBezTo>
                  <a:cubicBezTo>
                    <a:pt x="4644" y="14858"/>
                    <a:pt x="4633" y="14860"/>
                    <a:pt x="4622" y="14862"/>
                  </a:cubicBezTo>
                  <a:cubicBezTo>
                    <a:pt x="4622" y="14691"/>
                    <a:pt x="4336" y="14165"/>
                    <a:pt x="4543" y="14004"/>
                  </a:cubicBezTo>
                  <a:cubicBezTo>
                    <a:pt x="4569" y="14048"/>
                    <a:pt x="4598" y="14053"/>
                    <a:pt x="4634" y="14051"/>
                  </a:cubicBezTo>
                  <a:cubicBezTo>
                    <a:pt x="4650" y="14091"/>
                    <a:pt x="4669" y="14112"/>
                    <a:pt x="4695" y="14132"/>
                  </a:cubicBezTo>
                  <a:cubicBezTo>
                    <a:pt x="4607" y="14386"/>
                    <a:pt x="4733" y="15046"/>
                    <a:pt x="4889" y="15146"/>
                  </a:cubicBezTo>
                  <a:cubicBezTo>
                    <a:pt x="4869" y="15243"/>
                    <a:pt x="4899" y="15358"/>
                    <a:pt x="4959" y="15388"/>
                  </a:cubicBezTo>
                  <a:cubicBezTo>
                    <a:pt x="4955" y="15472"/>
                    <a:pt x="4979" y="15520"/>
                    <a:pt x="5031" y="15518"/>
                  </a:cubicBezTo>
                  <a:cubicBezTo>
                    <a:pt x="5043" y="15595"/>
                    <a:pt x="4994" y="15742"/>
                    <a:pt x="4987" y="15835"/>
                  </a:cubicBezTo>
                  <a:cubicBezTo>
                    <a:pt x="5222" y="15896"/>
                    <a:pt x="5645" y="17047"/>
                    <a:pt x="5375" y="17327"/>
                  </a:cubicBezTo>
                  <a:lnTo>
                    <a:pt x="5387" y="17327"/>
                  </a:lnTo>
                  <a:cubicBezTo>
                    <a:pt x="5364" y="17683"/>
                    <a:pt x="5701" y="18230"/>
                    <a:pt x="5922" y="18189"/>
                  </a:cubicBezTo>
                  <a:cubicBezTo>
                    <a:pt x="6094" y="18316"/>
                    <a:pt x="6361" y="18812"/>
                    <a:pt x="6569" y="18812"/>
                  </a:cubicBezTo>
                  <a:cubicBezTo>
                    <a:pt x="6708" y="18812"/>
                    <a:pt x="6795" y="18936"/>
                    <a:pt x="6934" y="18803"/>
                  </a:cubicBezTo>
                  <a:cubicBezTo>
                    <a:pt x="7113" y="18634"/>
                    <a:pt x="7226" y="18901"/>
                    <a:pt x="7339" y="19138"/>
                  </a:cubicBezTo>
                  <a:lnTo>
                    <a:pt x="7321" y="19233"/>
                  </a:lnTo>
                  <a:cubicBezTo>
                    <a:pt x="7453" y="19457"/>
                    <a:pt x="7610" y="19414"/>
                    <a:pt x="7753" y="19578"/>
                  </a:cubicBezTo>
                  <a:lnTo>
                    <a:pt x="7748" y="19554"/>
                  </a:lnTo>
                  <a:cubicBezTo>
                    <a:pt x="7832" y="19616"/>
                    <a:pt x="7967" y="19734"/>
                    <a:pt x="8059" y="19655"/>
                  </a:cubicBezTo>
                  <a:cubicBezTo>
                    <a:pt x="8069" y="19696"/>
                    <a:pt x="8083" y="19732"/>
                    <a:pt x="8103" y="19765"/>
                  </a:cubicBezTo>
                  <a:cubicBezTo>
                    <a:pt x="8202" y="19848"/>
                    <a:pt x="8250" y="20070"/>
                    <a:pt x="8333" y="20197"/>
                  </a:cubicBezTo>
                  <a:cubicBezTo>
                    <a:pt x="8329" y="20204"/>
                    <a:pt x="8319" y="20232"/>
                    <a:pt x="8308" y="20232"/>
                  </a:cubicBezTo>
                  <a:cubicBezTo>
                    <a:pt x="8249" y="20232"/>
                    <a:pt x="8243" y="20374"/>
                    <a:pt x="8291" y="20404"/>
                  </a:cubicBezTo>
                  <a:cubicBezTo>
                    <a:pt x="8225" y="20558"/>
                    <a:pt x="8336" y="20723"/>
                    <a:pt x="8405" y="20797"/>
                  </a:cubicBezTo>
                  <a:lnTo>
                    <a:pt x="8422" y="20768"/>
                  </a:lnTo>
                  <a:lnTo>
                    <a:pt x="8441" y="20786"/>
                  </a:lnTo>
                  <a:cubicBezTo>
                    <a:pt x="8441" y="20786"/>
                    <a:pt x="8461" y="20734"/>
                    <a:pt x="8464" y="20726"/>
                  </a:cubicBezTo>
                  <a:cubicBezTo>
                    <a:pt x="8482" y="20791"/>
                    <a:pt x="8507" y="20812"/>
                    <a:pt x="8545" y="20833"/>
                  </a:cubicBezTo>
                  <a:cubicBezTo>
                    <a:pt x="8632" y="20882"/>
                    <a:pt x="8573" y="21016"/>
                    <a:pt x="8626" y="21113"/>
                  </a:cubicBezTo>
                  <a:cubicBezTo>
                    <a:pt x="8671" y="21195"/>
                    <a:pt x="8729" y="21169"/>
                    <a:pt x="8775" y="21125"/>
                  </a:cubicBezTo>
                  <a:cubicBezTo>
                    <a:pt x="8820" y="21180"/>
                    <a:pt x="8956" y="21104"/>
                    <a:pt x="8978" y="21190"/>
                  </a:cubicBezTo>
                  <a:cubicBezTo>
                    <a:pt x="8995" y="21268"/>
                    <a:pt x="9008" y="21360"/>
                    <a:pt x="9075" y="21327"/>
                  </a:cubicBezTo>
                  <a:cubicBezTo>
                    <a:pt x="9088" y="21499"/>
                    <a:pt x="9388" y="21534"/>
                    <a:pt x="9243" y="21147"/>
                  </a:cubicBezTo>
                  <a:cubicBezTo>
                    <a:pt x="9323" y="21112"/>
                    <a:pt x="9335" y="20930"/>
                    <a:pt x="9400" y="20930"/>
                  </a:cubicBezTo>
                  <a:cubicBezTo>
                    <a:pt x="9477" y="20930"/>
                    <a:pt x="9465" y="21056"/>
                    <a:pt x="9513" y="21099"/>
                  </a:cubicBezTo>
                  <a:cubicBezTo>
                    <a:pt x="9490" y="21140"/>
                    <a:pt x="9482" y="21184"/>
                    <a:pt x="9490" y="21232"/>
                  </a:cubicBezTo>
                  <a:cubicBezTo>
                    <a:pt x="9531" y="21294"/>
                    <a:pt x="9568" y="21378"/>
                    <a:pt x="9595" y="21465"/>
                  </a:cubicBezTo>
                  <a:cubicBezTo>
                    <a:pt x="9614" y="21444"/>
                    <a:pt x="9636" y="21429"/>
                    <a:pt x="9659" y="21420"/>
                  </a:cubicBezTo>
                  <a:cubicBezTo>
                    <a:pt x="9652" y="21406"/>
                    <a:pt x="9652" y="21393"/>
                    <a:pt x="9657" y="21381"/>
                  </a:cubicBezTo>
                  <a:lnTo>
                    <a:pt x="9664" y="21393"/>
                  </a:lnTo>
                  <a:cubicBezTo>
                    <a:pt x="9704" y="21371"/>
                    <a:pt x="9729" y="21327"/>
                    <a:pt x="9734" y="21262"/>
                  </a:cubicBezTo>
                  <a:lnTo>
                    <a:pt x="9789" y="21239"/>
                  </a:lnTo>
                  <a:lnTo>
                    <a:pt x="9728" y="21036"/>
                  </a:lnTo>
                  <a:lnTo>
                    <a:pt x="9752" y="20983"/>
                  </a:lnTo>
                  <a:cubicBezTo>
                    <a:pt x="9691" y="20841"/>
                    <a:pt x="9592" y="20668"/>
                    <a:pt x="9479" y="20685"/>
                  </a:cubicBezTo>
                  <a:cubicBezTo>
                    <a:pt x="9387" y="20387"/>
                    <a:pt x="9024" y="21216"/>
                    <a:pt x="8906" y="20641"/>
                  </a:cubicBezTo>
                  <a:lnTo>
                    <a:pt x="8821" y="20643"/>
                  </a:lnTo>
                  <a:cubicBezTo>
                    <a:pt x="8821" y="20643"/>
                    <a:pt x="8683" y="20417"/>
                    <a:pt x="8718" y="20417"/>
                  </a:cubicBezTo>
                  <a:cubicBezTo>
                    <a:pt x="8718" y="20417"/>
                    <a:pt x="8718" y="20417"/>
                    <a:pt x="8718" y="20417"/>
                  </a:cubicBezTo>
                  <a:cubicBezTo>
                    <a:pt x="8720" y="20417"/>
                    <a:pt x="8886" y="19093"/>
                    <a:pt x="8902" y="18934"/>
                  </a:cubicBezTo>
                  <a:cubicBezTo>
                    <a:pt x="8866" y="18931"/>
                    <a:pt x="8825" y="18936"/>
                    <a:pt x="8791" y="18958"/>
                  </a:cubicBezTo>
                  <a:cubicBezTo>
                    <a:pt x="8666" y="18803"/>
                    <a:pt x="8557" y="18836"/>
                    <a:pt x="8452" y="18742"/>
                  </a:cubicBezTo>
                  <a:cubicBezTo>
                    <a:pt x="8418" y="18712"/>
                    <a:pt x="8072" y="18740"/>
                    <a:pt x="8036" y="18773"/>
                  </a:cubicBezTo>
                  <a:cubicBezTo>
                    <a:pt x="8033" y="18768"/>
                    <a:pt x="8030" y="18763"/>
                    <a:pt x="8026" y="18757"/>
                  </a:cubicBezTo>
                  <a:cubicBezTo>
                    <a:pt x="8110" y="18574"/>
                    <a:pt x="8143" y="18312"/>
                    <a:pt x="8201" y="18110"/>
                  </a:cubicBezTo>
                  <a:cubicBezTo>
                    <a:pt x="8275" y="17968"/>
                    <a:pt x="8509" y="16969"/>
                    <a:pt x="8385" y="16969"/>
                  </a:cubicBezTo>
                  <a:cubicBezTo>
                    <a:pt x="8285" y="16969"/>
                    <a:pt x="8161" y="16997"/>
                    <a:pt x="8056" y="17030"/>
                  </a:cubicBezTo>
                  <a:cubicBezTo>
                    <a:pt x="7709" y="17115"/>
                    <a:pt x="7859" y="17667"/>
                    <a:pt x="7600" y="17812"/>
                  </a:cubicBezTo>
                  <a:cubicBezTo>
                    <a:pt x="7602" y="17840"/>
                    <a:pt x="7596" y="17864"/>
                    <a:pt x="7584" y="17884"/>
                  </a:cubicBezTo>
                  <a:lnTo>
                    <a:pt x="7590" y="17850"/>
                  </a:lnTo>
                  <a:cubicBezTo>
                    <a:pt x="7314" y="17803"/>
                    <a:pt x="7207" y="18092"/>
                    <a:pt x="6956" y="17842"/>
                  </a:cubicBezTo>
                  <a:cubicBezTo>
                    <a:pt x="6929" y="17797"/>
                    <a:pt x="6941" y="17716"/>
                    <a:pt x="6903" y="17678"/>
                  </a:cubicBezTo>
                  <a:cubicBezTo>
                    <a:pt x="6910" y="17285"/>
                    <a:pt x="6746" y="17009"/>
                    <a:pt x="6788" y="16567"/>
                  </a:cubicBezTo>
                  <a:cubicBezTo>
                    <a:pt x="6800" y="16444"/>
                    <a:pt x="6796" y="15988"/>
                    <a:pt x="6893" y="15936"/>
                  </a:cubicBezTo>
                  <a:cubicBezTo>
                    <a:pt x="6965" y="15896"/>
                    <a:pt x="6971" y="15802"/>
                    <a:pt x="6990" y="15695"/>
                  </a:cubicBezTo>
                  <a:cubicBezTo>
                    <a:pt x="6961" y="15291"/>
                    <a:pt x="7100" y="15132"/>
                    <a:pt x="7298" y="14954"/>
                  </a:cubicBezTo>
                  <a:cubicBezTo>
                    <a:pt x="7408" y="14847"/>
                    <a:pt x="7531" y="14681"/>
                    <a:pt x="7659" y="14647"/>
                  </a:cubicBezTo>
                  <a:cubicBezTo>
                    <a:pt x="7727" y="14629"/>
                    <a:pt x="7891" y="14823"/>
                    <a:pt x="7919" y="14651"/>
                  </a:cubicBezTo>
                  <a:cubicBezTo>
                    <a:pt x="7930" y="14662"/>
                    <a:pt x="7941" y="14672"/>
                    <a:pt x="7952" y="14683"/>
                  </a:cubicBezTo>
                  <a:cubicBezTo>
                    <a:pt x="7965" y="14784"/>
                    <a:pt x="8063" y="14913"/>
                    <a:pt x="8120" y="14804"/>
                  </a:cubicBezTo>
                  <a:cubicBezTo>
                    <a:pt x="8159" y="14847"/>
                    <a:pt x="8206" y="14840"/>
                    <a:pt x="8219" y="14755"/>
                  </a:cubicBezTo>
                  <a:cubicBezTo>
                    <a:pt x="8227" y="14760"/>
                    <a:pt x="8234" y="14769"/>
                    <a:pt x="8238" y="14776"/>
                  </a:cubicBezTo>
                  <a:cubicBezTo>
                    <a:pt x="8244" y="14815"/>
                    <a:pt x="8237" y="14869"/>
                    <a:pt x="8239" y="14910"/>
                  </a:cubicBezTo>
                  <a:cubicBezTo>
                    <a:pt x="8322" y="14897"/>
                    <a:pt x="8432" y="14728"/>
                    <a:pt x="8310" y="14652"/>
                  </a:cubicBezTo>
                  <a:cubicBezTo>
                    <a:pt x="8337" y="14621"/>
                    <a:pt x="8355" y="14568"/>
                    <a:pt x="8342" y="14512"/>
                  </a:cubicBezTo>
                  <a:cubicBezTo>
                    <a:pt x="8479" y="14435"/>
                    <a:pt x="8882" y="14341"/>
                    <a:pt x="8892" y="14660"/>
                  </a:cubicBezTo>
                  <a:cubicBezTo>
                    <a:pt x="8954" y="14668"/>
                    <a:pt x="9018" y="14668"/>
                    <a:pt x="9072" y="14607"/>
                  </a:cubicBezTo>
                  <a:cubicBezTo>
                    <a:pt x="9214" y="14442"/>
                    <a:pt x="9158" y="14782"/>
                    <a:pt x="9270" y="14825"/>
                  </a:cubicBezTo>
                  <a:cubicBezTo>
                    <a:pt x="9275" y="14919"/>
                    <a:pt x="9159" y="15202"/>
                    <a:pt x="9232" y="15255"/>
                  </a:cubicBezTo>
                  <a:cubicBezTo>
                    <a:pt x="9195" y="15363"/>
                    <a:pt x="9246" y="15521"/>
                    <a:pt x="9292" y="15598"/>
                  </a:cubicBezTo>
                  <a:cubicBezTo>
                    <a:pt x="9304" y="15683"/>
                    <a:pt x="9313" y="15745"/>
                    <a:pt x="9295" y="15822"/>
                  </a:cubicBezTo>
                  <a:cubicBezTo>
                    <a:pt x="9321" y="15840"/>
                    <a:pt x="9348" y="15858"/>
                    <a:pt x="9374" y="15876"/>
                  </a:cubicBezTo>
                  <a:cubicBezTo>
                    <a:pt x="9377" y="15876"/>
                    <a:pt x="9390" y="16042"/>
                    <a:pt x="9393" y="16062"/>
                  </a:cubicBezTo>
                  <a:cubicBezTo>
                    <a:pt x="9892" y="16160"/>
                    <a:pt x="9505" y="14453"/>
                    <a:pt x="9670" y="14135"/>
                  </a:cubicBezTo>
                  <a:cubicBezTo>
                    <a:pt x="9802" y="13882"/>
                    <a:pt x="9966" y="13656"/>
                    <a:pt x="10126" y="13464"/>
                  </a:cubicBezTo>
                  <a:cubicBezTo>
                    <a:pt x="10213" y="13386"/>
                    <a:pt x="10657" y="13027"/>
                    <a:pt x="10593" y="12952"/>
                  </a:cubicBezTo>
                  <a:cubicBezTo>
                    <a:pt x="10812" y="12978"/>
                    <a:pt x="10713" y="12540"/>
                    <a:pt x="10768" y="12391"/>
                  </a:cubicBezTo>
                  <a:cubicBezTo>
                    <a:pt x="10825" y="12240"/>
                    <a:pt x="11054" y="12010"/>
                    <a:pt x="10987" y="11786"/>
                  </a:cubicBezTo>
                  <a:cubicBezTo>
                    <a:pt x="11081" y="11837"/>
                    <a:pt x="11275" y="11508"/>
                    <a:pt x="11268" y="11344"/>
                  </a:cubicBezTo>
                  <a:cubicBezTo>
                    <a:pt x="11358" y="11366"/>
                    <a:pt x="11514" y="11281"/>
                    <a:pt x="11557" y="11158"/>
                  </a:cubicBezTo>
                  <a:lnTo>
                    <a:pt x="11548" y="11137"/>
                  </a:lnTo>
                  <a:cubicBezTo>
                    <a:pt x="11605" y="11130"/>
                    <a:pt x="11674" y="11149"/>
                    <a:pt x="11709" y="11051"/>
                  </a:cubicBezTo>
                  <a:cubicBezTo>
                    <a:pt x="11863" y="11256"/>
                    <a:pt x="12052" y="10796"/>
                    <a:pt x="11865" y="10786"/>
                  </a:cubicBezTo>
                  <a:cubicBezTo>
                    <a:pt x="11863" y="10777"/>
                    <a:pt x="11859" y="10768"/>
                    <a:pt x="11854" y="10760"/>
                  </a:cubicBezTo>
                  <a:cubicBezTo>
                    <a:pt x="11891" y="10730"/>
                    <a:pt x="11925" y="10692"/>
                    <a:pt x="11956" y="10645"/>
                  </a:cubicBezTo>
                  <a:lnTo>
                    <a:pt x="11898" y="10613"/>
                  </a:lnTo>
                  <a:cubicBezTo>
                    <a:pt x="11985" y="10395"/>
                    <a:pt x="12165" y="10420"/>
                    <a:pt x="12246" y="10219"/>
                  </a:cubicBezTo>
                  <a:cubicBezTo>
                    <a:pt x="12331" y="10329"/>
                    <a:pt x="12662" y="10004"/>
                    <a:pt x="12738" y="9969"/>
                  </a:cubicBezTo>
                  <a:cubicBezTo>
                    <a:pt x="12665" y="10028"/>
                    <a:pt x="12409" y="10465"/>
                    <a:pt x="12632" y="10503"/>
                  </a:cubicBezTo>
                  <a:cubicBezTo>
                    <a:pt x="12790" y="10529"/>
                    <a:pt x="13043" y="10150"/>
                    <a:pt x="13213" y="10091"/>
                  </a:cubicBezTo>
                  <a:cubicBezTo>
                    <a:pt x="13388" y="9998"/>
                    <a:pt x="13657" y="9885"/>
                    <a:pt x="13626" y="9596"/>
                  </a:cubicBezTo>
                  <a:cubicBezTo>
                    <a:pt x="13620" y="9547"/>
                    <a:pt x="13632" y="9416"/>
                    <a:pt x="13643" y="9372"/>
                  </a:cubicBezTo>
                  <a:cubicBezTo>
                    <a:pt x="13543" y="9340"/>
                    <a:pt x="13493" y="9469"/>
                    <a:pt x="13429" y="9577"/>
                  </a:cubicBezTo>
                  <a:cubicBezTo>
                    <a:pt x="13211" y="9948"/>
                    <a:pt x="13127" y="9598"/>
                    <a:pt x="13006" y="9382"/>
                  </a:cubicBezTo>
                  <a:cubicBezTo>
                    <a:pt x="13044" y="9332"/>
                    <a:pt x="13095" y="9211"/>
                    <a:pt x="13036" y="9143"/>
                  </a:cubicBezTo>
                  <a:cubicBezTo>
                    <a:pt x="13115" y="9113"/>
                    <a:pt x="13247" y="8984"/>
                    <a:pt x="13199" y="8817"/>
                  </a:cubicBezTo>
                  <a:cubicBezTo>
                    <a:pt x="13134" y="8591"/>
                    <a:pt x="12922" y="8699"/>
                    <a:pt x="12821" y="8748"/>
                  </a:cubicBezTo>
                  <a:cubicBezTo>
                    <a:pt x="13043" y="8483"/>
                    <a:pt x="13228" y="8473"/>
                    <a:pt x="13515" y="8498"/>
                  </a:cubicBezTo>
                  <a:cubicBezTo>
                    <a:pt x="13880" y="8530"/>
                    <a:pt x="14068" y="8267"/>
                    <a:pt x="14415" y="8134"/>
                  </a:cubicBezTo>
                  <a:cubicBezTo>
                    <a:pt x="14180" y="8347"/>
                    <a:pt x="14081" y="8871"/>
                    <a:pt x="13865" y="9071"/>
                  </a:cubicBezTo>
                  <a:cubicBezTo>
                    <a:pt x="13718" y="9206"/>
                    <a:pt x="14406" y="9317"/>
                    <a:pt x="14424" y="9210"/>
                  </a:cubicBezTo>
                  <a:cubicBezTo>
                    <a:pt x="14406" y="9314"/>
                    <a:pt x="14298" y="9379"/>
                    <a:pt x="14244" y="9402"/>
                  </a:cubicBezTo>
                  <a:cubicBezTo>
                    <a:pt x="14314" y="9418"/>
                    <a:pt x="14554" y="9162"/>
                    <a:pt x="14569" y="9200"/>
                  </a:cubicBezTo>
                  <a:cubicBezTo>
                    <a:pt x="14598" y="9273"/>
                    <a:pt x="14504" y="9384"/>
                    <a:pt x="14489" y="9436"/>
                  </a:cubicBezTo>
                  <a:cubicBezTo>
                    <a:pt x="14576" y="9436"/>
                    <a:pt x="14866" y="9376"/>
                    <a:pt x="14710" y="9160"/>
                  </a:cubicBezTo>
                  <a:cubicBezTo>
                    <a:pt x="14687" y="9129"/>
                    <a:pt x="14727" y="9185"/>
                    <a:pt x="14710" y="9160"/>
                  </a:cubicBezTo>
                  <a:close/>
                  <a:moveTo>
                    <a:pt x="9293" y="15807"/>
                  </a:moveTo>
                  <a:cubicBezTo>
                    <a:pt x="9295" y="15804"/>
                    <a:pt x="9295" y="15801"/>
                    <a:pt x="9295" y="15797"/>
                  </a:cubicBezTo>
                  <a:lnTo>
                    <a:pt x="9293" y="15807"/>
                  </a:lnTo>
                  <a:cubicBezTo>
                    <a:pt x="9293" y="15807"/>
                    <a:pt x="9293" y="15807"/>
                    <a:pt x="9293" y="15807"/>
                  </a:cubicBezTo>
                  <a:close/>
                  <a:moveTo>
                    <a:pt x="10370" y="17468"/>
                  </a:moveTo>
                  <a:cubicBezTo>
                    <a:pt x="10336" y="17379"/>
                    <a:pt x="10168" y="17362"/>
                    <a:pt x="10157" y="17309"/>
                  </a:cubicBezTo>
                  <a:cubicBezTo>
                    <a:pt x="10132" y="17189"/>
                    <a:pt x="9830" y="16896"/>
                    <a:pt x="9716" y="16827"/>
                  </a:cubicBezTo>
                  <a:cubicBezTo>
                    <a:pt x="9534" y="16717"/>
                    <a:pt x="9376" y="16548"/>
                    <a:pt x="9157" y="16596"/>
                  </a:cubicBezTo>
                  <a:cubicBezTo>
                    <a:pt x="9073" y="16614"/>
                    <a:pt x="8718" y="16808"/>
                    <a:pt x="8729" y="16994"/>
                  </a:cubicBezTo>
                  <a:cubicBezTo>
                    <a:pt x="8731" y="17027"/>
                    <a:pt x="9191" y="16568"/>
                    <a:pt x="9248" y="16760"/>
                  </a:cubicBezTo>
                  <a:cubicBezTo>
                    <a:pt x="9237" y="16814"/>
                    <a:pt x="9211" y="16831"/>
                    <a:pt x="9168" y="16810"/>
                  </a:cubicBezTo>
                  <a:cubicBezTo>
                    <a:pt x="9240" y="16755"/>
                    <a:pt x="9537" y="17035"/>
                    <a:pt x="9630" y="17047"/>
                  </a:cubicBezTo>
                  <a:cubicBezTo>
                    <a:pt x="9754" y="17062"/>
                    <a:pt x="9685" y="17348"/>
                    <a:pt x="9815" y="17335"/>
                  </a:cubicBezTo>
                  <a:cubicBezTo>
                    <a:pt x="9982" y="17317"/>
                    <a:pt x="9883" y="17476"/>
                    <a:pt x="9812" y="17585"/>
                  </a:cubicBezTo>
                  <a:cubicBezTo>
                    <a:pt x="9812" y="17585"/>
                    <a:pt x="9812" y="17585"/>
                    <a:pt x="9812" y="17585"/>
                  </a:cubicBezTo>
                  <a:cubicBezTo>
                    <a:pt x="9812" y="17585"/>
                    <a:pt x="9812" y="17585"/>
                    <a:pt x="9812" y="17586"/>
                  </a:cubicBezTo>
                  <a:cubicBezTo>
                    <a:pt x="9832" y="17583"/>
                    <a:pt x="10405" y="17558"/>
                    <a:pt x="10370" y="17468"/>
                  </a:cubicBezTo>
                  <a:cubicBezTo>
                    <a:pt x="10362" y="17446"/>
                    <a:pt x="10395" y="17532"/>
                    <a:pt x="10370" y="17468"/>
                  </a:cubicBezTo>
                  <a:close/>
                  <a:moveTo>
                    <a:pt x="20789" y="376"/>
                  </a:moveTo>
                  <a:cubicBezTo>
                    <a:pt x="20662" y="393"/>
                    <a:pt x="20522" y="488"/>
                    <a:pt x="20398" y="482"/>
                  </a:cubicBezTo>
                  <a:cubicBezTo>
                    <a:pt x="20439" y="401"/>
                    <a:pt x="20553" y="165"/>
                    <a:pt x="20634" y="174"/>
                  </a:cubicBezTo>
                  <a:cubicBezTo>
                    <a:pt x="20176" y="121"/>
                    <a:pt x="19752" y="-20"/>
                    <a:pt x="19285" y="2"/>
                  </a:cubicBezTo>
                  <a:cubicBezTo>
                    <a:pt x="19106" y="10"/>
                    <a:pt x="18903" y="130"/>
                    <a:pt x="18729" y="59"/>
                  </a:cubicBezTo>
                  <a:cubicBezTo>
                    <a:pt x="18579" y="-2"/>
                    <a:pt x="18253" y="-5"/>
                    <a:pt x="18117" y="136"/>
                  </a:cubicBezTo>
                  <a:cubicBezTo>
                    <a:pt x="18176" y="75"/>
                    <a:pt x="18299" y="279"/>
                    <a:pt x="18362" y="285"/>
                  </a:cubicBezTo>
                  <a:cubicBezTo>
                    <a:pt x="18167" y="285"/>
                    <a:pt x="17975" y="110"/>
                    <a:pt x="17777" y="149"/>
                  </a:cubicBezTo>
                  <a:cubicBezTo>
                    <a:pt x="17790" y="245"/>
                    <a:pt x="17792" y="210"/>
                    <a:pt x="17834" y="259"/>
                  </a:cubicBezTo>
                  <a:cubicBezTo>
                    <a:pt x="17696" y="308"/>
                    <a:pt x="17443" y="191"/>
                    <a:pt x="17297" y="183"/>
                  </a:cubicBezTo>
                  <a:cubicBezTo>
                    <a:pt x="17098" y="171"/>
                    <a:pt x="16903" y="273"/>
                    <a:pt x="16704" y="270"/>
                  </a:cubicBezTo>
                  <a:cubicBezTo>
                    <a:pt x="16708" y="477"/>
                    <a:pt x="16046" y="464"/>
                    <a:pt x="15923" y="611"/>
                  </a:cubicBezTo>
                  <a:cubicBezTo>
                    <a:pt x="15985" y="642"/>
                    <a:pt x="16051" y="632"/>
                    <a:pt x="16115" y="633"/>
                  </a:cubicBezTo>
                  <a:cubicBezTo>
                    <a:pt x="16094" y="927"/>
                    <a:pt x="15245" y="969"/>
                    <a:pt x="15100" y="1007"/>
                  </a:cubicBezTo>
                  <a:cubicBezTo>
                    <a:pt x="15126" y="1148"/>
                    <a:pt x="15350" y="1197"/>
                    <a:pt x="15415" y="1212"/>
                  </a:cubicBezTo>
                  <a:cubicBezTo>
                    <a:pt x="15336" y="1285"/>
                    <a:pt x="15188" y="1268"/>
                    <a:pt x="15097" y="1309"/>
                  </a:cubicBezTo>
                  <a:cubicBezTo>
                    <a:pt x="15140" y="1389"/>
                    <a:pt x="15279" y="1390"/>
                    <a:pt x="15338" y="1395"/>
                  </a:cubicBezTo>
                  <a:cubicBezTo>
                    <a:pt x="15293" y="1423"/>
                    <a:pt x="15238" y="1423"/>
                    <a:pt x="15199" y="1474"/>
                  </a:cubicBezTo>
                  <a:cubicBezTo>
                    <a:pt x="15434" y="1544"/>
                    <a:pt x="15646" y="1461"/>
                    <a:pt x="15881" y="1474"/>
                  </a:cubicBezTo>
                  <a:cubicBezTo>
                    <a:pt x="15993" y="1480"/>
                    <a:pt x="16132" y="1500"/>
                    <a:pt x="16238" y="1562"/>
                  </a:cubicBezTo>
                  <a:cubicBezTo>
                    <a:pt x="16345" y="1623"/>
                    <a:pt x="16227" y="1664"/>
                    <a:pt x="16248" y="1717"/>
                  </a:cubicBezTo>
                  <a:cubicBezTo>
                    <a:pt x="16267" y="1765"/>
                    <a:pt x="16488" y="1880"/>
                    <a:pt x="16314" y="1959"/>
                  </a:cubicBezTo>
                  <a:cubicBezTo>
                    <a:pt x="16560" y="1847"/>
                    <a:pt x="16205" y="2758"/>
                    <a:pt x="16180" y="2583"/>
                  </a:cubicBezTo>
                  <a:cubicBezTo>
                    <a:pt x="16204" y="2748"/>
                    <a:pt x="16428" y="2568"/>
                    <a:pt x="16495" y="2630"/>
                  </a:cubicBezTo>
                  <a:cubicBezTo>
                    <a:pt x="16483" y="2669"/>
                    <a:pt x="16426" y="2638"/>
                    <a:pt x="16429" y="2695"/>
                  </a:cubicBezTo>
                  <a:cubicBezTo>
                    <a:pt x="16523" y="2661"/>
                    <a:pt x="16599" y="2870"/>
                    <a:pt x="16594" y="2871"/>
                  </a:cubicBezTo>
                  <a:cubicBezTo>
                    <a:pt x="16582" y="2874"/>
                    <a:pt x="16214" y="2799"/>
                    <a:pt x="16215" y="2802"/>
                  </a:cubicBezTo>
                  <a:cubicBezTo>
                    <a:pt x="16230" y="2835"/>
                    <a:pt x="16244" y="2868"/>
                    <a:pt x="16258" y="2900"/>
                  </a:cubicBezTo>
                  <a:cubicBezTo>
                    <a:pt x="16173" y="2904"/>
                    <a:pt x="16138" y="2977"/>
                    <a:pt x="16096" y="3092"/>
                  </a:cubicBezTo>
                  <a:cubicBezTo>
                    <a:pt x="16187" y="3140"/>
                    <a:pt x="16347" y="3277"/>
                    <a:pt x="16420" y="3092"/>
                  </a:cubicBezTo>
                  <a:cubicBezTo>
                    <a:pt x="16495" y="2902"/>
                    <a:pt x="16547" y="3028"/>
                    <a:pt x="16503" y="3209"/>
                  </a:cubicBezTo>
                  <a:cubicBezTo>
                    <a:pt x="16499" y="3224"/>
                    <a:pt x="15862" y="3720"/>
                    <a:pt x="16085" y="3791"/>
                  </a:cubicBezTo>
                  <a:cubicBezTo>
                    <a:pt x="16082" y="3912"/>
                    <a:pt x="15910" y="3871"/>
                    <a:pt x="15991" y="4074"/>
                  </a:cubicBezTo>
                  <a:cubicBezTo>
                    <a:pt x="16073" y="4282"/>
                    <a:pt x="15978" y="4328"/>
                    <a:pt x="16013" y="4522"/>
                  </a:cubicBezTo>
                  <a:cubicBezTo>
                    <a:pt x="16060" y="4791"/>
                    <a:pt x="16219" y="5190"/>
                    <a:pt x="16218" y="5459"/>
                  </a:cubicBezTo>
                  <a:cubicBezTo>
                    <a:pt x="16478" y="5346"/>
                    <a:pt x="16694" y="5934"/>
                    <a:pt x="16875" y="5492"/>
                  </a:cubicBezTo>
                  <a:cubicBezTo>
                    <a:pt x="16945" y="5323"/>
                    <a:pt x="17079" y="4978"/>
                    <a:pt x="17179" y="4863"/>
                  </a:cubicBezTo>
                  <a:cubicBezTo>
                    <a:pt x="17208" y="4830"/>
                    <a:pt x="17469" y="4537"/>
                    <a:pt x="17337" y="4506"/>
                  </a:cubicBezTo>
                  <a:cubicBezTo>
                    <a:pt x="17353" y="4429"/>
                    <a:pt x="17467" y="4461"/>
                    <a:pt x="17463" y="4414"/>
                  </a:cubicBezTo>
                  <a:cubicBezTo>
                    <a:pt x="17447" y="4185"/>
                    <a:pt x="17479" y="4318"/>
                    <a:pt x="17604" y="4179"/>
                  </a:cubicBezTo>
                  <a:cubicBezTo>
                    <a:pt x="17833" y="3924"/>
                    <a:pt x="18177" y="4100"/>
                    <a:pt x="18405" y="3748"/>
                  </a:cubicBezTo>
                  <a:cubicBezTo>
                    <a:pt x="18624" y="3408"/>
                    <a:pt x="18720" y="3579"/>
                    <a:pt x="18977" y="3474"/>
                  </a:cubicBezTo>
                  <a:cubicBezTo>
                    <a:pt x="19133" y="3410"/>
                    <a:pt x="19316" y="3416"/>
                    <a:pt x="19460" y="3294"/>
                  </a:cubicBezTo>
                  <a:cubicBezTo>
                    <a:pt x="19584" y="3189"/>
                    <a:pt x="19780" y="3004"/>
                    <a:pt x="19922" y="2998"/>
                  </a:cubicBezTo>
                  <a:cubicBezTo>
                    <a:pt x="19864" y="3000"/>
                    <a:pt x="19503" y="2839"/>
                    <a:pt x="19466" y="2948"/>
                  </a:cubicBezTo>
                  <a:cubicBezTo>
                    <a:pt x="19536" y="2744"/>
                    <a:pt x="19617" y="2666"/>
                    <a:pt x="19737" y="2808"/>
                  </a:cubicBezTo>
                  <a:cubicBezTo>
                    <a:pt x="19800" y="2882"/>
                    <a:pt x="20007" y="3044"/>
                    <a:pt x="20009" y="2762"/>
                  </a:cubicBezTo>
                  <a:cubicBezTo>
                    <a:pt x="20010" y="2563"/>
                    <a:pt x="19751" y="2306"/>
                    <a:pt x="19653" y="2240"/>
                  </a:cubicBezTo>
                  <a:cubicBezTo>
                    <a:pt x="19744" y="2177"/>
                    <a:pt x="20273" y="2315"/>
                    <a:pt x="20291" y="2066"/>
                  </a:cubicBezTo>
                  <a:cubicBezTo>
                    <a:pt x="20247" y="2069"/>
                    <a:pt x="20205" y="2042"/>
                    <a:pt x="20163" y="2024"/>
                  </a:cubicBezTo>
                  <a:cubicBezTo>
                    <a:pt x="20197" y="2013"/>
                    <a:pt x="20462" y="2053"/>
                    <a:pt x="20446" y="1920"/>
                  </a:cubicBezTo>
                  <a:cubicBezTo>
                    <a:pt x="20435" y="1826"/>
                    <a:pt x="20317" y="1823"/>
                    <a:pt x="20427" y="1726"/>
                  </a:cubicBezTo>
                  <a:cubicBezTo>
                    <a:pt x="20596" y="1578"/>
                    <a:pt x="20286" y="1472"/>
                    <a:pt x="20250" y="1409"/>
                  </a:cubicBezTo>
                  <a:cubicBezTo>
                    <a:pt x="20285" y="1409"/>
                    <a:pt x="20771" y="1373"/>
                    <a:pt x="20656" y="1204"/>
                  </a:cubicBezTo>
                  <a:cubicBezTo>
                    <a:pt x="20593" y="1111"/>
                    <a:pt x="20397" y="1087"/>
                    <a:pt x="20328" y="1171"/>
                  </a:cubicBezTo>
                  <a:cubicBezTo>
                    <a:pt x="20608" y="695"/>
                    <a:pt x="21061" y="526"/>
                    <a:pt x="21447" y="368"/>
                  </a:cubicBezTo>
                  <a:cubicBezTo>
                    <a:pt x="21260" y="170"/>
                    <a:pt x="20986" y="351"/>
                    <a:pt x="20789" y="376"/>
                  </a:cubicBezTo>
                  <a:cubicBezTo>
                    <a:pt x="20728" y="384"/>
                    <a:pt x="20986" y="351"/>
                    <a:pt x="20789" y="376"/>
                  </a:cubicBezTo>
                  <a:close/>
                  <a:moveTo>
                    <a:pt x="11251" y="17854"/>
                  </a:moveTo>
                  <a:cubicBezTo>
                    <a:pt x="11354" y="18121"/>
                    <a:pt x="10933" y="18149"/>
                    <a:pt x="10852" y="18066"/>
                  </a:cubicBezTo>
                  <a:cubicBezTo>
                    <a:pt x="10835" y="18070"/>
                    <a:pt x="10773" y="18267"/>
                    <a:pt x="10763" y="18295"/>
                  </a:cubicBezTo>
                  <a:lnTo>
                    <a:pt x="10745" y="18285"/>
                  </a:lnTo>
                  <a:lnTo>
                    <a:pt x="10731" y="18323"/>
                  </a:lnTo>
                  <a:cubicBezTo>
                    <a:pt x="10689" y="18281"/>
                    <a:pt x="10662" y="18211"/>
                    <a:pt x="10660" y="18127"/>
                  </a:cubicBezTo>
                  <a:cubicBezTo>
                    <a:pt x="10637" y="18121"/>
                    <a:pt x="10483" y="18109"/>
                    <a:pt x="10450" y="18132"/>
                  </a:cubicBezTo>
                  <a:cubicBezTo>
                    <a:pt x="10401" y="18160"/>
                    <a:pt x="10251" y="18170"/>
                    <a:pt x="10273" y="17972"/>
                  </a:cubicBezTo>
                  <a:cubicBezTo>
                    <a:pt x="10300" y="17723"/>
                    <a:pt x="10502" y="18031"/>
                    <a:pt x="10577" y="17927"/>
                  </a:cubicBezTo>
                  <a:cubicBezTo>
                    <a:pt x="10577" y="17927"/>
                    <a:pt x="10577" y="17927"/>
                    <a:pt x="10577" y="17927"/>
                  </a:cubicBezTo>
                  <a:cubicBezTo>
                    <a:pt x="10556" y="17927"/>
                    <a:pt x="10563" y="17743"/>
                    <a:pt x="10563" y="17738"/>
                  </a:cubicBezTo>
                  <a:lnTo>
                    <a:pt x="10413" y="17627"/>
                  </a:lnTo>
                  <a:cubicBezTo>
                    <a:pt x="10500" y="17485"/>
                    <a:pt x="10670" y="17484"/>
                    <a:pt x="10777" y="17484"/>
                  </a:cubicBezTo>
                  <a:cubicBezTo>
                    <a:pt x="10838" y="17484"/>
                    <a:pt x="10951" y="17493"/>
                    <a:pt x="11002" y="17546"/>
                  </a:cubicBezTo>
                  <a:cubicBezTo>
                    <a:pt x="11037" y="17584"/>
                    <a:pt x="11223" y="17784"/>
                    <a:pt x="11251" y="17854"/>
                  </a:cubicBezTo>
                  <a:cubicBezTo>
                    <a:pt x="11274" y="17915"/>
                    <a:pt x="11229" y="17798"/>
                    <a:pt x="11251" y="17854"/>
                  </a:cubicBezTo>
                  <a:close/>
                </a:path>
              </a:pathLst>
            </a:custGeom>
            <a:solidFill>
              <a:srgbClr val="222222"/>
            </a:solidFill>
            <a:ln w="12700" cap="flat">
              <a:noFill/>
              <a:miter lim="400000"/>
            </a:ln>
            <a:effectLst/>
          </p:spPr>
          <p:txBody>
            <a:bodyPr wrap="square" lIns="38100" tIns="38100" rIns="38100" bIns="38100" numCol="1" anchor="ctr">
              <a:noAutofit/>
            </a:bodyPr>
            <a:lstStyle/>
            <a:p>
              <a:pPr defTabSz="584200">
                <a:lnSpc>
                  <a:spcPts val="7000"/>
                </a:lnSpc>
                <a:defRPr baseline="13332" cap="all" spc="29" sz="1500">
                  <a:solidFill>
                    <a:srgbClr val="70BCE1"/>
                  </a:solidFill>
                  <a:latin typeface="Futura Condensed"/>
                  <a:ea typeface="Futura Condensed"/>
                  <a:cs typeface="Futura Condensed"/>
                  <a:sym typeface="Futura Condensed"/>
                </a:defRPr>
              </a:pPr>
            </a:p>
          </p:txBody>
        </p:sp>
        <p:sp>
          <p:nvSpPr>
            <p:cNvPr id="320" name="Shape 323"/>
            <p:cNvSpPr/>
            <p:nvPr/>
          </p:nvSpPr>
          <p:spPr>
            <a:xfrm>
              <a:off x="1728675" y="2268338"/>
              <a:ext cx="1452674" cy="2367165"/>
            </a:xfrm>
            <a:custGeom>
              <a:avLst/>
              <a:gdLst/>
              <a:ahLst/>
              <a:cxnLst>
                <a:cxn ang="0">
                  <a:pos x="wd2" y="hd2"/>
                </a:cxn>
                <a:cxn ang="5400000">
                  <a:pos x="wd2" y="hd2"/>
                </a:cxn>
                <a:cxn ang="10800000">
                  <a:pos x="wd2" y="hd2"/>
                </a:cxn>
                <a:cxn ang="16200000">
                  <a:pos x="wd2" y="hd2"/>
                </a:cxn>
              </a:cxnLst>
              <a:rect l="0" t="0" r="r" b="b"/>
              <a:pathLst>
                <a:path w="21156" h="21347" fill="norm" stroke="1" extrusionOk="0">
                  <a:moveTo>
                    <a:pt x="14907" y="13612"/>
                  </a:moveTo>
                  <a:cubicBezTo>
                    <a:pt x="14908" y="13577"/>
                    <a:pt x="14915" y="13543"/>
                    <a:pt x="14927" y="13509"/>
                  </a:cubicBezTo>
                  <a:cubicBezTo>
                    <a:pt x="14945" y="13528"/>
                    <a:pt x="14935" y="13562"/>
                    <a:pt x="14907" y="13612"/>
                  </a:cubicBezTo>
                  <a:cubicBezTo>
                    <a:pt x="14911" y="13597"/>
                    <a:pt x="14935" y="13562"/>
                    <a:pt x="14907" y="13612"/>
                  </a:cubicBezTo>
                  <a:close/>
                  <a:moveTo>
                    <a:pt x="13846" y="3907"/>
                  </a:moveTo>
                  <a:cubicBezTo>
                    <a:pt x="13745" y="4069"/>
                    <a:pt x="13727" y="4130"/>
                    <a:pt x="13495" y="4232"/>
                  </a:cubicBezTo>
                  <a:cubicBezTo>
                    <a:pt x="13568" y="4091"/>
                    <a:pt x="13714" y="3996"/>
                    <a:pt x="13864" y="3878"/>
                  </a:cubicBezTo>
                  <a:lnTo>
                    <a:pt x="13846" y="3907"/>
                  </a:lnTo>
                  <a:cubicBezTo>
                    <a:pt x="13827" y="3938"/>
                    <a:pt x="13846" y="3907"/>
                    <a:pt x="13846" y="3907"/>
                  </a:cubicBezTo>
                  <a:close/>
                  <a:moveTo>
                    <a:pt x="12475" y="14779"/>
                  </a:moveTo>
                  <a:cubicBezTo>
                    <a:pt x="12516" y="14779"/>
                    <a:pt x="12564" y="14777"/>
                    <a:pt x="12595" y="14796"/>
                  </a:cubicBezTo>
                  <a:cubicBezTo>
                    <a:pt x="12555" y="14786"/>
                    <a:pt x="12514" y="14779"/>
                    <a:pt x="12475" y="14779"/>
                  </a:cubicBezTo>
                  <a:cubicBezTo>
                    <a:pt x="12476" y="14779"/>
                    <a:pt x="12514" y="14779"/>
                    <a:pt x="12475" y="14779"/>
                  </a:cubicBezTo>
                  <a:close/>
                  <a:moveTo>
                    <a:pt x="7113" y="17142"/>
                  </a:moveTo>
                  <a:cubicBezTo>
                    <a:pt x="7109" y="17140"/>
                    <a:pt x="7101" y="17128"/>
                    <a:pt x="7096" y="17119"/>
                  </a:cubicBezTo>
                  <a:cubicBezTo>
                    <a:pt x="7113" y="17113"/>
                    <a:pt x="7129" y="17105"/>
                    <a:pt x="7143" y="17097"/>
                  </a:cubicBezTo>
                  <a:cubicBezTo>
                    <a:pt x="7135" y="17115"/>
                    <a:pt x="7137" y="17133"/>
                    <a:pt x="7149" y="17151"/>
                  </a:cubicBezTo>
                  <a:lnTo>
                    <a:pt x="7113" y="17142"/>
                  </a:lnTo>
                  <a:cubicBezTo>
                    <a:pt x="7109" y="17140"/>
                    <a:pt x="7113" y="17142"/>
                    <a:pt x="7113" y="17142"/>
                  </a:cubicBezTo>
                  <a:close/>
                  <a:moveTo>
                    <a:pt x="4271" y="154"/>
                  </a:moveTo>
                  <a:cubicBezTo>
                    <a:pt x="4271" y="154"/>
                    <a:pt x="4274" y="154"/>
                    <a:pt x="4271" y="154"/>
                  </a:cubicBezTo>
                  <a:cubicBezTo>
                    <a:pt x="4271" y="154"/>
                    <a:pt x="4271" y="154"/>
                    <a:pt x="4271" y="154"/>
                  </a:cubicBezTo>
                  <a:close/>
                  <a:moveTo>
                    <a:pt x="21083" y="5877"/>
                  </a:moveTo>
                  <a:cubicBezTo>
                    <a:pt x="20878" y="5352"/>
                    <a:pt x="20177" y="5445"/>
                    <a:pt x="19555" y="5084"/>
                  </a:cubicBezTo>
                  <a:cubicBezTo>
                    <a:pt x="19066" y="4800"/>
                    <a:pt x="18685" y="4741"/>
                    <a:pt x="18023" y="4718"/>
                  </a:cubicBezTo>
                  <a:cubicBezTo>
                    <a:pt x="17537" y="4701"/>
                    <a:pt x="17283" y="4483"/>
                    <a:pt x="16812" y="4686"/>
                  </a:cubicBezTo>
                  <a:cubicBezTo>
                    <a:pt x="16950" y="4216"/>
                    <a:pt x="15462" y="3996"/>
                    <a:pt x="14945" y="4104"/>
                  </a:cubicBezTo>
                  <a:cubicBezTo>
                    <a:pt x="14955" y="4084"/>
                    <a:pt x="15053" y="3901"/>
                    <a:pt x="15053" y="3901"/>
                  </a:cubicBezTo>
                  <a:cubicBezTo>
                    <a:pt x="14663" y="3888"/>
                    <a:pt x="14273" y="3874"/>
                    <a:pt x="13883" y="3863"/>
                  </a:cubicBezTo>
                  <a:cubicBezTo>
                    <a:pt x="14117" y="3656"/>
                    <a:pt x="14501" y="3534"/>
                    <a:pt x="14274" y="3247"/>
                  </a:cubicBezTo>
                  <a:cubicBezTo>
                    <a:pt x="13791" y="3299"/>
                    <a:pt x="13738" y="2330"/>
                    <a:pt x="13421" y="2514"/>
                  </a:cubicBezTo>
                  <a:cubicBezTo>
                    <a:pt x="13222" y="2342"/>
                    <a:pt x="12877" y="2207"/>
                    <a:pt x="12575" y="2136"/>
                  </a:cubicBezTo>
                  <a:cubicBezTo>
                    <a:pt x="12586" y="2120"/>
                    <a:pt x="12595" y="2103"/>
                    <a:pt x="12600" y="2086"/>
                  </a:cubicBezTo>
                  <a:cubicBezTo>
                    <a:pt x="12472" y="2019"/>
                    <a:pt x="11718" y="1856"/>
                    <a:pt x="11552" y="2010"/>
                  </a:cubicBezTo>
                  <a:cubicBezTo>
                    <a:pt x="11407" y="1951"/>
                    <a:pt x="11152" y="1952"/>
                    <a:pt x="10982" y="1958"/>
                  </a:cubicBezTo>
                  <a:lnTo>
                    <a:pt x="10971" y="1916"/>
                  </a:lnTo>
                  <a:lnTo>
                    <a:pt x="10942" y="1936"/>
                  </a:lnTo>
                  <a:cubicBezTo>
                    <a:pt x="10847" y="1888"/>
                    <a:pt x="10590" y="1731"/>
                    <a:pt x="10461" y="1731"/>
                  </a:cubicBezTo>
                  <a:cubicBezTo>
                    <a:pt x="10603" y="1731"/>
                    <a:pt x="10202" y="1409"/>
                    <a:pt x="10132" y="1371"/>
                  </a:cubicBezTo>
                  <a:cubicBezTo>
                    <a:pt x="10175" y="1377"/>
                    <a:pt x="10205" y="1381"/>
                    <a:pt x="10205" y="1381"/>
                  </a:cubicBezTo>
                  <a:cubicBezTo>
                    <a:pt x="9946" y="1225"/>
                    <a:pt x="9692" y="1046"/>
                    <a:pt x="9292" y="1116"/>
                  </a:cubicBezTo>
                  <a:cubicBezTo>
                    <a:pt x="9308" y="1101"/>
                    <a:pt x="9312" y="1070"/>
                    <a:pt x="9318" y="1048"/>
                  </a:cubicBezTo>
                  <a:cubicBezTo>
                    <a:pt x="9756" y="902"/>
                    <a:pt x="8958" y="656"/>
                    <a:pt x="8719" y="692"/>
                  </a:cubicBezTo>
                  <a:cubicBezTo>
                    <a:pt x="8697" y="650"/>
                    <a:pt x="8672" y="638"/>
                    <a:pt x="8622" y="606"/>
                  </a:cubicBezTo>
                  <a:cubicBezTo>
                    <a:pt x="8595" y="616"/>
                    <a:pt x="8857" y="604"/>
                    <a:pt x="8946" y="584"/>
                  </a:cubicBezTo>
                  <a:lnTo>
                    <a:pt x="8946" y="425"/>
                  </a:lnTo>
                  <a:cubicBezTo>
                    <a:pt x="8584" y="420"/>
                    <a:pt x="8041" y="371"/>
                    <a:pt x="7753" y="528"/>
                  </a:cubicBezTo>
                  <a:cubicBezTo>
                    <a:pt x="7325" y="762"/>
                    <a:pt x="7238" y="463"/>
                    <a:pt x="6865" y="463"/>
                  </a:cubicBezTo>
                  <a:cubicBezTo>
                    <a:pt x="6651" y="463"/>
                    <a:pt x="6162" y="583"/>
                    <a:pt x="6100" y="424"/>
                  </a:cubicBezTo>
                  <a:cubicBezTo>
                    <a:pt x="6035" y="258"/>
                    <a:pt x="5794" y="174"/>
                    <a:pt x="5530" y="202"/>
                  </a:cubicBezTo>
                  <a:cubicBezTo>
                    <a:pt x="5798" y="202"/>
                    <a:pt x="4516" y="-253"/>
                    <a:pt x="5126" y="247"/>
                  </a:cubicBezTo>
                  <a:cubicBezTo>
                    <a:pt x="4964" y="311"/>
                    <a:pt x="4729" y="282"/>
                    <a:pt x="4573" y="366"/>
                  </a:cubicBezTo>
                  <a:cubicBezTo>
                    <a:pt x="4569" y="358"/>
                    <a:pt x="4565" y="352"/>
                    <a:pt x="4561" y="345"/>
                  </a:cubicBezTo>
                  <a:cubicBezTo>
                    <a:pt x="4686" y="311"/>
                    <a:pt x="4802" y="266"/>
                    <a:pt x="4906" y="213"/>
                  </a:cubicBezTo>
                  <a:cubicBezTo>
                    <a:pt x="4915" y="-228"/>
                    <a:pt x="4397" y="154"/>
                    <a:pt x="4270" y="154"/>
                  </a:cubicBezTo>
                  <a:cubicBezTo>
                    <a:pt x="4167" y="165"/>
                    <a:pt x="3359" y="354"/>
                    <a:pt x="3319" y="418"/>
                  </a:cubicBezTo>
                  <a:lnTo>
                    <a:pt x="3145" y="384"/>
                  </a:lnTo>
                  <a:cubicBezTo>
                    <a:pt x="2836" y="503"/>
                    <a:pt x="2710" y="658"/>
                    <a:pt x="2597" y="862"/>
                  </a:cubicBezTo>
                  <a:lnTo>
                    <a:pt x="2632" y="882"/>
                  </a:lnTo>
                  <a:lnTo>
                    <a:pt x="2609" y="892"/>
                  </a:lnTo>
                  <a:cubicBezTo>
                    <a:pt x="2609" y="892"/>
                    <a:pt x="2630" y="920"/>
                    <a:pt x="2631" y="921"/>
                  </a:cubicBezTo>
                  <a:cubicBezTo>
                    <a:pt x="2441" y="926"/>
                    <a:pt x="2439" y="995"/>
                    <a:pt x="2367" y="1083"/>
                  </a:cubicBezTo>
                  <a:cubicBezTo>
                    <a:pt x="2327" y="1133"/>
                    <a:pt x="2134" y="1189"/>
                    <a:pt x="2046" y="1217"/>
                  </a:cubicBezTo>
                  <a:cubicBezTo>
                    <a:pt x="2006" y="1192"/>
                    <a:pt x="1971" y="1161"/>
                    <a:pt x="1938" y="1133"/>
                  </a:cubicBezTo>
                  <a:lnTo>
                    <a:pt x="1757" y="1279"/>
                  </a:lnTo>
                  <a:lnTo>
                    <a:pt x="1868" y="1416"/>
                  </a:lnTo>
                  <a:lnTo>
                    <a:pt x="1840" y="1420"/>
                  </a:lnTo>
                  <a:lnTo>
                    <a:pt x="1824" y="1474"/>
                  </a:lnTo>
                  <a:lnTo>
                    <a:pt x="1805" y="1461"/>
                  </a:lnTo>
                  <a:cubicBezTo>
                    <a:pt x="1758" y="1482"/>
                    <a:pt x="1709" y="1501"/>
                    <a:pt x="1658" y="1518"/>
                  </a:cubicBezTo>
                  <a:cubicBezTo>
                    <a:pt x="1549" y="1675"/>
                    <a:pt x="1707" y="1980"/>
                    <a:pt x="1798" y="2122"/>
                  </a:cubicBezTo>
                  <a:lnTo>
                    <a:pt x="1623" y="2199"/>
                  </a:lnTo>
                  <a:cubicBezTo>
                    <a:pt x="1623" y="2199"/>
                    <a:pt x="1757" y="2275"/>
                    <a:pt x="1768" y="2280"/>
                  </a:cubicBezTo>
                  <a:cubicBezTo>
                    <a:pt x="1773" y="2425"/>
                    <a:pt x="1650" y="2662"/>
                    <a:pt x="1803" y="2774"/>
                  </a:cubicBezTo>
                  <a:cubicBezTo>
                    <a:pt x="1723" y="2852"/>
                    <a:pt x="1540" y="2984"/>
                    <a:pt x="1532" y="3079"/>
                  </a:cubicBezTo>
                  <a:cubicBezTo>
                    <a:pt x="1139" y="3077"/>
                    <a:pt x="1182" y="3361"/>
                    <a:pt x="947" y="3452"/>
                  </a:cubicBezTo>
                  <a:cubicBezTo>
                    <a:pt x="945" y="3437"/>
                    <a:pt x="951" y="3435"/>
                    <a:pt x="966" y="3448"/>
                  </a:cubicBezTo>
                  <a:cubicBezTo>
                    <a:pt x="608" y="3514"/>
                    <a:pt x="413" y="3555"/>
                    <a:pt x="434" y="3831"/>
                  </a:cubicBezTo>
                  <a:cubicBezTo>
                    <a:pt x="410" y="3844"/>
                    <a:pt x="192" y="4025"/>
                    <a:pt x="245" y="4025"/>
                  </a:cubicBezTo>
                  <a:lnTo>
                    <a:pt x="236" y="4025"/>
                  </a:lnTo>
                  <a:cubicBezTo>
                    <a:pt x="54" y="4142"/>
                    <a:pt x="48" y="4312"/>
                    <a:pt x="120" y="4483"/>
                  </a:cubicBezTo>
                  <a:cubicBezTo>
                    <a:pt x="-250" y="4581"/>
                    <a:pt x="355" y="4717"/>
                    <a:pt x="355" y="4731"/>
                  </a:cubicBezTo>
                  <a:cubicBezTo>
                    <a:pt x="361" y="4791"/>
                    <a:pt x="347" y="4827"/>
                    <a:pt x="446" y="4868"/>
                  </a:cubicBezTo>
                  <a:cubicBezTo>
                    <a:pt x="418" y="4881"/>
                    <a:pt x="385" y="4890"/>
                    <a:pt x="354" y="4899"/>
                  </a:cubicBezTo>
                  <a:lnTo>
                    <a:pt x="401" y="5045"/>
                  </a:lnTo>
                  <a:cubicBezTo>
                    <a:pt x="360" y="5066"/>
                    <a:pt x="295" y="5074"/>
                    <a:pt x="243" y="5075"/>
                  </a:cubicBezTo>
                  <a:cubicBezTo>
                    <a:pt x="-96" y="5328"/>
                    <a:pt x="100" y="5479"/>
                    <a:pt x="253" y="5725"/>
                  </a:cubicBezTo>
                  <a:cubicBezTo>
                    <a:pt x="-131" y="5759"/>
                    <a:pt x="906" y="6337"/>
                    <a:pt x="977" y="6406"/>
                  </a:cubicBezTo>
                  <a:cubicBezTo>
                    <a:pt x="1473" y="6885"/>
                    <a:pt x="1943" y="7411"/>
                    <a:pt x="2366" y="7918"/>
                  </a:cubicBezTo>
                  <a:cubicBezTo>
                    <a:pt x="2792" y="8430"/>
                    <a:pt x="2834" y="8748"/>
                    <a:pt x="3754" y="9048"/>
                  </a:cubicBezTo>
                  <a:cubicBezTo>
                    <a:pt x="4138" y="9173"/>
                    <a:pt x="4518" y="9327"/>
                    <a:pt x="4908" y="9442"/>
                  </a:cubicBezTo>
                  <a:cubicBezTo>
                    <a:pt x="5168" y="9518"/>
                    <a:pt x="5201" y="9760"/>
                    <a:pt x="5520" y="9801"/>
                  </a:cubicBezTo>
                  <a:cubicBezTo>
                    <a:pt x="5673" y="10252"/>
                    <a:pt x="5783" y="10656"/>
                    <a:pt x="5791" y="11118"/>
                  </a:cubicBezTo>
                  <a:cubicBezTo>
                    <a:pt x="5711" y="11123"/>
                    <a:pt x="5913" y="12339"/>
                    <a:pt x="5907" y="12465"/>
                  </a:cubicBezTo>
                  <a:cubicBezTo>
                    <a:pt x="5882" y="13060"/>
                    <a:pt x="5883" y="13549"/>
                    <a:pt x="6193" y="14122"/>
                  </a:cubicBezTo>
                  <a:lnTo>
                    <a:pt x="6225" y="14133"/>
                  </a:lnTo>
                  <a:cubicBezTo>
                    <a:pt x="6430" y="14544"/>
                    <a:pt x="6291" y="15162"/>
                    <a:pt x="6165" y="15568"/>
                  </a:cubicBezTo>
                  <a:lnTo>
                    <a:pt x="5959" y="15470"/>
                  </a:lnTo>
                  <a:cubicBezTo>
                    <a:pt x="6052" y="15705"/>
                    <a:pt x="6153" y="16041"/>
                    <a:pt x="6421" y="16225"/>
                  </a:cubicBezTo>
                  <a:cubicBezTo>
                    <a:pt x="6507" y="16421"/>
                    <a:pt x="6366" y="16838"/>
                    <a:pt x="6657" y="17020"/>
                  </a:cubicBezTo>
                  <a:lnTo>
                    <a:pt x="6608" y="17030"/>
                  </a:lnTo>
                  <a:cubicBezTo>
                    <a:pt x="6637" y="17136"/>
                    <a:pt x="6673" y="17243"/>
                    <a:pt x="6698" y="17349"/>
                  </a:cubicBezTo>
                  <a:cubicBezTo>
                    <a:pt x="6724" y="17461"/>
                    <a:pt x="6961" y="17754"/>
                    <a:pt x="7204" y="17553"/>
                  </a:cubicBezTo>
                  <a:cubicBezTo>
                    <a:pt x="7368" y="17416"/>
                    <a:pt x="7130" y="17380"/>
                    <a:pt x="7104" y="17272"/>
                  </a:cubicBezTo>
                  <a:cubicBezTo>
                    <a:pt x="7153" y="17248"/>
                    <a:pt x="7205" y="17225"/>
                    <a:pt x="7258" y="17205"/>
                  </a:cubicBezTo>
                  <a:cubicBezTo>
                    <a:pt x="7266" y="17208"/>
                    <a:pt x="7274" y="17210"/>
                    <a:pt x="7283" y="17213"/>
                  </a:cubicBezTo>
                  <a:cubicBezTo>
                    <a:pt x="7428" y="17331"/>
                    <a:pt x="7359" y="17670"/>
                    <a:pt x="7457" y="17826"/>
                  </a:cubicBezTo>
                  <a:cubicBezTo>
                    <a:pt x="7064" y="17734"/>
                    <a:pt x="6781" y="17993"/>
                    <a:pt x="7244" y="18038"/>
                  </a:cubicBezTo>
                  <a:cubicBezTo>
                    <a:pt x="7249" y="18090"/>
                    <a:pt x="7372" y="18165"/>
                    <a:pt x="7414" y="18220"/>
                  </a:cubicBezTo>
                  <a:cubicBezTo>
                    <a:pt x="7100" y="18172"/>
                    <a:pt x="6990" y="18392"/>
                    <a:pt x="6948" y="18542"/>
                  </a:cubicBezTo>
                  <a:cubicBezTo>
                    <a:pt x="6858" y="18868"/>
                    <a:pt x="7590" y="18546"/>
                    <a:pt x="7695" y="18695"/>
                  </a:cubicBezTo>
                  <a:cubicBezTo>
                    <a:pt x="7722" y="18863"/>
                    <a:pt x="7638" y="18905"/>
                    <a:pt x="7476" y="18961"/>
                  </a:cubicBezTo>
                  <a:cubicBezTo>
                    <a:pt x="7193" y="19059"/>
                    <a:pt x="7547" y="19381"/>
                    <a:pt x="7676" y="19484"/>
                  </a:cubicBezTo>
                  <a:cubicBezTo>
                    <a:pt x="7806" y="19586"/>
                    <a:pt x="8719" y="19926"/>
                    <a:pt x="8709" y="20035"/>
                  </a:cubicBezTo>
                  <a:cubicBezTo>
                    <a:pt x="8675" y="20056"/>
                    <a:pt x="8539" y="20058"/>
                    <a:pt x="8495" y="20061"/>
                  </a:cubicBezTo>
                  <a:cubicBezTo>
                    <a:pt x="8668" y="20216"/>
                    <a:pt x="8970" y="20246"/>
                    <a:pt x="9155" y="20403"/>
                  </a:cubicBezTo>
                  <a:cubicBezTo>
                    <a:pt x="9472" y="20674"/>
                    <a:pt x="9686" y="20867"/>
                    <a:pt x="10256" y="20923"/>
                  </a:cubicBezTo>
                  <a:cubicBezTo>
                    <a:pt x="10224" y="21094"/>
                    <a:pt x="10989" y="21100"/>
                    <a:pt x="11173" y="21107"/>
                  </a:cubicBezTo>
                  <a:cubicBezTo>
                    <a:pt x="11320" y="21273"/>
                    <a:pt x="11860" y="21267"/>
                    <a:pt x="12121" y="21347"/>
                  </a:cubicBezTo>
                  <a:cubicBezTo>
                    <a:pt x="12171" y="21326"/>
                    <a:pt x="12226" y="21312"/>
                    <a:pt x="12286" y="21304"/>
                  </a:cubicBezTo>
                  <a:cubicBezTo>
                    <a:pt x="12279" y="21276"/>
                    <a:pt x="12265" y="21250"/>
                    <a:pt x="12243" y="21225"/>
                  </a:cubicBezTo>
                  <a:cubicBezTo>
                    <a:pt x="12367" y="21227"/>
                    <a:pt x="12609" y="21246"/>
                    <a:pt x="12688" y="21176"/>
                  </a:cubicBezTo>
                  <a:cubicBezTo>
                    <a:pt x="13408" y="21076"/>
                    <a:pt x="12856" y="20945"/>
                    <a:pt x="12432" y="20880"/>
                  </a:cubicBezTo>
                  <a:cubicBezTo>
                    <a:pt x="12038" y="20821"/>
                    <a:pt x="11669" y="20557"/>
                    <a:pt x="11367" y="20397"/>
                  </a:cubicBezTo>
                  <a:lnTo>
                    <a:pt x="11371" y="20395"/>
                  </a:lnTo>
                  <a:cubicBezTo>
                    <a:pt x="11287" y="20308"/>
                    <a:pt x="11160" y="20276"/>
                    <a:pt x="11013" y="20337"/>
                  </a:cubicBezTo>
                  <a:cubicBezTo>
                    <a:pt x="10986" y="20330"/>
                    <a:pt x="10938" y="20311"/>
                    <a:pt x="10929" y="20304"/>
                  </a:cubicBezTo>
                  <a:cubicBezTo>
                    <a:pt x="10926" y="20289"/>
                    <a:pt x="10923" y="20274"/>
                    <a:pt x="10922" y="20259"/>
                  </a:cubicBezTo>
                  <a:lnTo>
                    <a:pt x="11154" y="20297"/>
                  </a:lnTo>
                  <a:lnTo>
                    <a:pt x="11240" y="20192"/>
                  </a:lnTo>
                  <a:cubicBezTo>
                    <a:pt x="10960" y="20057"/>
                    <a:pt x="10729" y="19886"/>
                    <a:pt x="10600" y="19680"/>
                  </a:cubicBezTo>
                  <a:cubicBezTo>
                    <a:pt x="11043" y="19492"/>
                    <a:pt x="10850" y="19268"/>
                    <a:pt x="11190" y="19009"/>
                  </a:cubicBezTo>
                  <a:cubicBezTo>
                    <a:pt x="11610" y="18690"/>
                    <a:pt x="10881" y="18590"/>
                    <a:pt x="10564" y="18489"/>
                  </a:cubicBezTo>
                  <a:cubicBezTo>
                    <a:pt x="9933" y="18288"/>
                    <a:pt x="10482" y="18111"/>
                    <a:pt x="10762" y="17957"/>
                  </a:cubicBezTo>
                  <a:cubicBezTo>
                    <a:pt x="11082" y="17781"/>
                    <a:pt x="10532" y="17573"/>
                    <a:pt x="10925" y="17462"/>
                  </a:cubicBezTo>
                  <a:cubicBezTo>
                    <a:pt x="11053" y="17364"/>
                    <a:pt x="11542" y="17242"/>
                    <a:pt x="11132" y="17082"/>
                  </a:cubicBezTo>
                  <a:cubicBezTo>
                    <a:pt x="10719" y="16921"/>
                    <a:pt x="10542" y="17196"/>
                    <a:pt x="10370" y="16757"/>
                  </a:cubicBezTo>
                  <a:cubicBezTo>
                    <a:pt x="10280" y="16737"/>
                    <a:pt x="10698" y="16840"/>
                    <a:pt x="10701" y="16841"/>
                  </a:cubicBezTo>
                  <a:cubicBezTo>
                    <a:pt x="10852" y="16882"/>
                    <a:pt x="11044" y="16918"/>
                    <a:pt x="11208" y="16880"/>
                  </a:cubicBezTo>
                  <a:cubicBezTo>
                    <a:pt x="11677" y="16775"/>
                    <a:pt x="11296" y="16621"/>
                    <a:pt x="11327" y="16477"/>
                  </a:cubicBezTo>
                  <a:lnTo>
                    <a:pt x="11391" y="16466"/>
                  </a:lnTo>
                  <a:cubicBezTo>
                    <a:pt x="11399" y="16342"/>
                    <a:pt x="11312" y="16266"/>
                    <a:pt x="11208" y="16170"/>
                  </a:cubicBezTo>
                  <a:cubicBezTo>
                    <a:pt x="11664" y="16260"/>
                    <a:pt x="12455" y="16160"/>
                    <a:pt x="12835" y="15995"/>
                  </a:cubicBezTo>
                  <a:cubicBezTo>
                    <a:pt x="13028" y="15911"/>
                    <a:pt x="13154" y="15699"/>
                    <a:pt x="13228" y="15566"/>
                  </a:cubicBezTo>
                  <a:cubicBezTo>
                    <a:pt x="13402" y="15254"/>
                    <a:pt x="12911" y="15334"/>
                    <a:pt x="12834" y="15145"/>
                  </a:cubicBezTo>
                  <a:cubicBezTo>
                    <a:pt x="12802" y="15023"/>
                    <a:pt x="12963" y="14988"/>
                    <a:pt x="12778" y="14874"/>
                  </a:cubicBezTo>
                  <a:cubicBezTo>
                    <a:pt x="13254" y="14990"/>
                    <a:pt x="14069" y="14955"/>
                    <a:pt x="14075" y="14544"/>
                  </a:cubicBezTo>
                  <a:cubicBezTo>
                    <a:pt x="14715" y="14566"/>
                    <a:pt x="14622" y="13935"/>
                    <a:pt x="14861" y="13690"/>
                  </a:cubicBezTo>
                  <a:cubicBezTo>
                    <a:pt x="14826" y="13754"/>
                    <a:pt x="14779" y="13816"/>
                    <a:pt x="14699" y="13863"/>
                  </a:cubicBezTo>
                  <a:lnTo>
                    <a:pt x="14810" y="13933"/>
                  </a:lnTo>
                  <a:lnTo>
                    <a:pt x="14823" y="13926"/>
                  </a:lnTo>
                  <a:lnTo>
                    <a:pt x="14866" y="13946"/>
                  </a:lnTo>
                  <a:cubicBezTo>
                    <a:pt x="15391" y="13664"/>
                    <a:pt x="15253" y="13269"/>
                    <a:pt x="15713" y="12980"/>
                  </a:cubicBezTo>
                  <a:cubicBezTo>
                    <a:pt x="16218" y="12661"/>
                    <a:pt x="15525" y="12152"/>
                    <a:pt x="15954" y="11778"/>
                  </a:cubicBezTo>
                  <a:cubicBezTo>
                    <a:pt x="16313" y="11464"/>
                    <a:pt x="17360" y="11122"/>
                    <a:pt x="17972" y="11166"/>
                  </a:cubicBezTo>
                  <a:cubicBezTo>
                    <a:pt x="18474" y="11202"/>
                    <a:pt x="18489" y="10928"/>
                    <a:pt x="18940" y="10852"/>
                  </a:cubicBezTo>
                  <a:cubicBezTo>
                    <a:pt x="18679" y="10614"/>
                    <a:pt x="19041" y="10506"/>
                    <a:pt x="19136" y="10301"/>
                  </a:cubicBezTo>
                  <a:cubicBezTo>
                    <a:pt x="19263" y="10027"/>
                    <a:pt x="19440" y="9738"/>
                    <a:pt x="19532" y="9474"/>
                  </a:cubicBezTo>
                  <a:cubicBezTo>
                    <a:pt x="19677" y="9054"/>
                    <a:pt x="19187" y="8395"/>
                    <a:pt x="19505" y="8014"/>
                  </a:cubicBezTo>
                  <a:cubicBezTo>
                    <a:pt x="20005" y="8054"/>
                    <a:pt x="20030" y="7527"/>
                    <a:pt x="20245" y="7341"/>
                  </a:cubicBezTo>
                  <a:cubicBezTo>
                    <a:pt x="20849" y="6818"/>
                    <a:pt x="21350" y="6574"/>
                    <a:pt x="21083" y="5877"/>
                  </a:cubicBezTo>
                  <a:cubicBezTo>
                    <a:pt x="21071" y="5848"/>
                    <a:pt x="21253" y="6320"/>
                    <a:pt x="21083" y="5877"/>
                  </a:cubicBezTo>
                  <a:close/>
                </a:path>
              </a:pathLst>
            </a:custGeom>
            <a:solidFill>
              <a:srgbClr val="222222"/>
            </a:solidFill>
            <a:ln w="12700" cap="flat">
              <a:noFill/>
              <a:miter lim="400000"/>
            </a:ln>
            <a:effectLst/>
          </p:spPr>
          <p:txBody>
            <a:bodyPr wrap="square" lIns="38100" tIns="38100" rIns="38100" bIns="38100" numCol="1" anchor="ctr">
              <a:noAutofit/>
            </a:bodyPr>
            <a:lstStyle/>
            <a:p>
              <a:pPr defTabSz="584200">
                <a:lnSpc>
                  <a:spcPts val="7000"/>
                </a:lnSpc>
                <a:defRPr baseline="13332" cap="all" spc="29" sz="1500">
                  <a:solidFill>
                    <a:srgbClr val="70BCE1"/>
                  </a:solidFill>
                  <a:latin typeface="Futura Condensed"/>
                  <a:ea typeface="Futura Condensed"/>
                  <a:cs typeface="Futura Condensed"/>
                  <a:sym typeface="Futura Condensed"/>
                </a:defRPr>
              </a:pPr>
            </a:p>
          </p:txBody>
        </p:sp>
        <p:sp>
          <p:nvSpPr>
            <p:cNvPr id="321" name="Shape 324"/>
            <p:cNvSpPr/>
            <p:nvPr/>
          </p:nvSpPr>
          <p:spPr>
            <a:xfrm>
              <a:off x="3692086" y="1409788"/>
              <a:ext cx="2129526" cy="2512386"/>
            </a:xfrm>
            <a:custGeom>
              <a:avLst/>
              <a:gdLst/>
              <a:ahLst/>
              <a:cxnLst>
                <a:cxn ang="0">
                  <a:pos x="wd2" y="hd2"/>
                </a:cxn>
                <a:cxn ang="5400000">
                  <a:pos x="wd2" y="hd2"/>
                </a:cxn>
                <a:cxn ang="10800000">
                  <a:pos x="wd2" y="hd2"/>
                </a:cxn>
                <a:cxn ang="16200000">
                  <a:pos x="wd2" y="hd2"/>
                </a:cxn>
              </a:cxnLst>
              <a:rect l="0" t="0" r="r" b="b"/>
              <a:pathLst>
                <a:path w="21494" h="21436" fill="norm" stroke="1" extrusionOk="0">
                  <a:moveTo>
                    <a:pt x="21150" y="15574"/>
                  </a:moveTo>
                  <a:cubicBezTo>
                    <a:pt x="21261" y="15717"/>
                    <a:pt x="21093" y="15952"/>
                    <a:pt x="20924" y="15784"/>
                  </a:cubicBezTo>
                  <a:cubicBezTo>
                    <a:pt x="20982" y="16021"/>
                    <a:pt x="20891" y="16384"/>
                    <a:pt x="20777" y="16596"/>
                  </a:cubicBezTo>
                  <a:cubicBezTo>
                    <a:pt x="20505" y="17107"/>
                    <a:pt x="20399" y="17680"/>
                    <a:pt x="20142" y="18190"/>
                  </a:cubicBezTo>
                  <a:cubicBezTo>
                    <a:pt x="20021" y="18451"/>
                    <a:pt x="19581" y="18883"/>
                    <a:pt x="19210" y="18697"/>
                  </a:cubicBezTo>
                  <a:cubicBezTo>
                    <a:pt x="19055" y="18620"/>
                    <a:pt x="18983" y="18564"/>
                    <a:pt x="18916" y="18429"/>
                  </a:cubicBezTo>
                  <a:cubicBezTo>
                    <a:pt x="18874" y="18346"/>
                    <a:pt x="18895" y="18082"/>
                    <a:pt x="18885" y="18073"/>
                  </a:cubicBezTo>
                  <a:cubicBezTo>
                    <a:pt x="18630" y="17743"/>
                    <a:pt x="18882" y="17612"/>
                    <a:pt x="18985" y="17344"/>
                  </a:cubicBezTo>
                  <a:cubicBezTo>
                    <a:pt x="19114" y="17002"/>
                    <a:pt x="19115" y="16913"/>
                    <a:pt x="19087" y="16545"/>
                  </a:cubicBezTo>
                  <a:cubicBezTo>
                    <a:pt x="19035" y="16414"/>
                    <a:pt x="19148" y="15981"/>
                    <a:pt x="19273" y="15913"/>
                  </a:cubicBezTo>
                  <a:cubicBezTo>
                    <a:pt x="19479" y="15800"/>
                    <a:pt x="19740" y="15772"/>
                    <a:pt x="19957" y="15653"/>
                  </a:cubicBezTo>
                  <a:cubicBezTo>
                    <a:pt x="20082" y="15574"/>
                    <a:pt x="20117" y="15501"/>
                    <a:pt x="20239" y="15479"/>
                  </a:cubicBezTo>
                  <a:cubicBezTo>
                    <a:pt x="20387" y="15448"/>
                    <a:pt x="20295" y="14983"/>
                    <a:pt x="20473" y="15143"/>
                  </a:cubicBezTo>
                  <a:cubicBezTo>
                    <a:pt x="20533" y="15027"/>
                    <a:pt x="20661" y="14865"/>
                    <a:pt x="20739" y="14731"/>
                  </a:cubicBezTo>
                  <a:cubicBezTo>
                    <a:pt x="20722" y="14552"/>
                    <a:pt x="20909" y="14739"/>
                    <a:pt x="20929" y="14819"/>
                  </a:cubicBezTo>
                  <a:cubicBezTo>
                    <a:pt x="20973" y="14985"/>
                    <a:pt x="21061" y="15461"/>
                    <a:pt x="21150" y="15574"/>
                  </a:cubicBezTo>
                  <a:cubicBezTo>
                    <a:pt x="21173" y="15603"/>
                    <a:pt x="21138" y="15559"/>
                    <a:pt x="21150" y="15574"/>
                  </a:cubicBezTo>
                  <a:close/>
                  <a:moveTo>
                    <a:pt x="21449" y="7942"/>
                  </a:moveTo>
                  <a:cubicBezTo>
                    <a:pt x="21344" y="7731"/>
                    <a:pt x="21600" y="7533"/>
                    <a:pt x="21152" y="7539"/>
                  </a:cubicBezTo>
                  <a:cubicBezTo>
                    <a:pt x="21008" y="7541"/>
                    <a:pt x="20754" y="7739"/>
                    <a:pt x="20526" y="7739"/>
                  </a:cubicBezTo>
                  <a:cubicBezTo>
                    <a:pt x="20244" y="7739"/>
                    <a:pt x="20016" y="7865"/>
                    <a:pt x="19729" y="7865"/>
                  </a:cubicBezTo>
                  <a:cubicBezTo>
                    <a:pt x="19565" y="7865"/>
                    <a:pt x="19469" y="8014"/>
                    <a:pt x="19302" y="7993"/>
                  </a:cubicBezTo>
                  <a:cubicBezTo>
                    <a:pt x="19093" y="7930"/>
                    <a:pt x="19070" y="7669"/>
                    <a:pt x="18908" y="7605"/>
                  </a:cubicBezTo>
                  <a:cubicBezTo>
                    <a:pt x="19001" y="7551"/>
                    <a:pt x="19025" y="7458"/>
                    <a:pt x="18981" y="7374"/>
                  </a:cubicBezTo>
                  <a:cubicBezTo>
                    <a:pt x="19062" y="7284"/>
                    <a:pt x="18938" y="7312"/>
                    <a:pt x="18896" y="7232"/>
                  </a:cubicBezTo>
                  <a:cubicBezTo>
                    <a:pt x="18780" y="7074"/>
                    <a:pt x="18298" y="6560"/>
                    <a:pt x="18034" y="6598"/>
                  </a:cubicBezTo>
                  <a:cubicBezTo>
                    <a:pt x="17984" y="6467"/>
                    <a:pt x="17855" y="6463"/>
                    <a:pt x="17803" y="6343"/>
                  </a:cubicBezTo>
                  <a:cubicBezTo>
                    <a:pt x="17753" y="6232"/>
                    <a:pt x="17703" y="5708"/>
                    <a:pt x="17456" y="5708"/>
                  </a:cubicBezTo>
                  <a:cubicBezTo>
                    <a:pt x="17148" y="5708"/>
                    <a:pt x="17061" y="5095"/>
                    <a:pt x="17029" y="4927"/>
                  </a:cubicBezTo>
                  <a:lnTo>
                    <a:pt x="17085" y="4930"/>
                  </a:lnTo>
                  <a:cubicBezTo>
                    <a:pt x="16985" y="4575"/>
                    <a:pt x="16629" y="4445"/>
                    <a:pt x="16480" y="4141"/>
                  </a:cubicBezTo>
                  <a:lnTo>
                    <a:pt x="16435" y="4152"/>
                  </a:lnTo>
                  <a:cubicBezTo>
                    <a:pt x="16428" y="4118"/>
                    <a:pt x="16411" y="4085"/>
                    <a:pt x="16410" y="4050"/>
                  </a:cubicBezTo>
                  <a:cubicBezTo>
                    <a:pt x="16418" y="4049"/>
                    <a:pt x="16577" y="4040"/>
                    <a:pt x="16577" y="4040"/>
                  </a:cubicBezTo>
                  <a:cubicBezTo>
                    <a:pt x="16561" y="4019"/>
                    <a:pt x="16373" y="3888"/>
                    <a:pt x="16373" y="3877"/>
                  </a:cubicBezTo>
                  <a:cubicBezTo>
                    <a:pt x="16140" y="3556"/>
                    <a:pt x="15927" y="3229"/>
                    <a:pt x="15764" y="2884"/>
                  </a:cubicBezTo>
                  <a:cubicBezTo>
                    <a:pt x="15810" y="2908"/>
                    <a:pt x="15860" y="2921"/>
                    <a:pt x="15913" y="2924"/>
                  </a:cubicBezTo>
                  <a:cubicBezTo>
                    <a:pt x="16212" y="2508"/>
                    <a:pt x="16034" y="2139"/>
                    <a:pt x="15828" y="1728"/>
                  </a:cubicBezTo>
                  <a:cubicBezTo>
                    <a:pt x="15663" y="1776"/>
                    <a:pt x="15487" y="1765"/>
                    <a:pt x="15320" y="1792"/>
                  </a:cubicBezTo>
                  <a:cubicBezTo>
                    <a:pt x="15262" y="1792"/>
                    <a:pt x="15004" y="1673"/>
                    <a:pt x="14939" y="1652"/>
                  </a:cubicBezTo>
                  <a:cubicBezTo>
                    <a:pt x="14877" y="1646"/>
                    <a:pt x="14703" y="1675"/>
                    <a:pt x="14673" y="1666"/>
                  </a:cubicBezTo>
                  <a:cubicBezTo>
                    <a:pt x="14649" y="1666"/>
                    <a:pt x="14604" y="1640"/>
                    <a:pt x="14583" y="1631"/>
                  </a:cubicBezTo>
                  <a:cubicBezTo>
                    <a:pt x="14579" y="1638"/>
                    <a:pt x="14541" y="1746"/>
                    <a:pt x="14548" y="1746"/>
                  </a:cubicBezTo>
                  <a:cubicBezTo>
                    <a:pt x="14314" y="1775"/>
                    <a:pt x="14213" y="1915"/>
                    <a:pt x="13949" y="1776"/>
                  </a:cubicBezTo>
                  <a:cubicBezTo>
                    <a:pt x="13737" y="1662"/>
                    <a:pt x="13370" y="1599"/>
                    <a:pt x="13126" y="1666"/>
                  </a:cubicBezTo>
                  <a:cubicBezTo>
                    <a:pt x="13114" y="1631"/>
                    <a:pt x="12362" y="1325"/>
                    <a:pt x="12311" y="1315"/>
                  </a:cubicBezTo>
                  <a:cubicBezTo>
                    <a:pt x="12058" y="1263"/>
                    <a:pt x="11585" y="1295"/>
                    <a:pt x="11468" y="1561"/>
                  </a:cubicBezTo>
                  <a:cubicBezTo>
                    <a:pt x="11405" y="1704"/>
                    <a:pt x="11546" y="1817"/>
                    <a:pt x="11493" y="1940"/>
                  </a:cubicBezTo>
                  <a:cubicBezTo>
                    <a:pt x="11411" y="2129"/>
                    <a:pt x="10260" y="1753"/>
                    <a:pt x="10229" y="1583"/>
                  </a:cubicBezTo>
                  <a:cubicBezTo>
                    <a:pt x="10181" y="1321"/>
                    <a:pt x="9285" y="1213"/>
                    <a:pt x="9029" y="1193"/>
                  </a:cubicBezTo>
                  <a:cubicBezTo>
                    <a:pt x="9018" y="1125"/>
                    <a:pt x="8978" y="1083"/>
                    <a:pt x="8892" y="1075"/>
                  </a:cubicBezTo>
                  <a:lnTo>
                    <a:pt x="8892" y="1071"/>
                  </a:lnTo>
                  <a:cubicBezTo>
                    <a:pt x="8848" y="1075"/>
                    <a:pt x="8690" y="1054"/>
                    <a:pt x="8710" y="986"/>
                  </a:cubicBezTo>
                  <a:cubicBezTo>
                    <a:pt x="8710" y="964"/>
                    <a:pt x="8994" y="767"/>
                    <a:pt x="9016" y="679"/>
                  </a:cubicBezTo>
                  <a:cubicBezTo>
                    <a:pt x="9056" y="517"/>
                    <a:pt x="8891" y="519"/>
                    <a:pt x="8901" y="450"/>
                  </a:cubicBezTo>
                  <a:cubicBezTo>
                    <a:pt x="8820" y="389"/>
                    <a:pt x="9205" y="-90"/>
                    <a:pt x="8780" y="124"/>
                  </a:cubicBezTo>
                  <a:cubicBezTo>
                    <a:pt x="8738" y="-14"/>
                    <a:pt x="7966" y="-25"/>
                    <a:pt x="7786" y="33"/>
                  </a:cubicBezTo>
                  <a:cubicBezTo>
                    <a:pt x="7755" y="33"/>
                    <a:pt x="7236" y="45"/>
                    <a:pt x="7284" y="112"/>
                  </a:cubicBezTo>
                  <a:cubicBezTo>
                    <a:pt x="6980" y="-39"/>
                    <a:pt x="6476" y="127"/>
                    <a:pt x="6182" y="191"/>
                  </a:cubicBezTo>
                  <a:cubicBezTo>
                    <a:pt x="5782" y="191"/>
                    <a:pt x="5357" y="466"/>
                    <a:pt x="4985" y="577"/>
                  </a:cubicBezTo>
                  <a:cubicBezTo>
                    <a:pt x="4968" y="561"/>
                    <a:pt x="4957" y="544"/>
                    <a:pt x="4950" y="523"/>
                  </a:cubicBezTo>
                  <a:lnTo>
                    <a:pt x="4918" y="529"/>
                  </a:lnTo>
                  <a:lnTo>
                    <a:pt x="4905" y="496"/>
                  </a:lnTo>
                  <a:cubicBezTo>
                    <a:pt x="4737" y="581"/>
                    <a:pt x="4445" y="574"/>
                    <a:pt x="4277" y="480"/>
                  </a:cubicBezTo>
                  <a:cubicBezTo>
                    <a:pt x="4282" y="423"/>
                    <a:pt x="4286" y="367"/>
                    <a:pt x="4279" y="311"/>
                  </a:cubicBezTo>
                  <a:cubicBezTo>
                    <a:pt x="3839" y="327"/>
                    <a:pt x="3931" y="706"/>
                    <a:pt x="3692" y="913"/>
                  </a:cubicBezTo>
                  <a:cubicBezTo>
                    <a:pt x="3463" y="1112"/>
                    <a:pt x="3139" y="1114"/>
                    <a:pt x="2935" y="1363"/>
                  </a:cubicBezTo>
                  <a:cubicBezTo>
                    <a:pt x="2899" y="1537"/>
                    <a:pt x="2704" y="1647"/>
                    <a:pt x="2717" y="1829"/>
                  </a:cubicBezTo>
                  <a:cubicBezTo>
                    <a:pt x="2734" y="2071"/>
                    <a:pt x="2718" y="2224"/>
                    <a:pt x="2488" y="2389"/>
                  </a:cubicBezTo>
                  <a:cubicBezTo>
                    <a:pt x="2217" y="2584"/>
                    <a:pt x="1913" y="2731"/>
                    <a:pt x="1546" y="2719"/>
                  </a:cubicBezTo>
                  <a:cubicBezTo>
                    <a:pt x="1507" y="2976"/>
                    <a:pt x="1199" y="3017"/>
                    <a:pt x="1132" y="3212"/>
                  </a:cubicBezTo>
                  <a:cubicBezTo>
                    <a:pt x="1025" y="3521"/>
                    <a:pt x="918" y="3677"/>
                    <a:pt x="641" y="3906"/>
                  </a:cubicBezTo>
                  <a:lnTo>
                    <a:pt x="670" y="3942"/>
                  </a:lnTo>
                  <a:cubicBezTo>
                    <a:pt x="508" y="4166"/>
                    <a:pt x="173" y="4557"/>
                    <a:pt x="339" y="4803"/>
                  </a:cubicBezTo>
                  <a:lnTo>
                    <a:pt x="391" y="4803"/>
                  </a:lnTo>
                  <a:cubicBezTo>
                    <a:pt x="467" y="4803"/>
                    <a:pt x="416" y="5040"/>
                    <a:pt x="558" y="5026"/>
                  </a:cubicBezTo>
                  <a:cubicBezTo>
                    <a:pt x="575" y="5060"/>
                    <a:pt x="612" y="5269"/>
                    <a:pt x="543" y="5269"/>
                  </a:cubicBezTo>
                  <a:lnTo>
                    <a:pt x="456" y="5299"/>
                  </a:lnTo>
                  <a:cubicBezTo>
                    <a:pt x="764" y="5604"/>
                    <a:pt x="582" y="5896"/>
                    <a:pt x="452" y="6228"/>
                  </a:cubicBezTo>
                  <a:cubicBezTo>
                    <a:pt x="401" y="6220"/>
                    <a:pt x="345" y="6229"/>
                    <a:pt x="297" y="6251"/>
                  </a:cubicBezTo>
                  <a:cubicBezTo>
                    <a:pt x="430" y="6424"/>
                    <a:pt x="154" y="6618"/>
                    <a:pt x="0" y="6730"/>
                  </a:cubicBezTo>
                  <a:cubicBezTo>
                    <a:pt x="249" y="6752"/>
                    <a:pt x="299" y="6978"/>
                    <a:pt x="276" y="7155"/>
                  </a:cubicBezTo>
                  <a:lnTo>
                    <a:pt x="307" y="7155"/>
                  </a:lnTo>
                  <a:cubicBezTo>
                    <a:pt x="294" y="7155"/>
                    <a:pt x="281" y="7155"/>
                    <a:pt x="268" y="7155"/>
                  </a:cubicBezTo>
                  <a:cubicBezTo>
                    <a:pt x="265" y="7167"/>
                    <a:pt x="258" y="7174"/>
                    <a:pt x="247" y="7177"/>
                  </a:cubicBezTo>
                  <a:cubicBezTo>
                    <a:pt x="206" y="7341"/>
                    <a:pt x="390" y="7647"/>
                    <a:pt x="654" y="7597"/>
                  </a:cubicBezTo>
                  <a:cubicBezTo>
                    <a:pt x="662" y="7714"/>
                    <a:pt x="780" y="7762"/>
                    <a:pt x="802" y="7878"/>
                  </a:cubicBezTo>
                  <a:cubicBezTo>
                    <a:pt x="873" y="7889"/>
                    <a:pt x="913" y="7864"/>
                    <a:pt x="946" y="7814"/>
                  </a:cubicBezTo>
                  <a:cubicBezTo>
                    <a:pt x="1016" y="8004"/>
                    <a:pt x="1264" y="8051"/>
                    <a:pt x="1309" y="8201"/>
                  </a:cubicBezTo>
                  <a:cubicBezTo>
                    <a:pt x="1426" y="8354"/>
                    <a:pt x="1416" y="8441"/>
                    <a:pt x="1473" y="8622"/>
                  </a:cubicBezTo>
                  <a:lnTo>
                    <a:pt x="1520" y="8622"/>
                  </a:lnTo>
                  <a:cubicBezTo>
                    <a:pt x="1569" y="8710"/>
                    <a:pt x="1975" y="9160"/>
                    <a:pt x="2133" y="9105"/>
                  </a:cubicBezTo>
                  <a:cubicBezTo>
                    <a:pt x="2414" y="9356"/>
                    <a:pt x="2674" y="9574"/>
                    <a:pt x="3086" y="9750"/>
                  </a:cubicBezTo>
                  <a:cubicBezTo>
                    <a:pt x="3082" y="9812"/>
                    <a:pt x="3079" y="9875"/>
                    <a:pt x="3077" y="9937"/>
                  </a:cubicBezTo>
                  <a:cubicBezTo>
                    <a:pt x="3152" y="9898"/>
                    <a:pt x="3229" y="9859"/>
                    <a:pt x="3307" y="9824"/>
                  </a:cubicBezTo>
                  <a:lnTo>
                    <a:pt x="3321" y="9829"/>
                  </a:lnTo>
                  <a:lnTo>
                    <a:pt x="3322" y="9817"/>
                  </a:lnTo>
                  <a:cubicBezTo>
                    <a:pt x="3580" y="9701"/>
                    <a:pt x="3830" y="9612"/>
                    <a:pt x="4125" y="9621"/>
                  </a:cubicBezTo>
                  <a:cubicBezTo>
                    <a:pt x="4261" y="9626"/>
                    <a:pt x="4581" y="9721"/>
                    <a:pt x="4686" y="9617"/>
                  </a:cubicBezTo>
                  <a:cubicBezTo>
                    <a:pt x="4748" y="9641"/>
                    <a:pt x="4808" y="9667"/>
                    <a:pt x="4866" y="9695"/>
                  </a:cubicBezTo>
                  <a:cubicBezTo>
                    <a:pt x="5080" y="9574"/>
                    <a:pt x="5871" y="9431"/>
                    <a:pt x="5918" y="9296"/>
                  </a:cubicBezTo>
                  <a:cubicBezTo>
                    <a:pt x="5972" y="9317"/>
                    <a:pt x="5995" y="9339"/>
                    <a:pt x="6016" y="9264"/>
                  </a:cubicBezTo>
                  <a:cubicBezTo>
                    <a:pt x="6022" y="9261"/>
                    <a:pt x="6045" y="9250"/>
                    <a:pt x="6080" y="9241"/>
                  </a:cubicBezTo>
                  <a:cubicBezTo>
                    <a:pt x="6162" y="9312"/>
                    <a:pt x="6375" y="9249"/>
                    <a:pt x="6476" y="9223"/>
                  </a:cubicBezTo>
                  <a:lnTo>
                    <a:pt x="6476" y="9214"/>
                  </a:lnTo>
                  <a:cubicBezTo>
                    <a:pt x="7144" y="9195"/>
                    <a:pt x="6984" y="9378"/>
                    <a:pt x="7304" y="9739"/>
                  </a:cubicBezTo>
                  <a:cubicBezTo>
                    <a:pt x="7475" y="9932"/>
                    <a:pt x="7980" y="9814"/>
                    <a:pt x="8200" y="9773"/>
                  </a:cubicBezTo>
                  <a:cubicBezTo>
                    <a:pt x="8223" y="9858"/>
                    <a:pt x="8315" y="9945"/>
                    <a:pt x="8426" y="9941"/>
                  </a:cubicBezTo>
                  <a:cubicBezTo>
                    <a:pt x="8418" y="9986"/>
                    <a:pt x="8482" y="10342"/>
                    <a:pt x="8493" y="10381"/>
                  </a:cubicBezTo>
                  <a:lnTo>
                    <a:pt x="8473" y="10381"/>
                  </a:lnTo>
                  <a:cubicBezTo>
                    <a:pt x="8451" y="10590"/>
                    <a:pt x="8231" y="10752"/>
                    <a:pt x="8455" y="10846"/>
                  </a:cubicBezTo>
                  <a:cubicBezTo>
                    <a:pt x="8424" y="11002"/>
                    <a:pt x="8415" y="11164"/>
                    <a:pt x="8205" y="11187"/>
                  </a:cubicBezTo>
                  <a:cubicBezTo>
                    <a:pt x="8322" y="11607"/>
                    <a:pt x="8608" y="11836"/>
                    <a:pt x="8916" y="12161"/>
                  </a:cubicBezTo>
                  <a:cubicBezTo>
                    <a:pt x="8896" y="12195"/>
                    <a:pt x="8883" y="12228"/>
                    <a:pt x="8856" y="12259"/>
                  </a:cubicBezTo>
                  <a:cubicBezTo>
                    <a:pt x="9007" y="12382"/>
                    <a:pt x="9103" y="12537"/>
                    <a:pt x="9233" y="12666"/>
                  </a:cubicBezTo>
                  <a:lnTo>
                    <a:pt x="9303" y="12614"/>
                  </a:lnTo>
                  <a:cubicBezTo>
                    <a:pt x="9334" y="12654"/>
                    <a:pt x="9303" y="12657"/>
                    <a:pt x="9301" y="12701"/>
                  </a:cubicBezTo>
                  <a:lnTo>
                    <a:pt x="9265" y="12704"/>
                  </a:lnTo>
                  <a:cubicBezTo>
                    <a:pt x="9269" y="12865"/>
                    <a:pt x="9736" y="13608"/>
                    <a:pt x="9628" y="13713"/>
                  </a:cubicBezTo>
                  <a:cubicBezTo>
                    <a:pt x="9399" y="13830"/>
                    <a:pt x="9559" y="14066"/>
                    <a:pt x="9672" y="14224"/>
                  </a:cubicBezTo>
                  <a:cubicBezTo>
                    <a:pt x="9958" y="14623"/>
                    <a:pt x="9535" y="14683"/>
                    <a:pt x="9477" y="14929"/>
                  </a:cubicBezTo>
                  <a:cubicBezTo>
                    <a:pt x="9422" y="15139"/>
                    <a:pt x="9270" y="15661"/>
                    <a:pt x="9117" y="15801"/>
                  </a:cubicBezTo>
                  <a:cubicBezTo>
                    <a:pt x="9132" y="15821"/>
                    <a:pt x="9142" y="15843"/>
                    <a:pt x="9148" y="15865"/>
                  </a:cubicBezTo>
                  <a:lnTo>
                    <a:pt x="9127" y="15871"/>
                  </a:lnTo>
                  <a:cubicBezTo>
                    <a:pt x="9147" y="15972"/>
                    <a:pt x="9127" y="16088"/>
                    <a:pt x="9127" y="16190"/>
                  </a:cubicBezTo>
                  <a:lnTo>
                    <a:pt x="9117" y="16197"/>
                  </a:lnTo>
                  <a:cubicBezTo>
                    <a:pt x="9045" y="16880"/>
                    <a:pt x="10051" y="17437"/>
                    <a:pt x="9956" y="18137"/>
                  </a:cubicBezTo>
                  <a:cubicBezTo>
                    <a:pt x="9907" y="18501"/>
                    <a:pt x="10103" y="19517"/>
                    <a:pt x="10608" y="19648"/>
                  </a:cubicBezTo>
                  <a:cubicBezTo>
                    <a:pt x="10711" y="19738"/>
                    <a:pt x="11215" y="20660"/>
                    <a:pt x="11120" y="20764"/>
                  </a:cubicBezTo>
                  <a:cubicBezTo>
                    <a:pt x="10785" y="20848"/>
                    <a:pt x="11116" y="20987"/>
                    <a:pt x="11144" y="21115"/>
                  </a:cubicBezTo>
                  <a:cubicBezTo>
                    <a:pt x="10968" y="21510"/>
                    <a:pt x="11967" y="21476"/>
                    <a:pt x="12221" y="21354"/>
                  </a:cubicBezTo>
                  <a:cubicBezTo>
                    <a:pt x="12519" y="21209"/>
                    <a:pt x="12813" y="21294"/>
                    <a:pt x="13150" y="21319"/>
                  </a:cubicBezTo>
                  <a:cubicBezTo>
                    <a:pt x="13150" y="21319"/>
                    <a:pt x="13164" y="21264"/>
                    <a:pt x="13165" y="21262"/>
                  </a:cubicBezTo>
                  <a:cubicBezTo>
                    <a:pt x="13768" y="21285"/>
                    <a:pt x="14233" y="20805"/>
                    <a:pt x="14641" y="20497"/>
                  </a:cubicBezTo>
                  <a:cubicBezTo>
                    <a:pt x="14854" y="20335"/>
                    <a:pt x="14941" y="20135"/>
                    <a:pt x="15093" y="19938"/>
                  </a:cubicBezTo>
                  <a:cubicBezTo>
                    <a:pt x="15177" y="19827"/>
                    <a:pt x="15387" y="19750"/>
                    <a:pt x="15454" y="19635"/>
                  </a:cubicBezTo>
                  <a:cubicBezTo>
                    <a:pt x="15552" y="19463"/>
                    <a:pt x="15640" y="19307"/>
                    <a:pt x="15688" y="19094"/>
                  </a:cubicBezTo>
                  <a:lnTo>
                    <a:pt x="15697" y="19094"/>
                  </a:lnTo>
                  <a:cubicBezTo>
                    <a:pt x="15716" y="18996"/>
                    <a:pt x="15724" y="18898"/>
                    <a:pt x="15722" y="18799"/>
                  </a:cubicBezTo>
                  <a:lnTo>
                    <a:pt x="15659" y="18795"/>
                  </a:lnTo>
                  <a:cubicBezTo>
                    <a:pt x="15712" y="18611"/>
                    <a:pt x="15867" y="18624"/>
                    <a:pt x="16053" y="18537"/>
                  </a:cubicBezTo>
                  <a:cubicBezTo>
                    <a:pt x="16371" y="18385"/>
                    <a:pt x="16454" y="18365"/>
                    <a:pt x="16521" y="18076"/>
                  </a:cubicBezTo>
                  <a:cubicBezTo>
                    <a:pt x="16544" y="17824"/>
                    <a:pt x="16568" y="17645"/>
                    <a:pt x="16480" y="17400"/>
                  </a:cubicBezTo>
                  <a:cubicBezTo>
                    <a:pt x="16325" y="16977"/>
                    <a:pt x="16456" y="16954"/>
                    <a:pt x="16829" y="16691"/>
                  </a:cubicBezTo>
                  <a:cubicBezTo>
                    <a:pt x="17122" y="16484"/>
                    <a:pt x="17222" y="16348"/>
                    <a:pt x="17594" y="16182"/>
                  </a:cubicBezTo>
                  <a:cubicBezTo>
                    <a:pt x="17872" y="16057"/>
                    <a:pt x="18450" y="15634"/>
                    <a:pt x="18274" y="15310"/>
                  </a:cubicBezTo>
                  <a:cubicBezTo>
                    <a:pt x="18221" y="15211"/>
                    <a:pt x="18282" y="14088"/>
                    <a:pt x="18165" y="14103"/>
                  </a:cubicBezTo>
                  <a:cubicBezTo>
                    <a:pt x="18141" y="14052"/>
                    <a:pt x="18023" y="13987"/>
                    <a:pt x="17958" y="13987"/>
                  </a:cubicBezTo>
                  <a:cubicBezTo>
                    <a:pt x="17817" y="13835"/>
                    <a:pt x="17931" y="13505"/>
                    <a:pt x="17832" y="13353"/>
                  </a:cubicBezTo>
                  <a:cubicBezTo>
                    <a:pt x="17796" y="13301"/>
                    <a:pt x="17878" y="13216"/>
                    <a:pt x="17887" y="13166"/>
                  </a:cubicBezTo>
                  <a:cubicBezTo>
                    <a:pt x="17915" y="13016"/>
                    <a:pt x="17749" y="13031"/>
                    <a:pt x="17690" y="12936"/>
                  </a:cubicBezTo>
                  <a:cubicBezTo>
                    <a:pt x="17639" y="12798"/>
                    <a:pt x="17991" y="12016"/>
                    <a:pt x="18132" y="11894"/>
                  </a:cubicBezTo>
                  <a:cubicBezTo>
                    <a:pt x="18256" y="11861"/>
                    <a:pt x="18334" y="11800"/>
                    <a:pt x="18421" y="11719"/>
                  </a:cubicBezTo>
                  <a:lnTo>
                    <a:pt x="18439" y="11748"/>
                  </a:lnTo>
                  <a:cubicBezTo>
                    <a:pt x="18933" y="11102"/>
                    <a:pt x="19669" y="10727"/>
                    <a:pt x="20222" y="10146"/>
                  </a:cubicBezTo>
                  <a:cubicBezTo>
                    <a:pt x="20487" y="9868"/>
                    <a:pt x="20746" y="9587"/>
                    <a:pt x="20861" y="9234"/>
                  </a:cubicBezTo>
                  <a:cubicBezTo>
                    <a:pt x="20916" y="9067"/>
                    <a:pt x="21026" y="8908"/>
                    <a:pt x="21115" y="8753"/>
                  </a:cubicBezTo>
                  <a:cubicBezTo>
                    <a:pt x="21241" y="8534"/>
                    <a:pt x="21257" y="8322"/>
                    <a:pt x="21357" y="8120"/>
                  </a:cubicBezTo>
                  <a:cubicBezTo>
                    <a:pt x="21369" y="8126"/>
                    <a:pt x="21377" y="8136"/>
                    <a:pt x="21381" y="8150"/>
                  </a:cubicBezTo>
                  <a:cubicBezTo>
                    <a:pt x="21416" y="8150"/>
                    <a:pt x="21450" y="8149"/>
                    <a:pt x="21485" y="8146"/>
                  </a:cubicBezTo>
                  <a:cubicBezTo>
                    <a:pt x="21506" y="8073"/>
                    <a:pt x="21488" y="8022"/>
                    <a:pt x="21449" y="7942"/>
                  </a:cubicBezTo>
                  <a:cubicBezTo>
                    <a:pt x="21441" y="7926"/>
                    <a:pt x="21477" y="7998"/>
                    <a:pt x="21449" y="7942"/>
                  </a:cubicBezTo>
                  <a:close/>
                </a:path>
              </a:pathLst>
            </a:custGeom>
            <a:solidFill>
              <a:srgbClr val="222222"/>
            </a:solidFill>
            <a:ln w="12700" cap="flat">
              <a:noFill/>
              <a:miter lim="400000"/>
            </a:ln>
            <a:effectLst/>
          </p:spPr>
          <p:txBody>
            <a:bodyPr wrap="square" lIns="38100" tIns="38100" rIns="38100" bIns="38100" numCol="1" anchor="ctr">
              <a:noAutofit/>
            </a:bodyPr>
            <a:lstStyle/>
            <a:p>
              <a:pPr defTabSz="584200">
                <a:lnSpc>
                  <a:spcPts val="7000"/>
                </a:lnSpc>
                <a:defRPr baseline="13332" cap="all" spc="29" sz="1500">
                  <a:solidFill>
                    <a:srgbClr val="70BCE1"/>
                  </a:solidFill>
                  <a:latin typeface="Futura Condensed"/>
                  <a:ea typeface="Futura Condensed"/>
                  <a:cs typeface="Futura Condensed"/>
                  <a:sym typeface="Futura Condensed"/>
                </a:defRPr>
              </a:pPr>
            </a:p>
          </p:txBody>
        </p:sp>
        <p:sp>
          <p:nvSpPr>
            <p:cNvPr id="322" name="Shape 325"/>
            <p:cNvSpPr/>
            <p:nvPr/>
          </p:nvSpPr>
          <p:spPr>
            <a:xfrm>
              <a:off x="4951235" y="52978"/>
              <a:ext cx="3791682" cy="2993654"/>
            </a:xfrm>
            <a:custGeom>
              <a:avLst/>
              <a:gdLst/>
              <a:ahLst/>
              <a:cxnLst>
                <a:cxn ang="0">
                  <a:pos x="wd2" y="hd2"/>
                </a:cxn>
                <a:cxn ang="5400000">
                  <a:pos x="wd2" y="hd2"/>
                </a:cxn>
                <a:cxn ang="10800000">
                  <a:pos x="wd2" y="hd2"/>
                </a:cxn>
                <a:cxn ang="16200000">
                  <a:pos x="wd2" y="hd2"/>
                </a:cxn>
              </a:cxnLst>
              <a:rect l="0" t="0" r="r" b="b"/>
              <a:pathLst>
                <a:path w="21591" h="21535" fill="norm" stroke="1"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2"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7"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2"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6"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8"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8"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59"/>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1"/>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799" y="20857"/>
                  </a:cubicBezTo>
                  <a:lnTo>
                    <a:pt x="20771" y="20809"/>
                  </a:lnTo>
                  <a:cubicBezTo>
                    <a:pt x="20895" y="20557"/>
                    <a:pt x="20831" y="20091"/>
                    <a:pt x="20845" y="19801"/>
                  </a:cubicBezTo>
                  <a:close/>
                  <a:moveTo>
                    <a:pt x="21482"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80"/>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5"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2"/>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2"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6" y="18088"/>
                  </a:cubicBezTo>
                  <a:cubicBezTo>
                    <a:pt x="14290" y="17896"/>
                    <a:pt x="14071" y="17539"/>
                    <a:pt x="13928" y="17499"/>
                  </a:cubicBezTo>
                  <a:cubicBezTo>
                    <a:pt x="13881" y="17415"/>
                    <a:pt x="13661" y="17373"/>
                    <a:pt x="13645" y="17259"/>
                  </a:cubicBezTo>
                  <a:cubicBezTo>
                    <a:pt x="13745" y="17168"/>
                    <a:pt x="13574" y="16889"/>
                    <a:pt x="13559"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2" y="13822"/>
                  </a:cubicBezTo>
                  <a:cubicBezTo>
                    <a:pt x="15359" y="13767"/>
                    <a:pt x="15439" y="13745"/>
                    <a:pt x="15523" y="13688"/>
                  </a:cubicBezTo>
                  <a:cubicBezTo>
                    <a:pt x="15526" y="13681"/>
                    <a:pt x="15528" y="13675"/>
                    <a:pt x="15529" y="13668"/>
                  </a:cubicBezTo>
                  <a:cubicBezTo>
                    <a:pt x="15564" y="13634"/>
                    <a:pt x="15623" y="13651"/>
                    <a:pt x="15631" y="13574"/>
                  </a:cubicBezTo>
                  <a:cubicBezTo>
                    <a:pt x="15690"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7"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6"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6"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4"/>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4"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2" y="3307"/>
                    <a:pt x="21600" y="3507"/>
                    <a:pt x="21591" y="3334"/>
                  </a:cubicBezTo>
                  <a:cubicBezTo>
                    <a:pt x="21518" y="3261"/>
                    <a:pt x="21537" y="3195"/>
                    <a:pt x="21482"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2"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39" y="19554"/>
                  </a:cubicBezTo>
                  <a:cubicBezTo>
                    <a:pt x="16562" y="19523"/>
                    <a:pt x="16574"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solidFill>
              <a:srgbClr val="222222"/>
            </a:solidFill>
            <a:ln w="12700" cap="flat">
              <a:noFill/>
              <a:miter lim="400000"/>
            </a:ln>
            <a:effectLst/>
          </p:spPr>
          <p:txBody>
            <a:bodyPr wrap="square" lIns="38100" tIns="38100" rIns="38100" bIns="38100" numCol="1" anchor="ctr">
              <a:noAutofit/>
            </a:bodyPr>
            <a:lstStyle/>
            <a:p>
              <a:pPr defTabSz="584200">
                <a:lnSpc>
                  <a:spcPts val="7000"/>
                </a:lnSpc>
                <a:defRPr baseline="13332" cap="all" spc="29" sz="1500">
                  <a:solidFill>
                    <a:srgbClr val="70BCE1"/>
                  </a:solidFill>
                  <a:latin typeface="Futura Condensed"/>
                  <a:ea typeface="Futura Condensed"/>
                  <a:cs typeface="Futura Condensed"/>
                  <a:sym typeface="Futura Condensed"/>
                </a:defRPr>
              </a:pPr>
            </a:p>
          </p:txBody>
        </p:sp>
      </p:grpSp>
      <p:sp>
        <p:nvSpPr>
          <p:cNvPr id="324" name="Brödtext nivå ett…"/>
          <p:cNvSpPr txBox="1"/>
          <p:nvPr>
            <p:ph type="body" sz="quarter" idx="1"/>
          </p:nvPr>
        </p:nvSpPr>
        <p:spPr>
          <a:xfrm>
            <a:off x="2425700" y="2040223"/>
            <a:ext cx="5479806" cy="714133"/>
          </a:xfrm>
          <a:prstGeom prst="rect">
            <a:avLst/>
          </a:prstGeom>
          <a:solidFill>
            <a:srgbClr val="F8701D"/>
          </a:solidFill>
        </p:spPr>
        <p:txBody>
          <a:bodyPr lIns="38100" tIns="38100" rIns="38100" bIns="38100" anchor="ctr"/>
          <a:lstStyle>
            <a:lvl1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2pPr>
            <a:lvl3pPr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3pPr>
            <a:lvl4pPr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4pPr>
            <a:lvl5pPr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325" name="Shape 328"/>
          <p:cNvSpPr/>
          <p:nvPr>
            <p:ph type="body" sz="quarter" idx="21"/>
          </p:nvPr>
        </p:nvSpPr>
        <p:spPr>
          <a:xfrm>
            <a:off x="2440580" y="2947828"/>
            <a:ext cx="4025480"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26" name="Shape 329"/>
          <p:cNvSpPr/>
          <p:nvPr>
            <p:ph type="body" sz="quarter" idx="22"/>
          </p:nvPr>
        </p:nvSpPr>
        <p:spPr>
          <a:xfrm>
            <a:off x="2440580" y="3840553"/>
            <a:ext cx="2583617"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27" name="Shape 330"/>
          <p:cNvSpPr/>
          <p:nvPr>
            <p:ph type="body" sz="quarter" idx="23"/>
          </p:nvPr>
        </p:nvSpPr>
        <p:spPr>
          <a:xfrm>
            <a:off x="2440580" y="4733278"/>
            <a:ext cx="5912344"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28" name="Shape 331"/>
          <p:cNvSpPr/>
          <p:nvPr>
            <p:ph type="body" sz="quarter" idx="24"/>
          </p:nvPr>
        </p:nvSpPr>
        <p:spPr>
          <a:xfrm>
            <a:off x="5295254" y="3840553"/>
            <a:ext cx="4260352"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29" name="Shape 332"/>
          <p:cNvSpPr/>
          <p:nvPr>
            <p:ph type="body" sz="quarter" idx="25"/>
          </p:nvPr>
        </p:nvSpPr>
        <p:spPr>
          <a:xfrm>
            <a:off x="2440579" y="5626001"/>
            <a:ext cx="4260353"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30" name="Shape 333"/>
          <p:cNvSpPr/>
          <p:nvPr>
            <p:ph type="body" sz="quarter" idx="26"/>
          </p:nvPr>
        </p:nvSpPr>
        <p:spPr>
          <a:xfrm>
            <a:off x="13635843" y="2425203"/>
            <a:ext cx="596902" cy="876302"/>
          </a:xfrm>
          <a:prstGeom prst="rect">
            <a:avLst/>
          </a:prstGeom>
          <a:solidFill>
            <a:srgbClr val="F8701D"/>
          </a:solidFill>
        </p:spPr>
        <p:txBody>
          <a:bodyPr lIns="38100" tIns="38100" rIns="38100" bIns="38100" anchor="ctr"/>
          <a:lstStyle/>
          <a:p>
            <a:pPr marL="1173479" indent="-885444" defTabSz="693419">
              <a:spcBef>
                <a:spcPts val="900"/>
              </a:spcBef>
              <a:buBlip>
                <a:blip r:embed="rId2"/>
              </a:buBlip>
              <a:defRPr sz="5376"/>
            </a:pPr>
          </a:p>
        </p:txBody>
      </p:sp>
      <p:sp>
        <p:nvSpPr>
          <p:cNvPr id="331" name="Shape 334"/>
          <p:cNvSpPr/>
          <p:nvPr>
            <p:ph type="body" sz="half" idx="27"/>
          </p:nvPr>
        </p:nvSpPr>
        <p:spPr>
          <a:xfrm>
            <a:off x="2425700" y="7042384"/>
            <a:ext cx="19532600" cy="4637649"/>
          </a:xfrm>
          <a:prstGeom prst="rect">
            <a:avLst/>
          </a:prstGeom>
        </p:spPr>
        <p:txBody>
          <a:bodyPr numCol="2" spcCol="976630"/>
          <a:lstStyle/>
          <a:p>
            <a:pPr marL="0" indent="0">
              <a:lnSpc>
                <a:spcPts val="4500"/>
              </a:lnSpc>
              <a:spcBef>
                <a:spcPts val="4500"/>
              </a:spcBef>
              <a:buSzTx/>
              <a:buNone/>
              <a:defRPr sz="3200">
                <a:latin typeface="Helvetica Neue Light"/>
                <a:ea typeface="Helvetica Neue Light"/>
                <a:cs typeface="Helvetica Neue Light"/>
                <a:sym typeface="Helvetica Neue Light"/>
              </a:defRPr>
            </a:pPr>
          </a:p>
        </p:txBody>
      </p:sp>
      <p:sp>
        <p:nvSpPr>
          <p:cNvPr id="332"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act Details &amp; Map">
    <p:spTree>
      <p:nvGrpSpPr>
        <p:cNvPr id="1" name=""/>
        <p:cNvGrpSpPr/>
        <p:nvPr/>
      </p:nvGrpSpPr>
      <p:grpSpPr>
        <a:xfrm>
          <a:off x="0" y="0"/>
          <a:ext cx="0" cy="0"/>
          <a:chOff x="0" y="0"/>
          <a:chExt cx="0" cy="0"/>
        </a:xfrm>
      </p:grpSpPr>
      <p:sp>
        <p:nvSpPr>
          <p:cNvPr id="339" name="Shape 342"/>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340" name="Shape 343"/>
          <p:cNvSpPr/>
          <p:nvPr>
            <p:ph type="pic" idx="21"/>
          </p:nvPr>
        </p:nvSpPr>
        <p:spPr>
          <a:xfrm>
            <a:off x="0" y="7035800"/>
            <a:ext cx="24384000" cy="6680200"/>
          </a:xfrm>
          <a:prstGeom prst="rect">
            <a:avLst/>
          </a:prstGeom>
        </p:spPr>
        <p:txBody>
          <a:bodyPr lIns="91439" tIns="45719" rIns="91439" bIns="45719">
            <a:noAutofit/>
          </a:bodyPr>
          <a:lstStyle/>
          <a:p>
            <a:pPr/>
          </a:p>
        </p:txBody>
      </p:sp>
      <p:sp>
        <p:nvSpPr>
          <p:cNvPr id="341" name="Brödtext nivå ett…"/>
          <p:cNvSpPr txBox="1"/>
          <p:nvPr>
            <p:ph type="body" sz="quarter" idx="1"/>
          </p:nvPr>
        </p:nvSpPr>
        <p:spPr>
          <a:xfrm>
            <a:off x="2425700" y="8639054"/>
            <a:ext cx="4757059" cy="714132"/>
          </a:xfrm>
          <a:prstGeom prst="rect">
            <a:avLst/>
          </a:prstGeom>
          <a:solidFill>
            <a:srgbClr val="F8701D"/>
          </a:solidFill>
        </p:spPr>
        <p:txBody>
          <a:bodyPr lIns="38100" tIns="38100" rIns="38100" bIns="38100" anchor="ctr"/>
          <a:lstStyle>
            <a:lvl1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2pPr>
            <a:lvl3pPr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3pPr>
            <a:lvl4pPr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4pPr>
            <a:lvl5pPr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342" name="Shape 345"/>
          <p:cNvSpPr/>
          <p:nvPr>
            <p:ph type="body" sz="quarter" idx="22"/>
          </p:nvPr>
        </p:nvSpPr>
        <p:spPr>
          <a:xfrm>
            <a:off x="2440579" y="9546657"/>
            <a:ext cx="8062911"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43" name="Shape 346"/>
          <p:cNvSpPr/>
          <p:nvPr>
            <p:ph type="body" sz="quarter" idx="23"/>
          </p:nvPr>
        </p:nvSpPr>
        <p:spPr>
          <a:xfrm>
            <a:off x="2440313" y="7761208"/>
            <a:ext cx="6052707" cy="684373"/>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344" name="Shape 347"/>
          <p:cNvSpPr/>
          <p:nvPr>
            <p:ph type="body" sz="quarter" idx="24"/>
          </p:nvPr>
        </p:nvSpPr>
        <p:spPr>
          <a:xfrm>
            <a:off x="2440580" y="10437665"/>
            <a:ext cx="3784566"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45" name="Shape 348"/>
          <p:cNvSpPr/>
          <p:nvPr>
            <p:ph type="body" sz="quarter" idx="25"/>
          </p:nvPr>
        </p:nvSpPr>
        <p:spPr>
          <a:xfrm>
            <a:off x="16436241" y="8930802"/>
            <a:ext cx="1092202" cy="1612903"/>
          </a:xfrm>
          <a:prstGeom prst="rect">
            <a:avLst/>
          </a:prstGeom>
          <a:solidFill>
            <a:srgbClr val="222222"/>
          </a:solidFill>
        </p:spPr>
        <p:txBody>
          <a:bodyPr lIns="38100" tIns="38100" rIns="38100" bIns="38100" anchor="ctr"/>
          <a:lstStyle/>
          <a:p>
            <a:pPr>
              <a:buBlip>
                <a:blip r:embed="rId2"/>
              </a:buBlip>
            </a:pPr>
          </a:p>
        </p:txBody>
      </p:sp>
      <p:sp>
        <p:nvSpPr>
          <p:cNvPr id="346" name="Titeltext"/>
          <p:cNvSpPr txBox="1"/>
          <p:nvPr>
            <p:ph type="title"/>
          </p:nvPr>
        </p:nvSpPr>
        <p:spPr>
          <a:xfrm>
            <a:off x="2425700" y="2032000"/>
            <a:ext cx="19532600" cy="2146300"/>
          </a:xfrm>
          <a:prstGeom prst="rect">
            <a:avLst/>
          </a:prstGeom>
        </p:spPr>
        <p:txBody>
          <a:bodyPr/>
          <a:lstStyle>
            <a:lvl1pPr>
              <a:lnSpc>
                <a:spcPct val="70000"/>
              </a:lnSpc>
              <a:defRPr spc="-700"/>
            </a:lvl1pPr>
          </a:lstStyle>
          <a:p>
            <a:pPr/>
            <a:r>
              <a:t>Titeltext</a:t>
            </a:r>
          </a:p>
        </p:txBody>
      </p:sp>
      <p:sp>
        <p:nvSpPr>
          <p:cNvPr id="347" name="Shape 350"/>
          <p:cNvSpPr/>
          <p:nvPr>
            <p:ph type="body" sz="quarter" idx="26"/>
          </p:nvPr>
        </p:nvSpPr>
        <p:spPr>
          <a:xfrm>
            <a:off x="2425700" y="4356100"/>
            <a:ext cx="19532600" cy="1968500"/>
          </a:xfrm>
          <a:prstGeom prst="rect">
            <a:avLst/>
          </a:prstGeom>
        </p:spPr>
        <p:txBody>
          <a:bodyPr numCol="2" spcCol="976630"/>
          <a:lstStyle/>
          <a:p>
            <a:pPr marL="0" indent="0">
              <a:lnSpc>
                <a:spcPts val="4500"/>
              </a:lnSpc>
              <a:spcBef>
                <a:spcPts val="4500"/>
              </a:spcBef>
              <a:buSzTx/>
              <a:buNone/>
              <a:defRPr sz="3200">
                <a:latin typeface="Helvetica Neue Light"/>
                <a:ea typeface="Helvetica Neue Light"/>
                <a:cs typeface="Helvetica Neue Light"/>
                <a:sym typeface="Helvetica Neue Light"/>
              </a:defRPr>
            </a:pPr>
          </a:p>
        </p:txBody>
      </p:sp>
      <p:sp>
        <p:nvSpPr>
          <p:cNvPr id="348"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xt &amp; Tags">
    <p:spTree>
      <p:nvGrpSpPr>
        <p:cNvPr id="1" name=""/>
        <p:cNvGrpSpPr/>
        <p:nvPr/>
      </p:nvGrpSpPr>
      <p:grpSpPr>
        <a:xfrm>
          <a:off x="0" y="0"/>
          <a:ext cx="0" cy="0"/>
          <a:chOff x="0" y="0"/>
          <a:chExt cx="0" cy="0"/>
        </a:xfrm>
      </p:grpSpPr>
      <p:sp>
        <p:nvSpPr>
          <p:cNvPr id="24" name="Titeltext"/>
          <p:cNvSpPr txBox="1"/>
          <p:nvPr>
            <p:ph type="title"/>
          </p:nvPr>
        </p:nvSpPr>
        <p:spPr>
          <a:prstGeom prst="rect">
            <a:avLst/>
          </a:prstGeom>
        </p:spPr>
        <p:txBody>
          <a:bodyPr/>
          <a:lstStyle/>
          <a:p>
            <a:pPr/>
            <a:r>
              <a:t>Titeltext</a:t>
            </a:r>
          </a:p>
        </p:txBody>
      </p:sp>
      <p:sp>
        <p:nvSpPr>
          <p:cNvPr id="25" name="Brödtext nivå ett…"/>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26"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reak Slide">
    <p:spTree>
      <p:nvGrpSpPr>
        <p:cNvPr id="1" name=""/>
        <p:cNvGrpSpPr/>
        <p:nvPr/>
      </p:nvGrpSpPr>
      <p:grpSpPr>
        <a:xfrm>
          <a:off x="0" y="0"/>
          <a:ext cx="0" cy="0"/>
          <a:chOff x="0" y="0"/>
          <a:chExt cx="0" cy="0"/>
        </a:xfrm>
      </p:grpSpPr>
      <p:sp>
        <p:nvSpPr>
          <p:cNvPr id="355" name="Shape 358"/>
          <p:cNvSpPr/>
          <p:nvPr/>
        </p:nvSpPr>
        <p:spPr>
          <a:xfrm>
            <a:off x="4698922" y="8108399"/>
            <a:ext cx="6791726" cy="714133"/>
          </a:xfrm>
          <a:prstGeom prst="roundRect">
            <a:avLst>
              <a:gd name="adj" fmla="val 7114"/>
            </a:avLst>
          </a:prstGeom>
          <a:solidFill>
            <a:srgbClr val="FFFFFF"/>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356" name="Shape 359"/>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357" name="Shape 360"/>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358" name="Shape 361"/>
          <p:cNvSpPr/>
          <p:nvPr/>
        </p:nvSpPr>
        <p:spPr>
          <a:xfrm>
            <a:off x="4871419" y="8204200"/>
            <a:ext cx="532619" cy="533407"/>
          </a:xfrm>
          <a:custGeom>
            <a:avLst/>
            <a:gdLst/>
            <a:ahLst/>
            <a:cxnLst>
              <a:cxn ang="0">
                <a:pos x="wd2" y="hd2"/>
              </a:cxn>
              <a:cxn ang="5400000">
                <a:pos x="wd2" y="hd2"/>
              </a:cxn>
              <a:cxn ang="10800000">
                <a:pos x="wd2" y="hd2"/>
              </a:cxn>
              <a:cxn ang="16200000">
                <a:pos x="wd2" y="hd2"/>
              </a:cxn>
            </a:cxnLst>
            <a:rect l="0" t="0" r="r" b="b"/>
            <a:pathLst>
              <a:path w="19677" h="20595" fill="norm" stroke="1" extrusionOk="0">
                <a:moveTo>
                  <a:pt x="9838" y="0"/>
                </a:moveTo>
                <a:cubicBezTo>
                  <a:pt x="7318" y="0"/>
                  <a:pt x="4806" y="1014"/>
                  <a:pt x="2884" y="3023"/>
                </a:cubicBezTo>
                <a:cubicBezTo>
                  <a:pt x="-962" y="7042"/>
                  <a:pt x="-962" y="13562"/>
                  <a:pt x="2884" y="17581"/>
                </a:cubicBezTo>
                <a:cubicBezTo>
                  <a:pt x="6729" y="21600"/>
                  <a:pt x="12947" y="21600"/>
                  <a:pt x="16792" y="17581"/>
                </a:cubicBezTo>
                <a:cubicBezTo>
                  <a:pt x="20638" y="13562"/>
                  <a:pt x="20638" y="7042"/>
                  <a:pt x="16792" y="3023"/>
                </a:cubicBezTo>
                <a:cubicBezTo>
                  <a:pt x="14870" y="1014"/>
                  <a:pt x="12358" y="0"/>
                  <a:pt x="9838" y="0"/>
                </a:cubicBezTo>
                <a:close/>
                <a:moveTo>
                  <a:pt x="9838" y="2573"/>
                </a:moveTo>
                <a:cubicBezTo>
                  <a:pt x="11729" y="2573"/>
                  <a:pt x="13627" y="3338"/>
                  <a:pt x="15069" y="4845"/>
                </a:cubicBezTo>
                <a:cubicBezTo>
                  <a:pt x="17954" y="7861"/>
                  <a:pt x="17954" y="12743"/>
                  <a:pt x="15069" y="15759"/>
                </a:cubicBezTo>
                <a:cubicBezTo>
                  <a:pt x="12184" y="18774"/>
                  <a:pt x="7492" y="18774"/>
                  <a:pt x="4607" y="15759"/>
                </a:cubicBezTo>
                <a:cubicBezTo>
                  <a:pt x="1722" y="12743"/>
                  <a:pt x="1722" y="7861"/>
                  <a:pt x="4607" y="4845"/>
                </a:cubicBezTo>
                <a:cubicBezTo>
                  <a:pt x="6049" y="3338"/>
                  <a:pt x="7947" y="2573"/>
                  <a:pt x="9838" y="2573"/>
                </a:cubicBezTo>
                <a:close/>
                <a:moveTo>
                  <a:pt x="9469" y="4117"/>
                </a:moveTo>
                <a:cubicBezTo>
                  <a:pt x="8925" y="4117"/>
                  <a:pt x="8484" y="4577"/>
                  <a:pt x="8484" y="5146"/>
                </a:cubicBezTo>
                <a:lnTo>
                  <a:pt x="8484" y="10441"/>
                </a:lnTo>
                <a:cubicBezTo>
                  <a:pt x="8350" y="10617"/>
                  <a:pt x="8238" y="10821"/>
                  <a:pt x="8238" y="11063"/>
                </a:cubicBezTo>
                <a:cubicBezTo>
                  <a:pt x="8238" y="11632"/>
                  <a:pt x="8679" y="12092"/>
                  <a:pt x="9223" y="12092"/>
                </a:cubicBezTo>
                <a:lnTo>
                  <a:pt x="14638" y="12092"/>
                </a:lnTo>
                <a:cubicBezTo>
                  <a:pt x="15182" y="12092"/>
                  <a:pt x="15644" y="11632"/>
                  <a:pt x="15644" y="11063"/>
                </a:cubicBezTo>
                <a:cubicBezTo>
                  <a:pt x="15644" y="10495"/>
                  <a:pt x="15182" y="10034"/>
                  <a:pt x="14638" y="10034"/>
                </a:cubicBezTo>
                <a:lnTo>
                  <a:pt x="10453" y="10034"/>
                </a:lnTo>
                <a:lnTo>
                  <a:pt x="10453" y="5146"/>
                </a:lnTo>
                <a:cubicBezTo>
                  <a:pt x="10453" y="4577"/>
                  <a:pt x="10013" y="4117"/>
                  <a:pt x="9469" y="4117"/>
                </a:cubicBezTo>
                <a:close/>
              </a:path>
            </a:pathLst>
          </a:custGeom>
          <a:solidFill>
            <a:srgbClr val="F56F2A"/>
          </a:solidFill>
          <a:ln w="12700">
            <a:miter lim="400000"/>
          </a:ln>
        </p:spPr>
        <p:txBody>
          <a:bodyPr lIns="38100" tIns="38100" rIns="38100" bIns="38100" anchor="ctr"/>
          <a:lstStyle/>
          <a:p>
            <a:pPr algn="l" defTabSz="584200">
              <a:lnSpc>
                <a:spcPts val="7000"/>
              </a:lnSpc>
              <a:defRPr baseline="13332" cap="all" spc="29" sz="1500">
                <a:solidFill>
                  <a:srgbClr val="70BCE1"/>
                </a:solidFill>
                <a:latin typeface="Futura Condensed"/>
                <a:ea typeface="Futura Condensed"/>
                <a:cs typeface="Futura Condensed"/>
                <a:sym typeface="Futura Condensed"/>
              </a:defRPr>
            </a:pPr>
          </a:p>
        </p:txBody>
      </p:sp>
      <p:sp>
        <p:nvSpPr>
          <p:cNvPr id="359" name="Brödtext nivå ett…"/>
          <p:cNvSpPr txBox="1"/>
          <p:nvPr>
            <p:ph type="body" sz="quarter" idx="1"/>
          </p:nvPr>
        </p:nvSpPr>
        <p:spPr>
          <a:xfrm>
            <a:off x="2425700" y="8108399"/>
            <a:ext cx="2035365" cy="714133"/>
          </a:xfrm>
          <a:prstGeom prst="rect">
            <a:avLst/>
          </a:prstGeom>
          <a:solidFill>
            <a:srgbClr val="F8701D"/>
          </a:solidFill>
        </p:spPr>
        <p:txBody>
          <a:bodyPr lIns="38100" tIns="38100" rIns="38100" bIns="38100" anchor="ctr"/>
          <a:lstStyle>
            <a:lvl1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2pPr>
            <a:lvl3pPr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3pPr>
            <a:lvl4pPr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4pPr>
            <a:lvl5pPr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360" name="Shape 363"/>
          <p:cNvSpPr/>
          <p:nvPr>
            <p:ph type="body" sz="quarter" idx="21"/>
          </p:nvPr>
        </p:nvSpPr>
        <p:spPr>
          <a:xfrm>
            <a:off x="5771546" y="8280400"/>
            <a:ext cx="5384802" cy="368300"/>
          </a:xfrm>
          <a:prstGeom prst="rect">
            <a:avLst/>
          </a:prstGeom>
        </p:spPr>
        <p:txBody>
          <a:bodyP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61" name="Titeltext"/>
          <p:cNvSpPr txBox="1"/>
          <p:nvPr>
            <p:ph type="title"/>
          </p:nvPr>
        </p:nvSpPr>
        <p:spPr>
          <a:xfrm>
            <a:off x="2425700" y="2032000"/>
            <a:ext cx="19532600" cy="5892800"/>
          </a:xfrm>
          <a:prstGeom prst="rect">
            <a:avLst/>
          </a:prstGeom>
        </p:spPr>
        <p:txBody>
          <a:bodyPr anchor="b"/>
          <a:lstStyle>
            <a:lvl1pPr>
              <a:lnSpc>
                <a:spcPct val="70000"/>
              </a:lnSpc>
              <a:defRPr spc="-1600" sz="32000"/>
            </a:lvl1pPr>
          </a:lstStyle>
          <a:p>
            <a:pPr/>
            <a:r>
              <a:t>Titeltext</a:t>
            </a:r>
          </a:p>
        </p:txBody>
      </p:sp>
      <p:sp>
        <p:nvSpPr>
          <p:cNvPr id="362"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ercentage Comparison">
    <p:spTree>
      <p:nvGrpSpPr>
        <p:cNvPr id="1" name=""/>
        <p:cNvGrpSpPr/>
        <p:nvPr/>
      </p:nvGrpSpPr>
      <p:grpSpPr>
        <a:xfrm>
          <a:off x="0" y="0"/>
          <a:ext cx="0" cy="0"/>
          <a:chOff x="0" y="0"/>
          <a:chExt cx="0" cy="0"/>
        </a:xfrm>
      </p:grpSpPr>
      <p:sp>
        <p:nvSpPr>
          <p:cNvPr id="369" name="Shape 372"/>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pic>
        <p:nvPicPr>
          <p:cNvPr id="370" name="bg.jpg" descr="bg.jpg"/>
          <p:cNvPicPr>
            <a:picLocks noChangeAspect="1"/>
          </p:cNvPicPr>
          <p:nvPr/>
        </p:nvPicPr>
        <p:blipFill>
          <a:blip r:embed="rId2">
            <a:extLst/>
          </a:blip>
          <a:srcRect l="33323" t="38325" r="36580" b="31586"/>
          <a:stretch>
            <a:fillRect/>
          </a:stretch>
        </p:blipFill>
        <p:spPr>
          <a:xfrm>
            <a:off x="2425700" y="6054537"/>
            <a:ext cx="1612901" cy="1612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0" y="0"/>
                </a:moveTo>
                <a:cubicBezTo>
                  <a:pt x="305" y="0"/>
                  <a:pt x="0" y="305"/>
                  <a:pt x="0" y="680"/>
                </a:cubicBezTo>
                <a:lnTo>
                  <a:pt x="0" y="20920"/>
                </a:lnTo>
                <a:cubicBezTo>
                  <a:pt x="0" y="21295"/>
                  <a:pt x="305" y="21600"/>
                  <a:pt x="680" y="21600"/>
                </a:cubicBezTo>
                <a:lnTo>
                  <a:pt x="20920" y="21600"/>
                </a:lnTo>
                <a:cubicBezTo>
                  <a:pt x="21295" y="21600"/>
                  <a:pt x="21600" y="21295"/>
                  <a:pt x="21600" y="20920"/>
                </a:cubicBezTo>
                <a:lnTo>
                  <a:pt x="21600" y="680"/>
                </a:lnTo>
                <a:cubicBezTo>
                  <a:pt x="21600" y="305"/>
                  <a:pt x="21295" y="0"/>
                  <a:pt x="20920" y="0"/>
                </a:cubicBezTo>
                <a:lnTo>
                  <a:pt x="680" y="0"/>
                </a:lnTo>
                <a:close/>
              </a:path>
            </a:pathLst>
          </a:custGeom>
          <a:ln w="12700">
            <a:miter lim="400000"/>
          </a:ln>
        </p:spPr>
      </p:pic>
      <p:pic>
        <p:nvPicPr>
          <p:cNvPr id="371" name="bg.jpg" descr="bg.jpg"/>
          <p:cNvPicPr>
            <a:picLocks noChangeAspect="1"/>
          </p:cNvPicPr>
          <p:nvPr/>
        </p:nvPicPr>
        <p:blipFill>
          <a:blip r:embed="rId2">
            <a:extLst/>
          </a:blip>
          <a:srcRect l="33323" t="25568" r="36580" b="44344"/>
          <a:stretch>
            <a:fillRect/>
          </a:stretch>
        </p:blipFill>
        <p:spPr>
          <a:xfrm>
            <a:off x="2425700" y="9358591"/>
            <a:ext cx="1612901" cy="1612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0" y="0"/>
                </a:moveTo>
                <a:cubicBezTo>
                  <a:pt x="305" y="0"/>
                  <a:pt x="0" y="305"/>
                  <a:pt x="0" y="680"/>
                </a:cubicBezTo>
                <a:lnTo>
                  <a:pt x="0" y="20920"/>
                </a:lnTo>
                <a:cubicBezTo>
                  <a:pt x="0" y="21295"/>
                  <a:pt x="305" y="21600"/>
                  <a:pt x="680" y="21600"/>
                </a:cubicBezTo>
                <a:lnTo>
                  <a:pt x="20920" y="21600"/>
                </a:lnTo>
                <a:cubicBezTo>
                  <a:pt x="21295" y="21600"/>
                  <a:pt x="21600" y="21295"/>
                  <a:pt x="21600" y="20920"/>
                </a:cubicBezTo>
                <a:lnTo>
                  <a:pt x="21600" y="680"/>
                </a:lnTo>
                <a:cubicBezTo>
                  <a:pt x="21600" y="305"/>
                  <a:pt x="21295" y="0"/>
                  <a:pt x="20920" y="0"/>
                </a:cubicBezTo>
                <a:lnTo>
                  <a:pt x="680" y="0"/>
                </a:lnTo>
                <a:close/>
              </a:path>
            </a:pathLst>
          </a:custGeom>
          <a:ln w="12700">
            <a:miter lim="400000"/>
          </a:ln>
        </p:spPr>
      </p:pic>
      <p:pic>
        <p:nvPicPr>
          <p:cNvPr id="372" name="bg.jpg" descr="bg.jpg"/>
          <p:cNvPicPr>
            <a:picLocks noChangeAspect="1"/>
          </p:cNvPicPr>
          <p:nvPr/>
        </p:nvPicPr>
        <p:blipFill>
          <a:blip r:embed="rId2">
            <a:extLst/>
          </a:blip>
          <a:srcRect l="33323" t="34024" r="36580" b="35887"/>
          <a:stretch>
            <a:fillRect/>
          </a:stretch>
        </p:blipFill>
        <p:spPr>
          <a:xfrm>
            <a:off x="2425700" y="2750622"/>
            <a:ext cx="1612901" cy="1612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0" y="0"/>
                </a:moveTo>
                <a:cubicBezTo>
                  <a:pt x="305" y="0"/>
                  <a:pt x="0" y="305"/>
                  <a:pt x="0" y="680"/>
                </a:cubicBezTo>
                <a:lnTo>
                  <a:pt x="0" y="20920"/>
                </a:lnTo>
                <a:cubicBezTo>
                  <a:pt x="0" y="21295"/>
                  <a:pt x="305" y="21600"/>
                  <a:pt x="680" y="21600"/>
                </a:cubicBezTo>
                <a:lnTo>
                  <a:pt x="20920" y="21600"/>
                </a:lnTo>
                <a:cubicBezTo>
                  <a:pt x="21295" y="21600"/>
                  <a:pt x="21600" y="21295"/>
                  <a:pt x="21600" y="20920"/>
                </a:cubicBezTo>
                <a:lnTo>
                  <a:pt x="21600" y="680"/>
                </a:lnTo>
                <a:cubicBezTo>
                  <a:pt x="21600" y="305"/>
                  <a:pt x="21295" y="0"/>
                  <a:pt x="20920" y="0"/>
                </a:cubicBezTo>
                <a:lnTo>
                  <a:pt x="680" y="0"/>
                </a:lnTo>
                <a:close/>
              </a:path>
            </a:pathLst>
          </a:custGeom>
          <a:ln w="12700">
            <a:miter lim="400000"/>
          </a:ln>
        </p:spPr>
      </p:pic>
      <p:sp>
        <p:nvSpPr>
          <p:cNvPr id="373" name="Shape 376"/>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374" name="Brödtext nivå ett…"/>
          <p:cNvSpPr txBox="1"/>
          <p:nvPr>
            <p:ph type="body" sz="quarter" idx="1"/>
          </p:nvPr>
        </p:nvSpPr>
        <p:spPr>
          <a:xfrm>
            <a:off x="4271421" y="9358521"/>
            <a:ext cx="5827786" cy="714133"/>
          </a:xfrm>
          <a:prstGeom prst="rect">
            <a:avLst/>
          </a:prstGeom>
          <a:solidFill>
            <a:srgbClr val="FFFFFF"/>
          </a:solidFill>
        </p:spPr>
        <p:txBody>
          <a:bodyPr lIns="38100" tIns="38100" rIns="38100" bIns="38100" anchor="ctr"/>
          <a:lstStyle>
            <a:lvl1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3"/>
              </a:buBlip>
              <a:defRPr baseline="9999" cap="all" spc="300" sz="2000">
                <a:solidFill>
                  <a:srgbClr val="000000"/>
                </a:solidFill>
                <a:latin typeface="Helvetica Neue Medium"/>
                <a:ea typeface="Helvetica Neue Medium"/>
                <a:cs typeface="Helvetica Neue Medium"/>
                <a:sym typeface="Helvetica Neue Medium"/>
              </a:defRPr>
            </a:lvl2pPr>
            <a:lvl3pPr algn="ctr">
              <a:lnSpc>
                <a:spcPts val="3000"/>
              </a:lnSpc>
              <a:spcBef>
                <a:spcPts val="0"/>
              </a:spcBef>
              <a:buBlip>
                <a:blip r:embed="rId3"/>
              </a:buBlip>
              <a:defRPr baseline="9999" cap="all" spc="300" sz="2000">
                <a:solidFill>
                  <a:srgbClr val="000000"/>
                </a:solidFill>
                <a:latin typeface="Helvetica Neue Medium"/>
                <a:ea typeface="Helvetica Neue Medium"/>
                <a:cs typeface="Helvetica Neue Medium"/>
                <a:sym typeface="Helvetica Neue Medium"/>
              </a:defRPr>
            </a:lvl3pPr>
            <a:lvl4pPr algn="ctr">
              <a:lnSpc>
                <a:spcPts val="3000"/>
              </a:lnSpc>
              <a:spcBef>
                <a:spcPts val="0"/>
              </a:spcBef>
              <a:buBlip>
                <a:blip r:embed="rId3"/>
              </a:buBlip>
              <a:defRPr baseline="9999" cap="all" spc="300" sz="2000">
                <a:solidFill>
                  <a:srgbClr val="000000"/>
                </a:solidFill>
                <a:latin typeface="Helvetica Neue Medium"/>
                <a:ea typeface="Helvetica Neue Medium"/>
                <a:cs typeface="Helvetica Neue Medium"/>
                <a:sym typeface="Helvetica Neue Medium"/>
              </a:defRPr>
            </a:lvl4pPr>
            <a:lvl5pPr algn="ctr">
              <a:lnSpc>
                <a:spcPts val="3000"/>
              </a:lnSpc>
              <a:spcBef>
                <a:spcPts val="0"/>
              </a:spcBef>
              <a:buBlip>
                <a:blip r:embed="rId3"/>
              </a:buBlip>
              <a:defRPr baseline="9999" cap="all" spc="300" sz="2000">
                <a:solidFill>
                  <a:srgbClr val="000000"/>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375" name="Shape 378"/>
          <p:cNvSpPr/>
          <p:nvPr>
            <p:ph type="body" sz="quarter" idx="21"/>
          </p:nvPr>
        </p:nvSpPr>
        <p:spPr>
          <a:xfrm>
            <a:off x="4286301" y="2765502"/>
            <a:ext cx="6392316" cy="684373"/>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376" name="Shape 379"/>
          <p:cNvSpPr/>
          <p:nvPr>
            <p:ph type="body" sz="quarter" idx="22"/>
          </p:nvPr>
        </p:nvSpPr>
        <p:spPr>
          <a:xfrm>
            <a:off x="2896710" y="9810129"/>
            <a:ext cx="663450" cy="368302"/>
          </a:xfrm>
          <a:prstGeom prst="rect">
            <a:avLst/>
          </a:prstGeom>
        </p:spPr>
        <p:txBody>
          <a:bodyPr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77" name="Shape 380"/>
          <p:cNvSpPr/>
          <p:nvPr>
            <p:ph type="body" sz="quarter" idx="23"/>
          </p:nvPr>
        </p:nvSpPr>
        <p:spPr>
          <a:xfrm>
            <a:off x="2896710" y="10528300"/>
            <a:ext cx="663450" cy="368300"/>
          </a:xfrm>
          <a:prstGeom prst="rect">
            <a:avLst/>
          </a:prstGeom>
        </p:spPr>
        <p:txBody>
          <a:bodyPr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378" name="Shape 381"/>
          <p:cNvSpPr/>
          <p:nvPr>
            <p:ph type="body" sz="quarter" idx="24"/>
          </p:nvPr>
        </p:nvSpPr>
        <p:spPr>
          <a:xfrm>
            <a:off x="2896710" y="6100178"/>
            <a:ext cx="663450" cy="368302"/>
          </a:xfrm>
          <a:prstGeom prst="rect">
            <a:avLst/>
          </a:prstGeom>
        </p:spPr>
        <p:txBody>
          <a:bodyPr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79" name="Shape 382"/>
          <p:cNvSpPr/>
          <p:nvPr>
            <p:ph type="body" sz="quarter" idx="25"/>
          </p:nvPr>
        </p:nvSpPr>
        <p:spPr>
          <a:xfrm>
            <a:off x="2896710" y="6908403"/>
            <a:ext cx="663450" cy="368302"/>
          </a:xfrm>
          <a:prstGeom prst="rect">
            <a:avLst/>
          </a:prstGeom>
        </p:spPr>
        <p:txBody>
          <a:bodyPr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380" name="Shape 383"/>
          <p:cNvSpPr/>
          <p:nvPr>
            <p:ph type="body" sz="quarter" idx="26"/>
          </p:nvPr>
        </p:nvSpPr>
        <p:spPr>
          <a:xfrm>
            <a:off x="2896710" y="2912698"/>
            <a:ext cx="663450" cy="368302"/>
          </a:xfrm>
          <a:prstGeom prst="rect">
            <a:avLst/>
          </a:prstGeom>
        </p:spPr>
        <p:txBody>
          <a:bodyPr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81" name="Shape 384"/>
          <p:cNvSpPr/>
          <p:nvPr>
            <p:ph type="body" sz="quarter" idx="27"/>
          </p:nvPr>
        </p:nvSpPr>
        <p:spPr>
          <a:xfrm>
            <a:off x="2896710" y="3703065"/>
            <a:ext cx="663450" cy="368302"/>
          </a:xfrm>
          <a:prstGeom prst="rect">
            <a:avLst/>
          </a:prstGeom>
        </p:spPr>
        <p:txBody>
          <a:bodyPr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382" name="Shape 385"/>
          <p:cNvSpPr/>
          <p:nvPr>
            <p:ph type="body" sz="quarter" idx="28"/>
          </p:nvPr>
        </p:nvSpPr>
        <p:spPr>
          <a:xfrm>
            <a:off x="4286301" y="6069417"/>
            <a:ext cx="4618442"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83" name="Shape 386"/>
          <p:cNvSpPr/>
          <p:nvPr>
            <p:ph type="body" sz="quarter" idx="29"/>
          </p:nvPr>
        </p:nvSpPr>
        <p:spPr>
          <a:xfrm>
            <a:off x="4286301" y="3659780"/>
            <a:ext cx="3661599"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84" name="Shape 387"/>
          <p:cNvSpPr/>
          <p:nvPr>
            <p:ph type="body" sz="quarter" idx="30"/>
          </p:nvPr>
        </p:nvSpPr>
        <p:spPr>
          <a:xfrm>
            <a:off x="4286301" y="6953877"/>
            <a:ext cx="2952433"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85" name="Shape 388"/>
          <p:cNvSpPr/>
          <p:nvPr>
            <p:ph type="body" sz="quarter" idx="31"/>
          </p:nvPr>
        </p:nvSpPr>
        <p:spPr>
          <a:xfrm>
            <a:off x="4286301" y="10270922"/>
            <a:ext cx="6990604"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86" name="Shape 389"/>
          <p:cNvSpPr/>
          <p:nvPr>
            <p:ph type="body" sz="half" idx="32"/>
          </p:nvPr>
        </p:nvSpPr>
        <p:spPr>
          <a:xfrm>
            <a:off x="12814300" y="2032000"/>
            <a:ext cx="9144000" cy="9639300"/>
          </a:xfrm>
          <a:prstGeom prst="rect">
            <a:avLst/>
          </a:prstGeom>
        </p:spPr>
        <p:txBody>
          <a:bodyPr anchor="ctr"/>
          <a:lstStyle/>
          <a:p>
            <a:pPr marL="0" indent="0">
              <a:lnSpc>
                <a:spcPts val="4500"/>
              </a:lnSpc>
              <a:spcBef>
                <a:spcPts val="4500"/>
              </a:spcBef>
              <a:buSzTx/>
              <a:buNone/>
              <a:defRPr sz="3200">
                <a:latin typeface="Helvetica Neue Light"/>
                <a:ea typeface="Helvetica Neue Light"/>
                <a:cs typeface="Helvetica Neue Light"/>
                <a:sym typeface="Helvetica Neue Light"/>
              </a:defRPr>
            </a:pPr>
          </a:p>
        </p:txBody>
      </p:sp>
      <p:sp>
        <p:nvSpPr>
          <p:cNvPr id="387"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 Text &amp; Tags">
    <p:spTree>
      <p:nvGrpSpPr>
        <p:cNvPr id="1" name=""/>
        <p:cNvGrpSpPr/>
        <p:nvPr/>
      </p:nvGrpSpPr>
      <p:grpSpPr>
        <a:xfrm>
          <a:off x="0" y="0"/>
          <a:ext cx="0" cy="0"/>
          <a:chOff x="0" y="0"/>
          <a:chExt cx="0" cy="0"/>
        </a:xfrm>
      </p:grpSpPr>
      <p:sp>
        <p:nvSpPr>
          <p:cNvPr id="33" name="Shape 35"/>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34" name="Shape 36"/>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35" name="Brödtext nivå ett…"/>
          <p:cNvSpPr txBox="1"/>
          <p:nvPr>
            <p:ph type="body" sz="quarter" idx="1"/>
          </p:nvPr>
        </p:nvSpPr>
        <p:spPr>
          <a:xfrm>
            <a:off x="6484487" y="2031328"/>
            <a:ext cx="8332749" cy="714133"/>
          </a:xfrm>
          <a:prstGeom prst="rect">
            <a:avLst/>
          </a:prstGeom>
          <a:solidFill>
            <a:srgbClr val="FFFFFF"/>
          </a:solidFill>
        </p:spPr>
        <p:txBody>
          <a:bodyPr lIns="38100" tIns="38100" rIns="38100" bIns="38100" anchor="ctr"/>
          <a:lstStyle>
            <a:lvl1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2pPr>
            <a:lvl3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3pPr>
            <a:lvl4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4pPr>
            <a:lvl5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36" name="Shape 38"/>
          <p:cNvSpPr/>
          <p:nvPr>
            <p:ph type="body" sz="quarter" idx="21"/>
          </p:nvPr>
        </p:nvSpPr>
        <p:spPr>
          <a:xfrm>
            <a:off x="2440312" y="2948579"/>
            <a:ext cx="6762712"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37" name="Shape 39"/>
          <p:cNvSpPr/>
          <p:nvPr>
            <p:ph type="body" sz="quarter" idx="22"/>
          </p:nvPr>
        </p:nvSpPr>
        <p:spPr>
          <a:xfrm>
            <a:off x="2440313" y="2046209"/>
            <a:ext cx="3791171" cy="684373"/>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38" name="Shape 40"/>
          <p:cNvSpPr/>
          <p:nvPr>
            <p:ph type="body" idx="23"/>
          </p:nvPr>
        </p:nvSpPr>
        <p:spPr>
          <a:xfrm>
            <a:off x="2425700" y="4356100"/>
            <a:ext cx="19532600" cy="7327900"/>
          </a:xfrm>
          <a:prstGeom prst="rect">
            <a:avLst/>
          </a:prstGeom>
        </p:spPr>
        <p:txBody>
          <a:bodyPr/>
          <a:lstStyle/>
          <a:p>
            <a:pPr marL="508000" indent="-508000">
              <a:lnSpc>
                <a:spcPts val="4500"/>
              </a:lnSpc>
              <a:spcBef>
                <a:spcPts val="4500"/>
              </a:spcBef>
              <a:buClr>
                <a:srgbClr val="F56F2A"/>
              </a:buClr>
              <a:buSzPct val="80000"/>
              <a:buChar char="•"/>
              <a:defRPr sz="2400">
                <a:latin typeface="Helvetica Neue Light"/>
                <a:ea typeface="Helvetica Neue Light"/>
                <a:cs typeface="Helvetica Neue Light"/>
                <a:sym typeface="Helvetica Neue Light"/>
              </a:defRPr>
            </a:pPr>
          </a:p>
        </p:txBody>
      </p:sp>
      <p:sp>
        <p:nvSpPr>
          <p:cNvPr id="39" name="Diabildsnummer"/>
          <p:cNvSpPr txBox="1"/>
          <p:nvPr>
            <p:ph type="sldNum" sz="quarter" idx="2"/>
          </p:nvPr>
        </p:nvSpPr>
        <p:spPr>
          <a:xfrm>
            <a:off x="23417428" y="12809223"/>
            <a:ext cx="208992" cy="356415"/>
          </a:xfrm>
          <a:prstGeom prst="rect">
            <a:avLst/>
          </a:prstGeom>
        </p:spPr>
        <p:txBody>
          <a:bodyPr/>
          <a:lstStyle>
            <a:lvl1pPr>
              <a:defRPr baseline="8332" spc="-120"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 Columns">
    <p:spTree>
      <p:nvGrpSpPr>
        <p:cNvPr id="1" name=""/>
        <p:cNvGrpSpPr/>
        <p:nvPr/>
      </p:nvGrpSpPr>
      <p:grpSpPr>
        <a:xfrm>
          <a:off x="0" y="0"/>
          <a:ext cx="0" cy="0"/>
          <a:chOff x="0" y="0"/>
          <a:chExt cx="0" cy="0"/>
        </a:xfrm>
      </p:grpSpPr>
      <p:sp>
        <p:nvSpPr>
          <p:cNvPr id="46" name="Shape 48"/>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47" name="Titeltext"/>
          <p:cNvSpPr txBox="1"/>
          <p:nvPr>
            <p:ph type="title"/>
          </p:nvPr>
        </p:nvSpPr>
        <p:spPr>
          <a:xfrm>
            <a:off x="1901825" y="1198562"/>
            <a:ext cx="20403896" cy="2146301"/>
          </a:xfrm>
          <a:prstGeom prst="rect">
            <a:avLst/>
          </a:prstGeom>
        </p:spPr>
        <p:txBody>
          <a:bodyPr/>
          <a:lstStyle>
            <a:lvl1pPr>
              <a:lnSpc>
                <a:spcPct val="70000"/>
              </a:lnSpc>
            </a:lvl1pPr>
          </a:lstStyle>
          <a:p>
            <a:pPr/>
            <a:r>
              <a:t>Titeltext</a:t>
            </a:r>
          </a:p>
        </p:txBody>
      </p:sp>
      <p:sp>
        <p:nvSpPr>
          <p:cNvPr id="48" name="Brödtext nivå ett…"/>
          <p:cNvSpPr txBox="1"/>
          <p:nvPr>
            <p:ph type="body" idx="1"/>
          </p:nvPr>
        </p:nvSpPr>
        <p:spPr>
          <a:xfrm>
            <a:off x="1377950" y="4010025"/>
            <a:ext cx="21806229" cy="8313130"/>
          </a:xfrm>
          <a:prstGeom prst="rect">
            <a:avLst/>
          </a:prstGeom>
        </p:spPr>
        <p:txBody>
          <a:bodyPr numCol="2" spcCol="1090310"/>
          <a:lstStyle>
            <a:lvl1pPr marL="508000" indent="-508000">
              <a:spcBef>
                <a:spcPts val="1200"/>
              </a:spcBef>
              <a:buClr>
                <a:srgbClr val="F56F2A"/>
              </a:buClr>
              <a:buSzPct val="80000"/>
              <a:buChar char="•"/>
              <a:defRPr sz="6800"/>
            </a:lvl1pPr>
            <a:lvl2pPr marL="508000" indent="-508000">
              <a:spcBef>
                <a:spcPts val="1200"/>
              </a:spcBef>
              <a:buClr>
                <a:srgbClr val="F56F2A"/>
              </a:buClr>
              <a:buSzPct val="80000"/>
              <a:buChar char="•"/>
              <a:defRPr sz="6800"/>
            </a:lvl2pPr>
            <a:lvl3pPr marL="508000" indent="-508000">
              <a:spcBef>
                <a:spcPts val="1200"/>
              </a:spcBef>
              <a:buClr>
                <a:srgbClr val="F56F2A"/>
              </a:buClr>
              <a:buSzPct val="80000"/>
              <a:buChar char="•"/>
              <a:defRPr sz="6800"/>
            </a:lvl3pPr>
            <a:lvl4pPr marL="508000" indent="-508000">
              <a:spcBef>
                <a:spcPts val="1200"/>
              </a:spcBef>
              <a:buClr>
                <a:srgbClr val="F56F2A"/>
              </a:buClr>
              <a:buSzPct val="80000"/>
              <a:buChar char="•"/>
              <a:defRPr sz="6800"/>
            </a:lvl4pPr>
            <a:lvl5pPr marL="508000" indent="-508000">
              <a:spcBef>
                <a:spcPts val="1200"/>
              </a:spcBef>
              <a:buClr>
                <a:srgbClr val="F56F2A"/>
              </a:buClr>
              <a:buSzPct val="80000"/>
              <a:buChar char="•"/>
              <a:defRPr sz="6800"/>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49" name="Shape 53"/>
          <p:cNvSpPr txBox="1"/>
          <p:nvPr/>
        </p:nvSpPr>
        <p:spPr>
          <a:xfrm>
            <a:off x="835113" y="13085245"/>
            <a:ext cx="1139649" cy="4711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aseline="8332" spc="-120" sz="2400">
                <a:solidFill>
                  <a:srgbClr val="000000"/>
                </a:solidFill>
              </a:defRPr>
            </a:lvl1pPr>
          </a:lstStyle>
          <a:p>
            <a:pPr/>
            <a:r>
              <a:t>Per Flensburg</a:t>
            </a:r>
          </a:p>
        </p:txBody>
      </p:sp>
      <p:sp>
        <p:nvSpPr>
          <p:cNvPr id="50" name="Diabildsnummer"/>
          <p:cNvSpPr txBox="1"/>
          <p:nvPr>
            <p:ph type="sldNum" sz="quarter" idx="2"/>
          </p:nvPr>
        </p:nvSpPr>
        <p:spPr>
          <a:xfrm>
            <a:off x="23631740" y="13142598"/>
            <a:ext cx="208993" cy="356415"/>
          </a:xfrm>
          <a:prstGeom prst="rect">
            <a:avLst/>
          </a:prstGeom>
        </p:spPr>
        <p:txBody>
          <a:bodyPr/>
          <a:lstStyle>
            <a:lvl1pPr>
              <a:defRPr baseline="8332" spc="-120"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Photo with Caption">
    <p:spTree>
      <p:nvGrpSpPr>
        <p:cNvPr id="1" name=""/>
        <p:cNvGrpSpPr/>
        <p:nvPr/>
      </p:nvGrpSpPr>
      <p:grpSpPr>
        <a:xfrm>
          <a:off x="0" y="0"/>
          <a:ext cx="0" cy="0"/>
          <a:chOff x="0" y="0"/>
          <a:chExt cx="0" cy="0"/>
        </a:xfrm>
      </p:grpSpPr>
      <p:sp>
        <p:nvSpPr>
          <p:cNvPr id="57" name="Shape 60"/>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8" name="Brödtext nivå ett…"/>
          <p:cNvSpPr txBox="1"/>
          <p:nvPr>
            <p:ph type="body" sz="quarter" idx="1"/>
          </p:nvPr>
        </p:nvSpPr>
        <p:spPr>
          <a:xfrm>
            <a:off x="16397185" y="1440387"/>
            <a:ext cx="7633163" cy="1308102"/>
          </a:xfrm>
          <a:prstGeom prst="rect">
            <a:avLst/>
          </a:prstGeom>
          <a:solidFill>
            <a:srgbClr val="F8701D"/>
          </a:solidFill>
        </p:spPr>
        <p:txBody>
          <a:bodyPr lIns="38100" tIns="38100" rIns="38100" bIns="38100" anchor="ctr"/>
          <a:lstStyle>
            <a:lvl1pPr marL="0" indent="0" algn="ctr">
              <a:spcBef>
                <a:spcPts val="0"/>
              </a:spcBef>
              <a:buSzTx/>
              <a:buNone/>
              <a:defRPr baseline="4165" cap="all" spc="720" sz="4800">
                <a:solidFill>
                  <a:srgbClr val="FFFFFF"/>
                </a:solidFill>
              </a:defRPr>
            </a:lvl1pPr>
            <a:lvl2pPr marL="1924050" indent="-666750" algn="ctr">
              <a:spcBef>
                <a:spcPts val="0"/>
              </a:spcBef>
              <a:buBlip>
                <a:blip r:embed="rId2"/>
              </a:buBlip>
              <a:defRPr baseline="4165" cap="all" spc="720" sz="4800">
                <a:solidFill>
                  <a:srgbClr val="FFFFFF"/>
                </a:solidFill>
              </a:defRPr>
            </a:lvl2pPr>
            <a:lvl3pPr algn="ctr">
              <a:spcBef>
                <a:spcPts val="0"/>
              </a:spcBef>
              <a:buBlip>
                <a:blip r:embed="rId2"/>
              </a:buBlip>
              <a:defRPr baseline="4165" cap="all" spc="720" sz="4800">
                <a:solidFill>
                  <a:srgbClr val="FFFFFF"/>
                </a:solidFill>
              </a:defRPr>
            </a:lvl3pPr>
            <a:lvl4pPr algn="ctr">
              <a:spcBef>
                <a:spcPts val="0"/>
              </a:spcBef>
              <a:buBlip>
                <a:blip r:embed="rId2"/>
              </a:buBlip>
              <a:defRPr baseline="4165" cap="all" spc="720" sz="4800">
                <a:solidFill>
                  <a:srgbClr val="FFFFFF"/>
                </a:solidFill>
              </a:defRPr>
            </a:lvl4pPr>
            <a:lvl5pPr algn="ctr">
              <a:spcBef>
                <a:spcPts val="0"/>
              </a:spcBef>
              <a:buBlip>
                <a:blip r:embed="rId2"/>
              </a:buBlip>
              <a:defRPr baseline="4165" cap="all" spc="720" sz="4800">
                <a:solidFill>
                  <a:srgbClr val="FFFFFF"/>
                </a:solidFill>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59" name="Diabildsnummer"/>
          <p:cNvSpPr txBox="1"/>
          <p:nvPr>
            <p:ph type="sldNum" sz="quarter" idx="2"/>
          </p:nvPr>
        </p:nvSpPr>
        <p:spPr>
          <a:xfrm>
            <a:off x="23411535" y="12802670"/>
            <a:ext cx="220778" cy="369521"/>
          </a:xfrm>
          <a:prstGeom prst="rect">
            <a:avLst/>
          </a:prstGeom>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lumn Text &amp; Tags">
    <p:spTree>
      <p:nvGrpSpPr>
        <p:cNvPr id="1" name=""/>
        <p:cNvGrpSpPr/>
        <p:nvPr/>
      </p:nvGrpSpPr>
      <p:grpSpPr>
        <a:xfrm>
          <a:off x="0" y="0"/>
          <a:ext cx="0" cy="0"/>
          <a:chOff x="0" y="0"/>
          <a:chExt cx="0" cy="0"/>
        </a:xfrm>
      </p:grpSpPr>
      <p:sp>
        <p:nvSpPr>
          <p:cNvPr id="66" name="Shape 69"/>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7" name="Shape 70"/>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68" name="Brödtext nivå ett…"/>
          <p:cNvSpPr txBox="1"/>
          <p:nvPr>
            <p:ph type="body" sz="quarter" idx="1"/>
          </p:nvPr>
        </p:nvSpPr>
        <p:spPr>
          <a:xfrm>
            <a:off x="12699549" y="2031328"/>
            <a:ext cx="5479807" cy="714133"/>
          </a:xfrm>
          <a:prstGeom prst="rect">
            <a:avLst/>
          </a:prstGeom>
          <a:solidFill>
            <a:srgbClr val="F8701D"/>
          </a:solidFill>
        </p:spPr>
        <p:txBody>
          <a:bodyPr lIns="38100" tIns="38100" rIns="38100" bIns="38100" anchor="ctr"/>
          <a:lstStyle>
            <a:lvl1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2pPr>
            <a:lvl3pPr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3pPr>
            <a:lvl4pPr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4pPr>
            <a:lvl5pPr algn="ctr">
              <a:lnSpc>
                <a:spcPts val="3000"/>
              </a:lnSpc>
              <a:spcBef>
                <a:spcPts val="0"/>
              </a:spcBef>
              <a:buBlip>
                <a:blip r:embed="rId2"/>
              </a:buBlip>
              <a:defRPr baseline="9999" cap="all" spc="300" sz="2000">
                <a:solidFill>
                  <a:srgbClr val="FFFFFF"/>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69" name="Shape 72"/>
          <p:cNvSpPr/>
          <p:nvPr>
            <p:ph type="body" sz="quarter" idx="21"/>
          </p:nvPr>
        </p:nvSpPr>
        <p:spPr>
          <a:xfrm>
            <a:off x="2440312" y="2948579"/>
            <a:ext cx="6762712"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70" name="Shape 73"/>
          <p:cNvSpPr/>
          <p:nvPr>
            <p:ph type="body" sz="quarter" idx="22"/>
          </p:nvPr>
        </p:nvSpPr>
        <p:spPr>
          <a:xfrm>
            <a:off x="2440313" y="2046209"/>
            <a:ext cx="3791171" cy="684373"/>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71" name="Shape 74"/>
          <p:cNvSpPr/>
          <p:nvPr>
            <p:ph type="body" sz="quarter" idx="23"/>
          </p:nvPr>
        </p:nvSpPr>
        <p:spPr>
          <a:xfrm>
            <a:off x="18432360" y="2046209"/>
            <a:ext cx="2583617"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72" name="Shape 75"/>
          <p:cNvSpPr/>
          <p:nvPr>
            <p:ph type="body" sz="quarter" idx="24"/>
          </p:nvPr>
        </p:nvSpPr>
        <p:spPr>
          <a:xfrm>
            <a:off x="12714429" y="2948579"/>
            <a:ext cx="4025483"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73" name="Shape 76"/>
          <p:cNvSpPr/>
          <p:nvPr>
            <p:ph type="body" sz="quarter" idx="25"/>
          </p:nvPr>
        </p:nvSpPr>
        <p:spPr>
          <a:xfrm>
            <a:off x="17007795" y="2948579"/>
            <a:ext cx="4734092"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74" name="Shape 77"/>
          <p:cNvSpPr/>
          <p:nvPr>
            <p:ph type="body" sz="quarter" idx="26"/>
          </p:nvPr>
        </p:nvSpPr>
        <p:spPr>
          <a:xfrm>
            <a:off x="6499367" y="2046209"/>
            <a:ext cx="4482757"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75" name="Shape 78"/>
          <p:cNvSpPr/>
          <p:nvPr>
            <p:ph type="body" idx="27"/>
          </p:nvPr>
        </p:nvSpPr>
        <p:spPr>
          <a:xfrm>
            <a:off x="2425700" y="4356100"/>
            <a:ext cx="19532600" cy="7327900"/>
          </a:xfrm>
          <a:prstGeom prst="rect">
            <a:avLst/>
          </a:prstGeom>
        </p:spPr>
        <p:txBody>
          <a:bodyPr numCol="2" spcCol="976630"/>
          <a:lstStyle/>
          <a:p>
            <a:pPr marL="0" indent="0">
              <a:lnSpc>
                <a:spcPts val="4500"/>
              </a:lnSpc>
              <a:spcBef>
                <a:spcPts val="4500"/>
              </a:spcBef>
              <a:buSzTx/>
              <a:buNone/>
              <a:defRPr sz="3200">
                <a:latin typeface="Helvetica Neue Light"/>
                <a:ea typeface="Helvetica Neue Light"/>
                <a:cs typeface="Helvetica Neue Light"/>
                <a:sym typeface="Helvetica Neue Light"/>
              </a:defRPr>
            </a:pPr>
          </a:p>
        </p:txBody>
      </p:sp>
      <p:sp>
        <p:nvSpPr>
          <p:cNvPr id="76"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meline &amp; Text">
    <p:spTree>
      <p:nvGrpSpPr>
        <p:cNvPr id="1" name=""/>
        <p:cNvGrpSpPr/>
        <p:nvPr/>
      </p:nvGrpSpPr>
      <p:grpSpPr>
        <a:xfrm>
          <a:off x="0" y="0"/>
          <a:ext cx="0" cy="0"/>
          <a:chOff x="0" y="0"/>
          <a:chExt cx="0" cy="0"/>
        </a:xfrm>
      </p:grpSpPr>
      <p:sp>
        <p:nvSpPr>
          <p:cNvPr id="83" name="Shape 86"/>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4" name="Shape 87"/>
          <p:cNvSpPr/>
          <p:nvPr/>
        </p:nvSpPr>
        <p:spPr>
          <a:xfrm>
            <a:off x="12547600" y="2368041"/>
            <a:ext cx="114300" cy="8979918"/>
          </a:xfrm>
          <a:prstGeom prst="rect">
            <a:avLst/>
          </a:prstGeom>
          <a:solidFill>
            <a:srgbClr val="FFFFFF"/>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5" name="Shape 88"/>
          <p:cNvSpPr/>
          <p:nvPr/>
        </p:nvSpPr>
        <p:spPr>
          <a:xfrm>
            <a:off x="12470669" y="2274156"/>
            <a:ext cx="264195" cy="264195"/>
          </a:xfrm>
          <a:prstGeom prst="ellipse">
            <a:avLst/>
          </a:prstGeom>
          <a:solidFill>
            <a:srgbClr val="FFFFFF"/>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6" name="Shape 89"/>
          <p:cNvSpPr/>
          <p:nvPr/>
        </p:nvSpPr>
        <p:spPr>
          <a:xfrm>
            <a:off x="12470669" y="11190868"/>
            <a:ext cx="264195" cy="264197"/>
          </a:xfrm>
          <a:prstGeom prst="ellipse">
            <a:avLst/>
          </a:prstGeom>
          <a:solidFill>
            <a:srgbClr val="FFFFFF"/>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7" name="Shape 90"/>
          <p:cNvSpPr/>
          <p:nvPr/>
        </p:nvSpPr>
        <p:spPr>
          <a:xfrm>
            <a:off x="12470669" y="4507800"/>
            <a:ext cx="264195" cy="264195"/>
          </a:xfrm>
          <a:prstGeom prst="ellipse">
            <a:avLst/>
          </a:prstGeom>
          <a:solidFill>
            <a:srgbClr val="F8701D"/>
          </a:solidFill>
          <a:ln w="12700">
            <a:miter lim="400000"/>
          </a:ln>
        </p:spPr>
        <p:txBody>
          <a:bodyPr lIns="38100" tIns="38100" rIns="38100" bIns="38100" anchor="ctr"/>
          <a:lstStyle/>
          <a:p>
            <a:pPr>
              <a:lnSpc>
                <a:spcPts val="3000"/>
              </a:lnSpc>
              <a:spcBef>
                <a:spcPts val="4200"/>
              </a:spcBef>
              <a:defRPr baseline="9999" cap="all" spc="300" sz="2000">
                <a:solidFill>
                  <a:srgbClr val="FFFFFF"/>
                </a:solidFill>
                <a:latin typeface="Helvetica Neue Medium"/>
                <a:ea typeface="Helvetica Neue Medium"/>
                <a:cs typeface="Helvetica Neue Medium"/>
                <a:sym typeface="Helvetica Neue Medium"/>
              </a:defRPr>
            </a:pPr>
          </a:p>
        </p:txBody>
      </p:sp>
      <p:sp>
        <p:nvSpPr>
          <p:cNvPr id="88" name="Shape 91"/>
          <p:cNvSpPr/>
          <p:nvPr/>
        </p:nvSpPr>
        <p:spPr>
          <a:xfrm>
            <a:off x="12470669" y="8957226"/>
            <a:ext cx="264195" cy="264197"/>
          </a:xfrm>
          <a:prstGeom prst="ellipse">
            <a:avLst/>
          </a:prstGeom>
          <a:solidFill>
            <a:srgbClr val="FFFFFF"/>
          </a:solidFill>
          <a:ln w="12700">
            <a:miter lim="400000"/>
          </a:ln>
        </p:spPr>
        <p:txBody>
          <a:bodyPr lIns="38100" tIns="38100" rIns="38100" bIns="38100" anchor="ctr"/>
          <a:lstStyle/>
          <a:p>
            <a:pPr algn="l" defTabSz="647700">
              <a:lnSpc>
                <a:spcPts val="7000"/>
              </a:lnSpc>
              <a:spcBef>
                <a:spcPts val="4200"/>
              </a:spcBef>
              <a:defRPr baseline="4760" cap="all" spc="84" sz="4200">
                <a:solidFill>
                  <a:srgbClr val="000000"/>
                </a:solidFill>
                <a:latin typeface="Futura Condensed"/>
                <a:ea typeface="Futura Condensed"/>
                <a:cs typeface="Futura Condensed"/>
                <a:sym typeface="Futura Condensed"/>
              </a:defRPr>
            </a:pPr>
          </a:p>
        </p:txBody>
      </p:sp>
      <p:sp>
        <p:nvSpPr>
          <p:cNvPr id="89" name="Shape 92"/>
          <p:cNvSpPr/>
          <p:nvPr/>
        </p:nvSpPr>
        <p:spPr>
          <a:xfrm>
            <a:off x="12470669" y="6723582"/>
            <a:ext cx="264195" cy="264195"/>
          </a:xfrm>
          <a:prstGeom prst="ellipse">
            <a:avLst/>
          </a:prstGeom>
          <a:solidFill>
            <a:srgbClr val="FFFFFF"/>
          </a:solidFill>
          <a:ln w="12700">
            <a:miter lim="400000"/>
          </a:ln>
        </p:spPr>
        <p:txBody>
          <a:bodyPr lIns="38100" tIns="38100" rIns="38100" bIns="38100" anchor="ctr"/>
          <a:lstStyle/>
          <a:p>
            <a:pPr algn="l" defTabSz="647700">
              <a:lnSpc>
                <a:spcPts val="7000"/>
              </a:lnSpc>
              <a:spcBef>
                <a:spcPts val="4200"/>
              </a:spcBef>
              <a:defRPr baseline="4760" cap="all" spc="84" sz="4200">
                <a:solidFill>
                  <a:srgbClr val="000000"/>
                </a:solidFill>
                <a:latin typeface="Futura Condensed"/>
                <a:ea typeface="Futura Condensed"/>
                <a:cs typeface="Futura Condensed"/>
                <a:sym typeface="Futura Condensed"/>
              </a:defRPr>
            </a:pPr>
          </a:p>
        </p:txBody>
      </p:sp>
      <p:sp>
        <p:nvSpPr>
          <p:cNvPr id="90" name="Shape 93"/>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91" name="Brödtext nivå ett…"/>
          <p:cNvSpPr txBox="1"/>
          <p:nvPr>
            <p:ph type="body" sz="quarter" idx="1"/>
          </p:nvPr>
        </p:nvSpPr>
        <p:spPr>
          <a:xfrm>
            <a:off x="13474433" y="2043363"/>
            <a:ext cx="7013016" cy="714133"/>
          </a:xfrm>
          <a:prstGeom prst="rect">
            <a:avLst/>
          </a:prstGeom>
          <a:solidFill>
            <a:srgbClr val="FFFFFF"/>
          </a:solidFill>
        </p:spPr>
        <p:txBody>
          <a:bodyPr lIns="38100" tIns="38100" rIns="38100" bIns="38100" anchor="ctr"/>
          <a:lstStyle>
            <a:lvl1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2pPr>
            <a:lvl3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3pPr>
            <a:lvl4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4pPr>
            <a:lvl5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92" name="Shape 95"/>
          <p:cNvSpPr/>
          <p:nvPr>
            <p:ph type="body" sz="quarter" idx="21"/>
          </p:nvPr>
        </p:nvSpPr>
        <p:spPr>
          <a:xfrm>
            <a:off x="13489313" y="10980779"/>
            <a:ext cx="5327264"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93" name="Shape 96"/>
          <p:cNvSpPr/>
          <p:nvPr>
            <p:ph type="body" sz="quarter" idx="22"/>
          </p:nvPr>
        </p:nvSpPr>
        <p:spPr>
          <a:xfrm>
            <a:off x="13489313" y="4288878"/>
            <a:ext cx="3071122" cy="684372"/>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94" name="Shape 97"/>
          <p:cNvSpPr/>
          <p:nvPr>
            <p:ph type="body" sz="quarter" idx="23"/>
          </p:nvPr>
        </p:nvSpPr>
        <p:spPr>
          <a:xfrm>
            <a:off x="13489313" y="8750145"/>
            <a:ext cx="6152423"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95" name="Shape 98"/>
          <p:cNvSpPr/>
          <p:nvPr>
            <p:ph type="body" sz="quarter" idx="24"/>
          </p:nvPr>
        </p:nvSpPr>
        <p:spPr>
          <a:xfrm>
            <a:off x="13489313" y="6519511"/>
            <a:ext cx="4725254"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96" name="Titeltext"/>
          <p:cNvSpPr txBox="1"/>
          <p:nvPr>
            <p:ph type="title"/>
          </p:nvPr>
        </p:nvSpPr>
        <p:spPr>
          <a:xfrm>
            <a:off x="2425700" y="2032000"/>
            <a:ext cx="9255576" cy="2146300"/>
          </a:xfrm>
          <a:prstGeom prst="rect">
            <a:avLst/>
          </a:prstGeom>
        </p:spPr>
        <p:txBody>
          <a:bodyPr/>
          <a:lstStyle>
            <a:lvl1pPr>
              <a:lnSpc>
                <a:spcPct val="70000"/>
              </a:lnSpc>
              <a:defRPr spc="-700"/>
            </a:lvl1pPr>
          </a:lstStyle>
          <a:p>
            <a:pPr/>
            <a:r>
              <a:t>Titeltext</a:t>
            </a:r>
          </a:p>
        </p:txBody>
      </p:sp>
      <p:sp>
        <p:nvSpPr>
          <p:cNvPr id="97" name="Shape 100"/>
          <p:cNvSpPr/>
          <p:nvPr>
            <p:ph type="body" sz="half" idx="25"/>
          </p:nvPr>
        </p:nvSpPr>
        <p:spPr>
          <a:xfrm>
            <a:off x="2425699" y="4356100"/>
            <a:ext cx="9255577" cy="7327900"/>
          </a:xfrm>
          <a:prstGeom prst="rect">
            <a:avLst/>
          </a:prstGeom>
        </p:spPr>
        <p:txBody>
          <a:bodyPr anchor="ctr"/>
          <a:lstStyle/>
          <a:p>
            <a:pPr marL="0" indent="0">
              <a:lnSpc>
                <a:spcPts val="4500"/>
              </a:lnSpc>
              <a:spcBef>
                <a:spcPts val="4500"/>
              </a:spcBef>
              <a:buSzTx/>
              <a:buNone/>
              <a:defRPr sz="3200">
                <a:latin typeface="Helvetica Neue Light"/>
                <a:ea typeface="Helvetica Neue Light"/>
                <a:cs typeface="Helvetica Neue Light"/>
                <a:sym typeface="Helvetica Neue Light"/>
              </a:defRPr>
            </a:pPr>
          </a:p>
        </p:txBody>
      </p:sp>
      <p:sp>
        <p:nvSpPr>
          <p:cNvPr id="98"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ocial Media Comparison">
    <p:spTree>
      <p:nvGrpSpPr>
        <p:cNvPr id="1" name=""/>
        <p:cNvGrpSpPr/>
        <p:nvPr/>
      </p:nvGrpSpPr>
      <p:grpSpPr>
        <a:xfrm>
          <a:off x="0" y="0"/>
          <a:ext cx="0" cy="0"/>
          <a:chOff x="0" y="0"/>
          <a:chExt cx="0" cy="0"/>
        </a:xfrm>
      </p:grpSpPr>
      <p:grpSp>
        <p:nvGrpSpPr>
          <p:cNvPr id="107" name="Group 110"/>
          <p:cNvGrpSpPr/>
          <p:nvPr/>
        </p:nvGrpSpPr>
        <p:grpSpPr>
          <a:xfrm>
            <a:off x="16090900" y="2031328"/>
            <a:ext cx="1612900" cy="1612413"/>
            <a:chOff x="0" y="0"/>
            <a:chExt cx="1612900" cy="1612411"/>
          </a:xfrm>
        </p:grpSpPr>
        <p:sp>
          <p:nvSpPr>
            <p:cNvPr id="105" name="Shape 108"/>
            <p:cNvSpPr/>
            <p:nvPr/>
          </p:nvSpPr>
          <p:spPr>
            <a:xfrm>
              <a:off x="0" y="0"/>
              <a:ext cx="1612900" cy="1612412"/>
            </a:xfrm>
            <a:prstGeom prst="roundRect">
              <a:avLst>
                <a:gd name="adj" fmla="val 3151"/>
              </a:avLst>
            </a:prstGeom>
            <a:solidFill>
              <a:srgbClr val="222222"/>
            </a:solidFill>
            <a:ln w="12700" cap="flat">
              <a:noFill/>
              <a:miter lim="400000"/>
            </a:ln>
            <a:effectLst/>
          </p:spPr>
          <p:txBody>
            <a:bodyPr wrap="square" lIns="38100" tIns="38100" rIns="38100" bIns="38100" numCol="1" anchor="ctr">
              <a:noAutofit/>
            </a:bodyPr>
            <a:lstStyle/>
            <a:p>
              <a:pPr>
                <a:lnSpc>
                  <a:spcPts val="3000"/>
                </a:lnSpc>
                <a:defRPr baseline="9999" cap="all" spc="300" sz="2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6" name="Shape 109"/>
            <p:cNvSpPr/>
            <p:nvPr/>
          </p:nvSpPr>
          <p:spPr>
            <a:xfrm>
              <a:off x="354423" y="353675"/>
              <a:ext cx="901672" cy="8995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645" y="21600"/>
                  </a:moveTo>
                  <a:lnTo>
                    <a:pt x="12116" y="21600"/>
                  </a:lnTo>
                  <a:lnTo>
                    <a:pt x="12116" y="14463"/>
                  </a:lnTo>
                  <a:cubicBezTo>
                    <a:pt x="12116" y="12581"/>
                    <a:pt x="12471" y="10759"/>
                    <a:pt x="14801" y="10759"/>
                  </a:cubicBezTo>
                  <a:cubicBezTo>
                    <a:pt x="17095" y="10759"/>
                    <a:pt x="17127" y="12911"/>
                    <a:pt x="17127" y="14584"/>
                  </a:cubicBezTo>
                  <a:lnTo>
                    <a:pt x="17127" y="21600"/>
                  </a:lnTo>
                  <a:lnTo>
                    <a:pt x="21600" y="21600"/>
                  </a:lnTo>
                  <a:lnTo>
                    <a:pt x="21600" y="13686"/>
                  </a:lnTo>
                  <a:cubicBezTo>
                    <a:pt x="21600" y="9801"/>
                    <a:pt x="20762" y="6813"/>
                    <a:pt x="16233" y="6813"/>
                  </a:cubicBezTo>
                  <a:cubicBezTo>
                    <a:pt x="14055" y="6813"/>
                    <a:pt x="12594" y="8009"/>
                    <a:pt x="11997" y="9144"/>
                  </a:cubicBezTo>
                  <a:lnTo>
                    <a:pt x="11936" y="9144"/>
                  </a:lnTo>
                  <a:lnTo>
                    <a:pt x="11936" y="7172"/>
                  </a:lnTo>
                  <a:lnTo>
                    <a:pt x="7645" y="7172"/>
                  </a:lnTo>
                  <a:cubicBezTo>
                    <a:pt x="7645" y="7172"/>
                    <a:pt x="7645" y="21600"/>
                    <a:pt x="7645" y="21600"/>
                  </a:cubicBezTo>
                  <a:close/>
                  <a:moveTo>
                    <a:pt x="2597" y="0"/>
                  </a:moveTo>
                  <a:cubicBezTo>
                    <a:pt x="4029" y="0"/>
                    <a:pt x="5192" y="1165"/>
                    <a:pt x="5192" y="2599"/>
                  </a:cubicBezTo>
                  <a:cubicBezTo>
                    <a:pt x="5192" y="4034"/>
                    <a:pt x="4029" y="5200"/>
                    <a:pt x="2597" y="5200"/>
                  </a:cubicBezTo>
                  <a:cubicBezTo>
                    <a:pt x="1159" y="5200"/>
                    <a:pt x="0" y="4034"/>
                    <a:pt x="0" y="2599"/>
                  </a:cubicBezTo>
                  <a:cubicBezTo>
                    <a:pt x="0" y="1165"/>
                    <a:pt x="1159" y="0"/>
                    <a:pt x="2597" y="0"/>
                  </a:cubicBezTo>
                  <a:moveTo>
                    <a:pt x="355" y="7172"/>
                  </a:moveTo>
                  <a:lnTo>
                    <a:pt x="4836" y="7172"/>
                  </a:lnTo>
                  <a:lnTo>
                    <a:pt x="4836" y="21600"/>
                  </a:lnTo>
                  <a:lnTo>
                    <a:pt x="355" y="21600"/>
                  </a:lnTo>
                  <a:cubicBezTo>
                    <a:pt x="355" y="21600"/>
                    <a:pt x="355" y="7172"/>
                    <a:pt x="355" y="7172"/>
                  </a:cubicBezTo>
                  <a:close/>
                </a:path>
              </a:pathLst>
            </a:custGeom>
            <a:solidFill>
              <a:srgbClr val="EAEAEA"/>
            </a:solidFill>
            <a:ln w="12700" cap="flat">
              <a:noFill/>
              <a:miter lim="400000"/>
            </a:ln>
            <a:effectLst/>
          </p:spPr>
          <p:txBody>
            <a:bodyPr wrap="square" lIns="38100" tIns="38100" rIns="38100" bIns="38100" numCol="1" anchor="ctr">
              <a:noAutofit/>
            </a:bodyPr>
            <a:lstStyle/>
            <a:p>
              <a:pPr>
                <a:lnSpc>
                  <a:spcPts val="3000"/>
                </a:lnSpc>
                <a:defRPr baseline="9999" cap="all" spc="300" sz="2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110" name="Group 113"/>
          <p:cNvGrpSpPr/>
          <p:nvPr/>
        </p:nvGrpSpPr>
        <p:grpSpPr>
          <a:xfrm>
            <a:off x="9258300" y="2031328"/>
            <a:ext cx="1612900" cy="1612413"/>
            <a:chOff x="0" y="0"/>
            <a:chExt cx="1612900" cy="1612411"/>
          </a:xfrm>
        </p:grpSpPr>
        <p:sp>
          <p:nvSpPr>
            <p:cNvPr id="108" name="Shape 111"/>
            <p:cNvSpPr/>
            <p:nvPr/>
          </p:nvSpPr>
          <p:spPr>
            <a:xfrm>
              <a:off x="0" y="0"/>
              <a:ext cx="1612900" cy="1612412"/>
            </a:xfrm>
            <a:prstGeom prst="roundRect">
              <a:avLst>
                <a:gd name="adj" fmla="val 3151"/>
              </a:avLst>
            </a:prstGeom>
            <a:solidFill>
              <a:srgbClr val="222222"/>
            </a:solidFill>
            <a:ln w="12700" cap="flat">
              <a:noFill/>
              <a:miter lim="400000"/>
            </a:ln>
            <a:effectLst/>
          </p:spPr>
          <p:txBody>
            <a:bodyPr wrap="square" lIns="38100" tIns="38100" rIns="38100" bIns="38100" numCol="1" anchor="ctr">
              <a:noAutofit/>
            </a:bodyPr>
            <a:lstStyle/>
            <a:p>
              <a:pPr>
                <a:lnSpc>
                  <a:spcPts val="3000"/>
                </a:lnSpc>
                <a:defRPr baseline="9999" cap="all" spc="300" sz="2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9" name="Shape 112"/>
            <p:cNvSpPr/>
            <p:nvPr/>
          </p:nvSpPr>
          <p:spPr>
            <a:xfrm>
              <a:off x="391078" y="466196"/>
              <a:ext cx="832331" cy="6744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557"/>
                  </a:moveTo>
                  <a:cubicBezTo>
                    <a:pt x="20805" y="2992"/>
                    <a:pt x="19951" y="3284"/>
                    <a:pt x="19055" y="3417"/>
                  </a:cubicBezTo>
                  <a:cubicBezTo>
                    <a:pt x="19971" y="2741"/>
                    <a:pt x="20673" y="1672"/>
                    <a:pt x="21003" y="401"/>
                  </a:cubicBezTo>
                  <a:cubicBezTo>
                    <a:pt x="20146" y="1026"/>
                    <a:pt x="19199" y="1477"/>
                    <a:pt x="18188" y="1721"/>
                  </a:cubicBezTo>
                  <a:cubicBezTo>
                    <a:pt x="17381" y="663"/>
                    <a:pt x="16229" y="0"/>
                    <a:pt x="14954" y="0"/>
                  </a:cubicBezTo>
                  <a:cubicBezTo>
                    <a:pt x="12507" y="0"/>
                    <a:pt x="10524" y="2443"/>
                    <a:pt x="10524" y="5452"/>
                  </a:cubicBezTo>
                  <a:cubicBezTo>
                    <a:pt x="10524" y="5881"/>
                    <a:pt x="10561" y="6295"/>
                    <a:pt x="10638" y="6694"/>
                  </a:cubicBezTo>
                  <a:cubicBezTo>
                    <a:pt x="6955" y="6466"/>
                    <a:pt x="3691" y="4298"/>
                    <a:pt x="1504" y="996"/>
                  </a:cubicBezTo>
                  <a:cubicBezTo>
                    <a:pt x="1122" y="1804"/>
                    <a:pt x="904" y="2741"/>
                    <a:pt x="904" y="3741"/>
                  </a:cubicBezTo>
                  <a:cubicBezTo>
                    <a:pt x="904" y="5630"/>
                    <a:pt x="1687" y="7300"/>
                    <a:pt x="2876" y="8277"/>
                  </a:cubicBezTo>
                  <a:cubicBezTo>
                    <a:pt x="2149" y="8251"/>
                    <a:pt x="1465" y="8004"/>
                    <a:pt x="868" y="7597"/>
                  </a:cubicBezTo>
                  <a:lnTo>
                    <a:pt x="868" y="7665"/>
                  </a:lnTo>
                  <a:cubicBezTo>
                    <a:pt x="868" y="10307"/>
                    <a:pt x="2394" y="12510"/>
                    <a:pt x="4424" y="13011"/>
                  </a:cubicBezTo>
                  <a:cubicBezTo>
                    <a:pt x="4051" y="13138"/>
                    <a:pt x="3660" y="13202"/>
                    <a:pt x="3255" y="13202"/>
                  </a:cubicBezTo>
                  <a:cubicBezTo>
                    <a:pt x="2969" y="13202"/>
                    <a:pt x="2691" y="13170"/>
                    <a:pt x="2421" y="13106"/>
                  </a:cubicBezTo>
                  <a:cubicBezTo>
                    <a:pt x="2985" y="15271"/>
                    <a:pt x="4622" y="16849"/>
                    <a:pt x="6560" y="16891"/>
                  </a:cubicBezTo>
                  <a:cubicBezTo>
                    <a:pt x="5044" y="18353"/>
                    <a:pt x="3133" y="19225"/>
                    <a:pt x="1057" y="19225"/>
                  </a:cubicBezTo>
                  <a:cubicBezTo>
                    <a:pt x="699" y="19225"/>
                    <a:pt x="346" y="19201"/>
                    <a:pt x="0" y="19150"/>
                  </a:cubicBezTo>
                  <a:cubicBezTo>
                    <a:pt x="1961" y="20696"/>
                    <a:pt x="4290" y="21600"/>
                    <a:pt x="6793" y="21600"/>
                  </a:cubicBezTo>
                  <a:cubicBezTo>
                    <a:pt x="14945" y="21600"/>
                    <a:pt x="19401" y="13291"/>
                    <a:pt x="19401" y="6085"/>
                  </a:cubicBezTo>
                  <a:cubicBezTo>
                    <a:pt x="19401" y="5849"/>
                    <a:pt x="19397" y="5613"/>
                    <a:pt x="19389" y="5379"/>
                  </a:cubicBezTo>
                  <a:cubicBezTo>
                    <a:pt x="20255" y="4611"/>
                    <a:pt x="21008" y="3650"/>
                    <a:pt x="21600" y="2557"/>
                  </a:cubicBezTo>
                </a:path>
              </a:pathLst>
            </a:custGeom>
            <a:solidFill>
              <a:srgbClr val="EAEAEA"/>
            </a:solidFill>
            <a:ln w="12700" cap="flat">
              <a:noFill/>
              <a:miter lim="400000"/>
            </a:ln>
            <a:effectLst/>
          </p:spPr>
          <p:txBody>
            <a:bodyPr wrap="square" lIns="38100" tIns="38100" rIns="38100" bIns="38100" numCol="1" anchor="ctr">
              <a:noAutofit/>
            </a:bodyPr>
            <a:lstStyle/>
            <a:p>
              <a:pPr>
                <a:lnSpc>
                  <a:spcPts val="3000"/>
                </a:lnSpc>
                <a:defRPr baseline="9999" cap="all" spc="300" sz="2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113" name="Group 116"/>
          <p:cNvGrpSpPr/>
          <p:nvPr/>
        </p:nvGrpSpPr>
        <p:grpSpPr>
          <a:xfrm>
            <a:off x="2425700" y="2031328"/>
            <a:ext cx="1612900" cy="1612413"/>
            <a:chOff x="0" y="0"/>
            <a:chExt cx="1612900" cy="1612411"/>
          </a:xfrm>
        </p:grpSpPr>
        <p:sp>
          <p:nvSpPr>
            <p:cNvPr id="111" name="Shape 114"/>
            <p:cNvSpPr/>
            <p:nvPr/>
          </p:nvSpPr>
          <p:spPr>
            <a:xfrm>
              <a:off x="0" y="0"/>
              <a:ext cx="1612900" cy="1612412"/>
            </a:xfrm>
            <a:prstGeom prst="roundRect">
              <a:avLst>
                <a:gd name="adj" fmla="val 3151"/>
              </a:avLst>
            </a:prstGeom>
            <a:solidFill>
              <a:srgbClr val="F8701D"/>
            </a:solidFill>
            <a:ln w="12700" cap="flat">
              <a:noFill/>
              <a:miter lim="400000"/>
            </a:ln>
            <a:effectLst/>
          </p:spPr>
          <p:txBody>
            <a:bodyPr wrap="square" lIns="38100" tIns="38100" rIns="38100" bIns="38100" numCol="1" anchor="ctr">
              <a:noAutofit/>
            </a:bodyPr>
            <a:lstStyle/>
            <a:p>
              <a:pPr>
                <a:lnSpc>
                  <a:spcPts val="3000"/>
                </a:lnSpc>
                <a:defRPr baseline="9999" cap="all" spc="300" sz="2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12" name="Shape 115"/>
            <p:cNvSpPr/>
            <p:nvPr/>
          </p:nvSpPr>
          <p:spPr>
            <a:xfrm>
              <a:off x="603780" y="378863"/>
              <a:ext cx="410897" cy="8491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143"/>
                  </a:moveTo>
                  <a:lnTo>
                    <a:pt x="4628" y="7143"/>
                  </a:lnTo>
                  <a:lnTo>
                    <a:pt x="4628" y="4973"/>
                  </a:lnTo>
                  <a:cubicBezTo>
                    <a:pt x="4628" y="4016"/>
                    <a:pt x="4678" y="2541"/>
                    <a:pt x="6117" y="1626"/>
                  </a:cubicBezTo>
                  <a:cubicBezTo>
                    <a:pt x="7637" y="658"/>
                    <a:pt x="9721" y="0"/>
                    <a:pt x="13303" y="0"/>
                  </a:cubicBezTo>
                  <a:cubicBezTo>
                    <a:pt x="19141" y="0"/>
                    <a:pt x="21600" y="401"/>
                    <a:pt x="21600" y="401"/>
                  </a:cubicBezTo>
                  <a:lnTo>
                    <a:pt x="20444" y="3710"/>
                  </a:lnTo>
                  <a:cubicBezTo>
                    <a:pt x="20444" y="3710"/>
                    <a:pt x="18514" y="3441"/>
                    <a:pt x="16715" y="3441"/>
                  </a:cubicBezTo>
                  <a:cubicBezTo>
                    <a:pt x="14915" y="3441"/>
                    <a:pt x="13303" y="3751"/>
                    <a:pt x="13303" y="4619"/>
                  </a:cubicBezTo>
                  <a:lnTo>
                    <a:pt x="13303" y="7143"/>
                  </a:lnTo>
                  <a:lnTo>
                    <a:pt x="20684" y="7143"/>
                  </a:lnTo>
                  <a:lnTo>
                    <a:pt x="20169" y="10375"/>
                  </a:lnTo>
                  <a:lnTo>
                    <a:pt x="13303" y="10375"/>
                  </a:lnTo>
                  <a:lnTo>
                    <a:pt x="13303" y="21600"/>
                  </a:lnTo>
                  <a:lnTo>
                    <a:pt x="4628" y="21600"/>
                  </a:lnTo>
                  <a:lnTo>
                    <a:pt x="4628" y="10375"/>
                  </a:lnTo>
                  <a:lnTo>
                    <a:pt x="0" y="10375"/>
                  </a:lnTo>
                  <a:cubicBezTo>
                    <a:pt x="0" y="10375"/>
                    <a:pt x="0" y="7143"/>
                    <a:pt x="0" y="7143"/>
                  </a:cubicBezTo>
                  <a:close/>
                </a:path>
              </a:pathLst>
            </a:custGeom>
            <a:solidFill>
              <a:srgbClr val="EAEAEA"/>
            </a:solidFill>
            <a:ln w="12700" cap="flat">
              <a:noFill/>
              <a:miter lim="400000"/>
            </a:ln>
            <a:effectLst/>
          </p:spPr>
          <p:txBody>
            <a:bodyPr wrap="square" lIns="38100" tIns="38100" rIns="38100" bIns="38100" numCol="1" anchor="ctr">
              <a:noAutofit/>
            </a:bodyPr>
            <a:lstStyle/>
            <a:p>
              <a:pPr>
                <a:lnSpc>
                  <a:spcPts val="3000"/>
                </a:lnSpc>
                <a:defRPr baseline="9999" cap="all" spc="300" sz="2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sp>
        <p:nvSpPr>
          <p:cNvPr id="114" name="Shape 117"/>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115" name="Shape 118"/>
          <p:cNvSpPr/>
          <p:nvPr/>
        </p:nvSpPr>
        <p:spPr>
          <a:xfrm>
            <a:off x="23251097" y="12735769"/>
            <a:ext cx="533402" cy="533402"/>
          </a:xfrm>
          <a:prstGeom prst="roundRect">
            <a:avLst>
              <a:gd name="adj" fmla="val 7143"/>
            </a:avLst>
          </a:prstGeom>
          <a:ln w="76200">
            <a:solidFill>
              <a:srgbClr val="FFFFFF"/>
            </a:solidFill>
            <a:miter lim="400000"/>
          </a:ln>
        </p:spPr>
        <p:txBody>
          <a:bodyPr lIns="38100" tIns="38100" rIns="38100" bIns="38100" anchor="ctr"/>
          <a:lstStyle/>
          <a:p>
            <a:pPr algn="l" defTabSz="647700">
              <a:lnSpc>
                <a:spcPts val="7000"/>
              </a:lnSpc>
              <a:spcBef>
                <a:spcPts val="4200"/>
              </a:spcBef>
              <a:defRPr baseline="4760" cap="all" spc="84" sz="4200">
                <a:solidFill>
                  <a:srgbClr val="70BCE1"/>
                </a:solidFill>
                <a:latin typeface="Futura Condensed"/>
                <a:ea typeface="Futura Condensed"/>
                <a:cs typeface="Futura Condensed"/>
                <a:sym typeface="Futura Condensed"/>
              </a:defRPr>
            </a:pPr>
          </a:p>
        </p:txBody>
      </p:sp>
      <p:sp>
        <p:nvSpPr>
          <p:cNvPr id="116" name="Brödtext nivå ett…"/>
          <p:cNvSpPr txBox="1"/>
          <p:nvPr>
            <p:ph type="body" sz="quarter" idx="1"/>
          </p:nvPr>
        </p:nvSpPr>
        <p:spPr>
          <a:xfrm>
            <a:off x="4267200" y="2031328"/>
            <a:ext cx="2374880" cy="714133"/>
          </a:xfrm>
          <a:prstGeom prst="rect">
            <a:avLst/>
          </a:prstGeom>
          <a:solidFill>
            <a:srgbClr val="FFFFFF"/>
          </a:solidFill>
        </p:spPr>
        <p:txBody>
          <a:bodyPr lIns="38100" tIns="38100" rIns="38100" bIns="38100" anchor="ctr"/>
          <a:lstStyle>
            <a:lvl1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2pPr>
            <a:lvl3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3pPr>
            <a:lvl4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4pPr>
            <a:lvl5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117" name="Shape 120"/>
          <p:cNvSpPr/>
          <p:nvPr>
            <p:ph type="body" sz="quarter" idx="21"/>
          </p:nvPr>
        </p:nvSpPr>
        <p:spPr>
          <a:xfrm>
            <a:off x="4282080" y="2948579"/>
            <a:ext cx="1877426"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18" name="Shape 121"/>
          <p:cNvSpPr/>
          <p:nvPr>
            <p:ph type="body" sz="quarter" idx="22"/>
          </p:nvPr>
        </p:nvSpPr>
        <p:spPr>
          <a:xfrm>
            <a:off x="11114679" y="2046209"/>
            <a:ext cx="2345120"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19" name="Shape 122"/>
          <p:cNvSpPr/>
          <p:nvPr>
            <p:ph type="body" sz="quarter" idx="23"/>
          </p:nvPr>
        </p:nvSpPr>
        <p:spPr>
          <a:xfrm>
            <a:off x="11114679" y="2948579"/>
            <a:ext cx="3070471"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20" name="Shape 123"/>
          <p:cNvSpPr/>
          <p:nvPr>
            <p:ph type="body" sz="quarter" idx="24"/>
          </p:nvPr>
        </p:nvSpPr>
        <p:spPr>
          <a:xfrm>
            <a:off x="17947279" y="2046209"/>
            <a:ext cx="1881705"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21" name="Shape 124"/>
          <p:cNvSpPr/>
          <p:nvPr>
            <p:ph type="body" sz="quarter" idx="25"/>
          </p:nvPr>
        </p:nvSpPr>
        <p:spPr>
          <a:xfrm>
            <a:off x="17947279" y="2948579"/>
            <a:ext cx="3070471"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22" name="Shape 125"/>
          <p:cNvSpPr/>
          <p:nvPr>
            <p:ph type="body" idx="26"/>
          </p:nvPr>
        </p:nvSpPr>
        <p:spPr>
          <a:xfrm>
            <a:off x="2425700" y="4356100"/>
            <a:ext cx="19532600" cy="7327900"/>
          </a:xfrm>
          <a:prstGeom prst="rect">
            <a:avLst/>
          </a:prstGeom>
        </p:spPr>
        <p:txBody>
          <a:bodyPr numCol="3" spcCol="488315"/>
          <a:lstStyle/>
          <a:p>
            <a:pPr marL="0" indent="0">
              <a:lnSpc>
                <a:spcPts val="4500"/>
              </a:lnSpc>
              <a:spcBef>
                <a:spcPts val="4500"/>
              </a:spcBef>
              <a:buSzTx/>
              <a:buNone/>
              <a:defRPr sz="3200">
                <a:latin typeface="Helvetica Neue Light"/>
                <a:ea typeface="Helvetica Neue Light"/>
                <a:cs typeface="Helvetica Neue Light"/>
                <a:sym typeface="Helvetica Neue Light"/>
              </a:defRPr>
            </a:pPr>
          </a:p>
        </p:txBody>
      </p:sp>
      <p:sp>
        <p:nvSpPr>
          <p:cNvPr id="123"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Collage">
    <p:spTree>
      <p:nvGrpSpPr>
        <p:cNvPr id="1" name=""/>
        <p:cNvGrpSpPr/>
        <p:nvPr/>
      </p:nvGrpSpPr>
      <p:grpSpPr>
        <a:xfrm>
          <a:off x="0" y="0"/>
          <a:ext cx="0" cy="0"/>
          <a:chOff x="0" y="0"/>
          <a:chExt cx="0" cy="0"/>
        </a:xfrm>
      </p:grpSpPr>
      <p:sp>
        <p:nvSpPr>
          <p:cNvPr id="130" name="Shape 133"/>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131" name="Shape 134"/>
          <p:cNvSpPr/>
          <p:nvPr>
            <p:ph type="pic" sz="half" idx="21"/>
          </p:nvPr>
        </p:nvSpPr>
        <p:spPr>
          <a:xfrm>
            <a:off x="0" y="533400"/>
            <a:ext cx="12192000" cy="6591300"/>
          </a:xfrm>
          <a:prstGeom prst="rect">
            <a:avLst/>
          </a:prstGeom>
        </p:spPr>
        <p:txBody>
          <a:bodyPr lIns="91439" tIns="45719" rIns="91439" bIns="45719">
            <a:noAutofit/>
          </a:bodyPr>
          <a:lstStyle/>
          <a:p>
            <a:pPr/>
          </a:p>
        </p:txBody>
      </p:sp>
      <p:sp>
        <p:nvSpPr>
          <p:cNvPr id="132" name="Shape 135"/>
          <p:cNvSpPr/>
          <p:nvPr>
            <p:ph type="pic" sz="half" idx="22"/>
          </p:nvPr>
        </p:nvSpPr>
        <p:spPr>
          <a:xfrm>
            <a:off x="12192000" y="533400"/>
            <a:ext cx="12192000" cy="6591300"/>
          </a:xfrm>
          <a:prstGeom prst="rect">
            <a:avLst/>
          </a:prstGeom>
        </p:spPr>
        <p:txBody>
          <a:bodyPr lIns="91439" tIns="45719" rIns="91439" bIns="45719">
            <a:noAutofit/>
          </a:bodyPr>
          <a:lstStyle/>
          <a:p>
            <a:pPr/>
          </a:p>
        </p:txBody>
      </p:sp>
      <p:sp>
        <p:nvSpPr>
          <p:cNvPr id="133" name="Shape 136"/>
          <p:cNvSpPr/>
          <p:nvPr>
            <p:ph type="pic" sz="half" idx="23"/>
          </p:nvPr>
        </p:nvSpPr>
        <p:spPr>
          <a:xfrm>
            <a:off x="0" y="7124700"/>
            <a:ext cx="12192000" cy="6591300"/>
          </a:xfrm>
          <a:prstGeom prst="rect">
            <a:avLst/>
          </a:prstGeom>
        </p:spPr>
        <p:txBody>
          <a:bodyPr lIns="91439" tIns="45719" rIns="91439" bIns="45719">
            <a:noAutofit/>
          </a:bodyPr>
          <a:lstStyle/>
          <a:p>
            <a:pPr/>
          </a:p>
        </p:txBody>
      </p:sp>
      <p:sp>
        <p:nvSpPr>
          <p:cNvPr id="134" name="Shape 137"/>
          <p:cNvSpPr/>
          <p:nvPr>
            <p:ph type="pic" sz="half" idx="24"/>
          </p:nvPr>
        </p:nvSpPr>
        <p:spPr>
          <a:xfrm>
            <a:off x="12192000" y="7124700"/>
            <a:ext cx="12192000" cy="6591301"/>
          </a:xfrm>
          <a:prstGeom prst="rect">
            <a:avLst/>
          </a:prstGeom>
        </p:spPr>
        <p:txBody>
          <a:bodyPr lIns="91439" tIns="45719" rIns="91439" bIns="45719">
            <a:noAutofit/>
          </a:bodyPr>
          <a:lstStyle/>
          <a:p>
            <a:pPr/>
          </a:p>
        </p:txBody>
      </p:sp>
      <p:sp>
        <p:nvSpPr>
          <p:cNvPr id="135" name="Brödtext nivå ett…"/>
          <p:cNvSpPr txBox="1"/>
          <p:nvPr>
            <p:ph type="body" sz="quarter" idx="1"/>
          </p:nvPr>
        </p:nvSpPr>
        <p:spPr>
          <a:xfrm>
            <a:off x="2236560" y="5911696"/>
            <a:ext cx="9288690" cy="714133"/>
          </a:xfrm>
          <a:prstGeom prst="rect">
            <a:avLst/>
          </a:prstGeom>
          <a:solidFill>
            <a:srgbClr val="FFFFFF"/>
          </a:solidFill>
        </p:spPr>
        <p:txBody>
          <a:bodyPr lIns="38100" tIns="38100" rIns="38100" bIns="38100" anchor="ctr"/>
          <a:lstStyle>
            <a:lvl1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lvl1pPr>
            <a:lvl2pPr marL="1535112" indent="-277812"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2pPr>
            <a:lvl3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3pPr>
            <a:lvl4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4pPr>
            <a:lvl5pPr algn="ctr">
              <a:lnSpc>
                <a:spcPts val="3000"/>
              </a:lnSpc>
              <a:spcBef>
                <a:spcPts val="0"/>
              </a:spcBef>
              <a:buBlip>
                <a:blip r:embed="rId2"/>
              </a:buBlip>
              <a:defRPr baseline="9999" cap="all" spc="300" sz="2000">
                <a:solidFill>
                  <a:srgbClr val="000000"/>
                </a:solidFill>
                <a:latin typeface="Helvetica Neue Medium"/>
                <a:ea typeface="Helvetica Neue Medium"/>
                <a:cs typeface="Helvetica Neue Medium"/>
                <a:sym typeface="Helvetica Neue Medium"/>
              </a:defRPr>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136" name="Shape 139"/>
          <p:cNvSpPr/>
          <p:nvPr>
            <p:ph type="body" sz="quarter" idx="25"/>
          </p:nvPr>
        </p:nvSpPr>
        <p:spPr>
          <a:xfrm>
            <a:off x="8095734" y="12516685"/>
            <a:ext cx="3414636" cy="684373"/>
          </a:xfrm>
          <a:prstGeom prst="rect">
            <a:avLst/>
          </a:prstGeom>
          <a:solidFill>
            <a:srgbClr val="F8701D"/>
          </a:solidFill>
        </p:spPr>
        <p:txBody>
          <a:bodyPr lIns="38100" tIns="38100" rIns="38100" bIns="38100" anchor="ct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137" name="Shape 140"/>
          <p:cNvSpPr/>
          <p:nvPr>
            <p:ph type="body" sz="quarter" idx="26"/>
          </p:nvPr>
        </p:nvSpPr>
        <p:spPr>
          <a:xfrm>
            <a:off x="16943979" y="12516685"/>
            <a:ext cx="6752041" cy="684373"/>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38" name="Shape 141"/>
          <p:cNvSpPr/>
          <p:nvPr>
            <p:ph type="body" sz="quarter" idx="27"/>
          </p:nvPr>
        </p:nvSpPr>
        <p:spPr>
          <a:xfrm>
            <a:off x="18974141" y="5926577"/>
            <a:ext cx="4728230" cy="684372"/>
          </a:xfrm>
          <a:prstGeom prst="rect">
            <a:avLst/>
          </a:prstGeom>
          <a:solidFill>
            <a:srgbClr val="FFFFFF"/>
          </a:solidFill>
        </p:spPr>
        <p:txBody>
          <a:bodyPr lIns="38100" tIns="38100" rIns="38100" bIns="38100" anchor="ctr"/>
          <a:lstStyle/>
          <a:p>
            <a:pPr marL="0" indent="0" algn="ctr">
              <a:lnSpc>
                <a:spcPts val="3000"/>
              </a:lnSpc>
              <a:spcBef>
                <a:spcPts val="0"/>
              </a:spcBef>
              <a:buSzTx/>
              <a:buNone/>
              <a:defRPr baseline="9999" cap="all" spc="300" sz="2000">
                <a:solidFill>
                  <a:srgbClr val="000000"/>
                </a:solidFill>
                <a:latin typeface="Helvetica Neue Medium"/>
                <a:ea typeface="Helvetica Neue Medium"/>
                <a:cs typeface="Helvetica Neue Medium"/>
                <a:sym typeface="Helvetica Neue Medium"/>
              </a:defRPr>
            </a:pPr>
          </a:p>
        </p:txBody>
      </p:sp>
      <p:sp>
        <p:nvSpPr>
          <p:cNvPr id="139" name="Diabildsnummer"/>
          <p:cNvSpPr txBox="1"/>
          <p:nvPr>
            <p:ph type="sldNum" sz="quarter" idx="2"/>
          </p:nvPr>
        </p:nvSpPr>
        <p:spPr>
          <a:xfrm>
            <a:off x="23151439" y="12312191"/>
            <a:ext cx="740970" cy="1350479"/>
          </a:xfrm>
          <a:prstGeom prst="rect">
            <a:avLst/>
          </a:prstGeom>
        </p:spPr>
        <p:txBody>
          <a:bodyPr/>
          <a:lstStyle>
            <a:lvl1pPr>
              <a:defRPr baseline="2379" spc="-419" sz="8400">
                <a:solidFill>
                  <a:srgbClr val="FFFFFF"/>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EAEAEA"/>
        </a:solidFill>
      </p:bgPr>
    </p:bg>
    <p:spTree>
      <p:nvGrpSpPr>
        <p:cNvPr id="1" name=""/>
        <p:cNvGrpSpPr/>
        <p:nvPr/>
      </p:nvGrpSpPr>
      <p:grpSpPr>
        <a:xfrm>
          <a:off x="0" y="0"/>
          <a:ext cx="0" cy="0"/>
          <a:chOff x="0" y="0"/>
          <a:chExt cx="0" cy="0"/>
        </a:xfrm>
      </p:grpSpPr>
      <p:sp>
        <p:nvSpPr>
          <p:cNvPr id="2" name="Shape 2"/>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3" name="Shape 7"/>
          <p:cNvSpPr txBox="1"/>
          <p:nvPr/>
        </p:nvSpPr>
        <p:spPr>
          <a:xfrm>
            <a:off x="709371" y="13282298"/>
            <a:ext cx="1057758" cy="4580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aseline="8332" spc="-120" sz="2400">
                <a:solidFill>
                  <a:srgbClr val="000000"/>
                </a:solidFill>
                <a:latin typeface="Bodoni SvtyTwo ITC TT-Book"/>
                <a:ea typeface="Bodoni SvtyTwo ITC TT-Book"/>
                <a:cs typeface="Bodoni SvtyTwo ITC TT-Book"/>
                <a:sym typeface="Bodoni SvtyTwo ITC TT-Book"/>
              </a:defRPr>
            </a:lvl1pPr>
          </a:lstStyle>
          <a:p>
            <a:pPr/>
            <a:r>
              <a:t>Per Flensburg</a:t>
            </a:r>
          </a:p>
        </p:txBody>
      </p:sp>
      <p:sp>
        <p:nvSpPr>
          <p:cNvPr id="4" name="Titeltext"/>
          <p:cNvSpPr txBox="1"/>
          <p:nvPr>
            <p:ph type="title"/>
          </p:nvPr>
        </p:nvSpPr>
        <p:spPr>
          <a:xfrm>
            <a:off x="1139825" y="984250"/>
            <a:ext cx="22104349" cy="2146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a:r>
              <a:t>Titeltext</a:t>
            </a:r>
          </a:p>
        </p:txBody>
      </p:sp>
      <p:sp>
        <p:nvSpPr>
          <p:cNvPr id="5" name="Brödtext nivå ett…"/>
          <p:cNvSpPr txBox="1"/>
          <p:nvPr>
            <p:ph type="body" idx="1"/>
          </p:nvPr>
        </p:nvSpPr>
        <p:spPr>
          <a:xfrm>
            <a:off x="1592262" y="3879043"/>
            <a:ext cx="21340585" cy="864247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Brödtext nivå ett</a:t>
            </a:r>
          </a:p>
          <a:p>
            <a:pPr lvl="1"/>
            <a:r>
              <a:t>Brödtext nivå två</a:t>
            </a:r>
          </a:p>
          <a:p>
            <a:pPr lvl="2"/>
            <a:r>
              <a:t>Brödtext nivå tre</a:t>
            </a:r>
          </a:p>
          <a:p>
            <a:pPr lvl="3"/>
            <a:r>
              <a:t>Brödtext nivå fyra</a:t>
            </a:r>
          </a:p>
          <a:p>
            <a:pPr lvl="4"/>
            <a:r>
              <a:t>Brödtext nivå fem</a:t>
            </a:r>
          </a:p>
        </p:txBody>
      </p:sp>
      <p:sp>
        <p:nvSpPr>
          <p:cNvPr id="6" name="Diabildsnummer"/>
          <p:cNvSpPr txBox="1"/>
          <p:nvPr>
            <p:ph type="sldNum" sz="quarter" idx="2"/>
          </p:nvPr>
        </p:nvSpPr>
        <p:spPr>
          <a:xfrm>
            <a:off x="23396943" y="13061038"/>
            <a:ext cx="241708" cy="424285"/>
          </a:xfrm>
          <a:prstGeom prst="rect">
            <a:avLst/>
          </a:prstGeom>
          <a:ln w="12700">
            <a:miter lim="400000"/>
          </a:ln>
        </p:spPr>
        <p:txBody>
          <a:bodyPr wrap="none" lIns="0" tIns="0" rIns="0" bIns="0" anchor="ctr">
            <a:spAutoFit/>
          </a:bodyPr>
          <a:lstStyle>
            <a:lvl1pPr>
              <a:defRPr baseline="7141" spc="-140" sz="2800">
                <a:solidFill>
                  <a:srgbClr val="000000"/>
                </a:solidFill>
                <a:latin typeface="Bodoni SvtyTwo ITC TT-Book"/>
                <a:ea typeface="Bodoni SvtyTwo ITC TT-Book"/>
                <a:cs typeface="Bodoni SvtyTwo ITC TT-Book"/>
                <a:sym typeface="Bodoni SvtyTwo ITC TT-Book"/>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ransition xmlns:p14="http://schemas.microsoft.com/office/powerpoint/2010/main" spd="med" advClick="1"/>
  <p:txStyles>
    <p:titleStyle>
      <a:lvl1pPr marL="0" marR="0" indent="0" algn="l" defTabSz="825500" rtl="0" latinLnBrk="0">
        <a:lnSpc>
          <a:spcPct val="100000"/>
        </a:lnSpc>
        <a:spcBef>
          <a:spcPts val="0"/>
        </a:spcBef>
        <a:spcAft>
          <a:spcPts val="0"/>
        </a:spcAft>
        <a:buClrTx/>
        <a:buSzTx/>
        <a:buFontTx/>
        <a:buNone/>
        <a:tabLst/>
        <a:defRPr b="0" baseline="0" cap="none" i="0" spc="0" strike="noStrike" sz="14000" u="none">
          <a:solidFill>
            <a:srgbClr val="222222"/>
          </a:solidFill>
          <a:uFillTx/>
          <a:latin typeface="Bodoni SvtyTwo ITC TT-Bold"/>
          <a:ea typeface="Bodoni SvtyTwo ITC TT-Bold"/>
          <a:cs typeface="Bodoni SvtyTwo ITC TT-Bold"/>
          <a:sym typeface="Bodoni SvtyTwo ITC TT-Bold"/>
        </a:defRPr>
      </a:lvl1pPr>
      <a:lvl2pPr marL="0" marR="0" indent="0" algn="l" defTabSz="825500" rtl="0" latinLnBrk="0">
        <a:lnSpc>
          <a:spcPct val="100000"/>
        </a:lnSpc>
        <a:spcBef>
          <a:spcPts val="0"/>
        </a:spcBef>
        <a:spcAft>
          <a:spcPts val="0"/>
        </a:spcAft>
        <a:buClrTx/>
        <a:buSzTx/>
        <a:buFontTx/>
        <a:buNone/>
        <a:tabLst/>
        <a:defRPr b="0" baseline="0" cap="none" i="0" spc="0" strike="noStrike" sz="14000" u="none">
          <a:solidFill>
            <a:srgbClr val="222222"/>
          </a:solidFill>
          <a:uFillTx/>
          <a:latin typeface="Bodoni SvtyTwo ITC TT-Bold"/>
          <a:ea typeface="Bodoni SvtyTwo ITC TT-Bold"/>
          <a:cs typeface="Bodoni SvtyTwo ITC TT-Bold"/>
          <a:sym typeface="Bodoni SvtyTwo ITC TT-Bold"/>
        </a:defRPr>
      </a:lvl2pPr>
      <a:lvl3pPr marL="0" marR="0" indent="0" algn="l" defTabSz="825500" rtl="0" latinLnBrk="0">
        <a:lnSpc>
          <a:spcPct val="100000"/>
        </a:lnSpc>
        <a:spcBef>
          <a:spcPts val="0"/>
        </a:spcBef>
        <a:spcAft>
          <a:spcPts val="0"/>
        </a:spcAft>
        <a:buClrTx/>
        <a:buSzTx/>
        <a:buFontTx/>
        <a:buNone/>
        <a:tabLst/>
        <a:defRPr b="0" baseline="0" cap="none" i="0" spc="0" strike="noStrike" sz="14000" u="none">
          <a:solidFill>
            <a:srgbClr val="222222"/>
          </a:solidFill>
          <a:uFillTx/>
          <a:latin typeface="Bodoni SvtyTwo ITC TT-Bold"/>
          <a:ea typeface="Bodoni SvtyTwo ITC TT-Bold"/>
          <a:cs typeface="Bodoni SvtyTwo ITC TT-Bold"/>
          <a:sym typeface="Bodoni SvtyTwo ITC TT-Bold"/>
        </a:defRPr>
      </a:lvl3pPr>
      <a:lvl4pPr marL="0" marR="0" indent="0" algn="l" defTabSz="825500" rtl="0" latinLnBrk="0">
        <a:lnSpc>
          <a:spcPct val="100000"/>
        </a:lnSpc>
        <a:spcBef>
          <a:spcPts val="0"/>
        </a:spcBef>
        <a:spcAft>
          <a:spcPts val="0"/>
        </a:spcAft>
        <a:buClrTx/>
        <a:buSzTx/>
        <a:buFontTx/>
        <a:buNone/>
        <a:tabLst/>
        <a:defRPr b="0" baseline="0" cap="none" i="0" spc="0" strike="noStrike" sz="14000" u="none">
          <a:solidFill>
            <a:srgbClr val="222222"/>
          </a:solidFill>
          <a:uFillTx/>
          <a:latin typeface="Bodoni SvtyTwo ITC TT-Bold"/>
          <a:ea typeface="Bodoni SvtyTwo ITC TT-Bold"/>
          <a:cs typeface="Bodoni SvtyTwo ITC TT-Bold"/>
          <a:sym typeface="Bodoni SvtyTwo ITC TT-Bold"/>
        </a:defRPr>
      </a:lvl4pPr>
      <a:lvl5pPr marL="0" marR="0" indent="0" algn="l" defTabSz="825500" rtl="0" latinLnBrk="0">
        <a:lnSpc>
          <a:spcPct val="100000"/>
        </a:lnSpc>
        <a:spcBef>
          <a:spcPts val="0"/>
        </a:spcBef>
        <a:spcAft>
          <a:spcPts val="0"/>
        </a:spcAft>
        <a:buClrTx/>
        <a:buSzTx/>
        <a:buFontTx/>
        <a:buNone/>
        <a:tabLst/>
        <a:defRPr b="0" baseline="0" cap="none" i="0" spc="0" strike="noStrike" sz="14000" u="none">
          <a:solidFill>
            <a:srgbClr val="222222"/>
          </a:solidFill>
          <a:uFillTx/>
          <a:latin typeface="Bodoni SvtyTwo ITC TT-Bold"/>
          <a:ea typeface="Bodoni SvtyTwo ITC TT-Bold"/>
          <a:cs typeface="Bodoni SvtyTwo ITC TT-Bold"/>
          <a:sym typeface="Bodoni SvtyTwo ITC TT-Bold"/>
        </a:defRPr>
      </a:lvl5pPr>
      <a:lvl6pPr marL="0" marR="0" indent="0" algn="l" defTabSz="825500" rtl="0" latinLnBrk="0">
        <a:lnSpc>
          <a:spcPct val="100000"/>
        </a:lnSpc>
        <a:spcBef>
          <a:spcPts val="0"/>
        </a:spcBef>
        <a:spcAft>
          <a:spcPts val="0"/>
        </a:spcAft>
        <a:buClrTx/>
        <a:buSzTx/>
        <a:buFontTx/>
        <a:buNone/>
        <a:tabLst/>
        <a:defRPr b="0" baseline="0" cap="none" i="0" spc="0" strike="noStrike" sz="14000" u="none">
          <a:solidFill>
            <a:srgbClr val="222222"/>
          </a:solidFill>
          <a:uFillTx/>
          <a:latin typeface="Bodoni SvtyTwo ITC TT-Bold"/>
          <a:ea typeface="Bodoni SvtyTwo ITC TT-Bold"/>
          <a:cs typeface="Bodoni SvtyTwo ITC TT-Bold"/>
          <a:sym typeface="Bodoni SvtyTwo ITC TT-Bold"/>
        </a:defRPr>
      </a:lvl6pPr>
      <a:lvl7pPr marL="0" marR="0" indent="0" algn="l" defTabSz="825500" rtl="0" latinLnBrk="0">
        <a:lnSpc>
          <a:spcPct val="100000"/>
        </a:lnSpc>
        <a:spcBef>
          <a:spcPts val="0"/>
        </a:spcBef>
        <a:spcAft>
          <a:spcPts val="0"/>
        </a:spcAft>
        <a:buClrTx/>
        <a:buSzTx/>
        <a:buFontTx/>
        <a:buNone/>
        <a:tabLst/>
        <a:defRPr b="0" baseline="0" cap="none" i="0" spc="0" strike="noStrike" sz="14000" u="none">
          <a:solidFill>
            <a:srgbClr val="222222"/>
          </a:solidFill>
          <a:uFillTx/>
          <a:latin typeface="Bodoni SvtyTwo ITC TT-Bold"/>
          <a:ea typeface="Bodoni SvtyTwo ITC TT-Bold"/>
          <a:cs typeface="Bodoni SvtyTwo ITC TT-Bold"/>
          <a:sym typeface="Bodoni SvtyTwo ITC TT-Bold"/>
        </a:defRPr>
      </a:lvl7pPr>
      <a:lvl8pPr marL="0" marR="0" indent="0" algn="l" defTabSz="825500" rtl="0" latinLnBrk="0">
        <a:lnSpc>
          <a:spcPct val="100000"/>
        </a:lnSpc>
        <a:spcBef>
          <a:spcPts val="0"/>
        </a:spcBef>
        <a:spcAft>
          <a:spcPts val="0"/>
        </a:spcAft>
        <a:buClrTx/>
        <a:buSzTx/>
        <a:buFontTx/>
        <a:buNone/>
        <a:tabLst/>
        <a:defRPr b="0" baseline="0" cap="none" i="0" spc="0" strike="noStrike" sz="14000" u="none">
          <a:solidFill>
            <a:srgbClr val="222222"/>
          </a:solidFill>
          <a:uFillTx/>
          <a:latin typeface="Bodoni SvtyTwo ITC TT-Bold"/>
          <a:ea typeface="Bodoni SvtyTwo ITC TT-Bold"/>
          <a:cs typeface="Bodoni SvtyTwo ITC TT-Bold"/>
          <a:sym typeface="Bodoni SvtyTwo ITC TT-Bold"/>
        </a:defRPr>
      </a:lvl8pPr>
      <a:lvl9pPr marL="0" marR="0" indent="0" algn="l" defTabSz="825500" rtl="0" latinLnBrk="0">
        <a:lnSpc>
          <a:spcPct val="100000"/>
        </a:lnSpc>
        <a:spcBef>
          <a:spcPts val="0"/>
        </a:spcBef>
        <a:spcAft>
          <a:spcPts val="0"/>
        </a:spcAft>
        <a:buClrTx/>
        <a:buSzTx/>
        <a:buFontTx/>
        <a:buNone/>
        <a:tabLst/>
        <a:defRPr b="0" baseline="0" cap="none" i="0" spc="0" strike="noStrike" sz="14000" u="none">
          <a:solidFill>
            <a:srgbClr val="222222"/>
          </a:solidFill>
          <a:uFillTx/>
          <a:latin typeface="Bodoni SvtyTwo ITC TT-Bold"/>
          <a:ea typeface="Bodoni SvtyTwo ITC TT-Bold"/>
          <a:cs typeface="Bodoni SvtyTwo ITC TT-Bold"/>
          <a:sym typeface="Bodoni SvtyTwo ITC TT-Bold"/>
        </a:defRPr>
      </a:lvl9pPr>
    </p:titleStyle>
    <p:bodyStyle>
      <a:lvl1pPr marL="1397000" marR="0" indent="-1054100" algn="l" defTabSz="825500" rtl="0" latinLnBrk="0">
        <a:lnSpc>
          <a:spcPct val="100000"/>
        </a:lnSpc>
        <a:spcBef>
          <a:spcPts val="1100"/>
        </a:spcBef>
        <a:spcAft>
          <a:spcPts val="0"/>
        </a:spcAft>
        <a:buClrTx/>
        <a:buSzPct val="50000"/>
        <a:buFontTx/>
        <a:buBlip>
          <a:blip r:embed="rId2"/>
        </a:buBlip>
        <a:tabLst/>
        <a:defRPr b="0" baseline="0" cap="none" i="0" spc="0" strike="noStrike" sz="6400" u="none">
          <a:solidFill>
            <a:srgbClr val="535353"/>
          </a:solidFill>
          <a:uFillTx/>
          <a:latin typeface="Helvetica Neue"/>
          <a:ea typeface="Helvetica Neue"/>
          <a:cs typeface="Helvetica Neue"/>
          <a:sym typeface="Helvetica Neue"/>
        </a:defRPr>
      </a:lvl1pPr>
      <a:lvl2pPr marL="2146300" marR="0" indent="-889000" algn="l" defTabSz="825500" rtl="0" latinLnBrk="0">
        <a:lnSpc>
          <a:spcPct val="100000"/>
        </a:lnSpc>
        <a:spcBef>
          <a:spcPts val="1100"/>
        </a:spcBef>
        <a:spcAft>
          <a:spcPts val="0"/>
        </a:spcAft>
        <a:buClrTx/>
        <a:buSzPct val="40000"/>
        <a:buFontTx/>
        <a:buBlip>
          <a:blip r:embed="rId2"/>
        </a:buBlip>
        <a:tabLst/>
        <a:defRPr b="0" baseline="0" cap="none" i="0" spc="0" strike="noStrike" sz="6400" u="none">
          <a:solidFill>
            <a:srgbClr val="535353"/>
          </a:solidFill>
          <a:uFillTx/>
          <a:latin typeface="Helvetica Neue"/>
          <a:ea typeface="Helvetica Neue"/>
          <a:cs typeface="Helvetica Neue"/>
          <a:sym typeface="Helvetica Neue"/>
        </a:defRPr>
      </a:lvl2pPr>
      <a:lvl3pPr marL="457200" marR="0" indent="0" algn="l" defTabSz="825500" rtl="0" latinLnBrk="0">
        <a:lnSpc>
          <a:spcPct val="100000"/>
        </a:lnSpc>
        <a:spcBef>
          <a:spcPts val="1100"/>
        </a:spcBef>
        <a:spcAft>
          <a:spcPts val="0"/>
        </a:spcAft>
        <a:buClrTx/>
        <a:buSzPct val="100000"/>
        <a:buFontTx/>
        <a:buBlip>
          <a:blip r:embed="rId2"/>
        </a:buBlip>
        <a:tabLst/>
        <a:defRPr b="0" baseline="0" cap="none" i="0" spc="0" strike="noStrike" sz="6400" u="none">
          <a:solidFill>
            <a:srgbClr val="535353"/>
          </a:solidFill>
          <a:uFillTx/>
          <a:latin typeface="Helvetica Neue"/>
          <a:ea typeface="Helvetica Neue"/>
          <a:cs typeface="Helvetica Neue"/>
          <a:sym typeface="Helvetica Neue"/>
        </a:defRPr>
      </a:lvl3pPr>
      <a:lvl4pPr marL="685800" marR="0" indent="0" algn="l" defTabSz="825500" rtl="0" latinLnBrk="0">
        <a:lnSpc>
          <a:spcPct val="100000"/>
        </a:lnSpc>
        <a:spcBef>
          <a:spcPts val="1100"/>
        </a:spcBef>
        <a:spcAft>
          <a:spcPts val="0"/>
        </a:spcAft>
        <a:buClrTx/>
        <a:buSzPct val="100000"/>
        <a:buFontTx/>
        <a:buBlip>
          <a:blip r:embed="rId2"/>
        </a:buBlip>
        <a:tabLst/>
        <a:defRPr b="0" baseline="0" cap="none" i="0" spc="0" strike="noStrike" sz="6400" u="none">
          <a:solidFill>
            <a:srgbClr val="535353"/>
          </a:solidFill>
          <a:uFillTx/>
          <a:latin typeface="Helvetica Neue"/>
          <a:ea typeface="Helvetica Neue"/>
          <a:cs typeface="Helvetica Neue"/>
          <a:sym typeface="Helvetica Neue"/>
        </a:defRPr>
      </a:lvl4pPr>
      <a:lvl5pPr marL="914400" marR="0" indent="0" algn="l" defTabSz="825500" rtl="0" latinLnBrk="0">
        <a:lnSpc>
          <a:spcPct val="100000"/>
        </a:lnSpc>
        <a:spcBef>
          <a:spcPts val="1100"/>
        </a:spcBef>
        <a:spcAft>
          <a:spcPts val="0"/>
        </a:spcAft>
        <a:buClrTx/>
        <a:buSzPct val="100000"/>
        <a:buFontTx/>
        <a:buBlip>
          <a:blip r:embed="rId2"/>
        </a:buBlip>
        <a:tabLst/>
        <a:defRPr b="0" baseline="0" cap="none" i="0" spc="0" strike="noStrike" sz="6400" u="none">
          <a:solidFill>
            <a:srgbClr val="535353"/>
          </a:solidFill>
          <a:uFillTx/>
          <a:latin typeface="Helvetica Neue"/>
          <a:ea typeface="Helvetica Neue"/>
          <a:cs typeface="Helvetica Neue"/>
          <a:sym typeface="Helvetica Neue"/>
        </a:defRPr>
      </a:lvl5pPr>
      <a:lvl6pPr marL="0" marR="0" indent="0" algn="l" defTabSz="825500" rtl="0" latinLnBrk="0">
        <a:lnSpc>
          <a:spcPct val="100000"/>
        </a:lnSpc>
        <a:spcBef>
          <a:spcPts val="1100"/>
        </a:spcBef>
        <a:spcAft>
          <a:spcPts val="0"/>
        </a:spcAft>
        <a:buClrTx/>
        <a:buSzTx/>
        <a:buFontTx/>
        <a:buNone/>
        <a:tabLst/>
        <a:defRPr b="0" baseline="0" cap="none" i="0" spc="0" strike="noStrike" sz="6400" u="none">
          <a:solidFill>
            <a:srgbClr val="535353"/>
          </a:solidFill>
          <a:uFillTx/>
          <a:latin typeface="Helvetica Neue"/>
          <a:ea typeface="Helvetica Neue"/>
          <a:cs typeface="Helvetica Neue"/>
          <a:sym typeface="Helvetica Neue"/>
        </a:defRPr>
      </a:lvl6pPr>
      <a:lvl7pPr marL="0" marR="0" indent="0" algn="l" defTabSz="825500" rtl="0" latinLnBrk="0">
        <a:lnSpc>
          <a:spcPct val="100000"/>
        </a:lnSpc>
        <a:spcBef>
          <a:spcPts val="1100"/>
        </a:spcBef>
        <a:spcAft>
          <a:spcPts val="0"/>
        </a:spcAft>
        <a:buClrTx/>
        <a:buSzTx/>
        <a:buFontTx/>
        <a:buNone/>
        <a:tabLst/>
        <a:defRPr b="0" baseline="0" cap="none" i="0" spc="0" strike="noStrike" sz="6400" u="none">
          <a:solidFill>
            <a:srgbClr val="535353"/>
          </a:solidFill>
          <a:uFillTx/>
          <a:latin typeface="Helvetica Neue"/>
          <a:ea typeface="Helvetica Neue"/>
          <a:cs typeface="Helvetica Neue"/>
          <a:sym typeface="Helvetica Neue"/>
        </a:defRPr>
      </a:lvl7pPr>
      <a:lvl8pPr marL="0" marR="0" indent="0" algn="l" defTabSz="825500" rtl="0" latinLnBrk="0">
        <a:lnSpc>
          <a:spcPct val="100000"/>
        </a:lnSpc>
        <a:spcBef>
          <a:spcPts val="1100"/>
        </a:spcBef>
        <a:spcAft>
          <a:spcPts val="0"/>
        </a:spcAft>
        <a:buClrTx/>
        <a:buSzTx/>
        <a:buFontTx/>
        <a:buNone/>
        <a:tabLst/>
        <a:defRPr b="0" baseline="0" cap="none" i="0" spc="0" strike="noStrike" sz="6400" u="none">
          <a:solidFill>
            <a:srgbClr val="535353"/>
          </a:solidFill>
          <a:uFillTx/>
          <a:latin typeface="Helvetica Neue"/>
          <a:ea typeface="Helvetica Neue"/>
          <a:cs typeface="Helvetica Neue"/>
          <a:sym typeface="Helvetica Neue"/>
        </a:defRPr>
      </a:lvl8pPr>
      <a:lvl9pPr marL="0" marR="0" indent="0" algn="l" defTabSz="825500" rtl="0" latinLnBrk="0">
        <a:lnSpc>
          <a:spcPct val="100000"/>
        </a:lnSpc>
        <a:spcBef>
          <a:spcPts val="1100"/>
        </a:spcBef>
        <a:spcAft>
          <a:spcPts val="0"/>
        </a:spcAft>
        <a:buClrTx/>
        <a:buSzTx/>
        <a:buFontTx/>
        <a:buNone/>
        <a:tabLst/>
        <a:defRPr b="0" baseline="0" cap="none" i="0" spc="0" strike="noStrike" sz="6400" u="none">
          <a:solidFill>
            <a:srgbClr val="535353"/>
          </a:solidFill>
          <a:uFillTx/>
          <a:latin typeface="Helvetica Neue"/>
          <a:ea typeface="Helvetica Neue"/>
          <a:cs typeface="Helvetica Neue"/>
          <a:sym typeface="Helvetica Neue"/>
        </a:defRPr>
      </a:lvl9pPr>
    </p:bodyStyle>
    <p:otherStyle>
      <a:lvl1pPr marL="0" marR="0" indent="0" algn="ctr" defTabSz="825500" rtl="0" latinLnBrk="0">
        <a:lnSpc>
          <a:spcPct val="70000"/>
        </a:lnSpc>
        <a:spcBef>
          <a:spcPts val="0"/>
        </a:spcBef>
        <a:spcAft>
          <a:spcPts val="0"/>
        </a:spcAft>
        <a:buClrTx/>
        <a:buSzTx/>
        <a:buFontTx/>
        <a:buNone/>
        <a:tabLst/>
        <a:defRPr b="0" baseline="7141" cap="none" i="0" spc="-140" strike="noStrike" sz="2800" u="none">
          <a:solidFill>
            <a:schemeClr val="tx1"/>
          </a:solidFill>
          <a:uFillTx/>
          <a:latin typeface="+mn-lt"/>
          <a:ea typeface="+mn-ea"/>
          <a:cs typeface="+mn-cs"/>
          <a:sym typeface="Bodoni SvtyTwo ITC TT-Book"/>
        </a:defRPr>
      </a:lvl1pPr>
      <a:lvl2pPr marL="0" marR="0" indent="0" algn="ctr" defTabSz="825500" rtl="0" latinLnBrk="0">
        <a:lnSpc>
          <a:spcPct val="70000"/>
        </a:lnSpc>
        <a:spcBef>
          <a:spcPts val="0"/>
        </a:spcBef>
        <a:spcAft>
          <a:spcPts val="0"/>
        </a:spcAft>
        <a:buClrTx/>
        <a:buSzTx/>
        <a:buFontTx/>
        <a:buNone/>
        <a:tabLst/>
        <a:defRPr b="0" baseline="7141" cap="none" i="0" spc="-140" strike="noStrike" sz="2800" u="none">
          <a:solidFill>
            <a:schemeClr val="tx1"/>
          </a:solidFill>
          <a:uFillTx/>
          <a:latin typeface="+mn-lt"/>
          <a:ea typeface="+mn-ea"/>
          <a:cs typeface="+mn-cs"/>
          <a:sym typeface="Bodoni SvtyTwo ITC TT-Book"/>
        </a:defRPr>
      </a:lvl2pPr>
      <a:lvl3pPr marL="0" marR="0" indent="0" algn="ctr" defTabSz="825500" rtl="0" latinLnBrk="0">
        <a:lnSpc>
          <a:spcPct val="70000"/>
        </a:lnSpc>
        <a:spcBef>
          <a:spcPts val="0"/>
        </a:spcBef>
        <a:spcAft>
          <a:spcPts val="0"/>
        </a:spcAft>
        <a:buClrTx/>
        <a:buSzTx/>
        <a:buFontTx/>
        <a:buNone/>
        <a:tabLst/>
        <a:defRPr b="0" baseline="7141" cap="none" i="0" spc="-140" strike="noStrike" sz="2800" u="none">
          <a:solidFill>
            <a:schemeClr val="tx1"/>
          </a:solidFill>
          <a:uFillTx/>
          <a:latin typeface="+mn-lt"/>
          <a:ea typeface="+mn-ea"/>
          <a:cs typeface="+mn-cs"/>
          <a:sym typeface="Bodoni SvtyTwo ITC TT-Book"/>
        </a:defRPr>
      </a:lvl3pPr>
      <a:lvl4pPr marL="0" marR="0" indent="0" algn="ctr" defTabSz="825500" rtl="0" latinLnBrk="0">
        <a:lnSpc>
          <a:spcPct val="70000"/>
        </a:lnSpc>
        <a:spcBef>
          <a:spcPts val="0"/>
        </a:spcBef>
        <a:spcAft>
          <a:spcPts val="0"/>
        </a:spcAft>
        <a:buClrTx/>
        <a:buSzTx/>
        <a:buFontTx/>
        <a:buNone/>
        <a:tabLst/>
        <a:defRPr b="0" baseline="7141" cap="none" i="0" spc="-140" strike="noStrike" sz="2800" u="none">
          <a:solidFill>
            <a:schemeClr val="tx1"/>
          </a:solidFill>
          <a:uFillTx/>
          <a:latin typeface="+mn-lt"/>
          <a:ea typeface="+mn-ea"/>
          <a:cs typeface="+mn-cs"/>
          <a:sym typeface="Bodoni SvtyTwo ITC TT-Book"/>
        </a:defRPr>
      </a:lvl4pPr>
      <a:lvl5pPr marL="0" marR="0" indent="0" algn="ctr" defTabSz="825500" rtl="0" latinLnBrk="0">
        <a:lnSpc>
          <a:spcPct val="70000"/>
        </a:lnSpc>
        <a:spcBef>
          <a:spcPts val="0"/>
        </a:spcBef>
        <a:spcAft>
          <a:spcPts val="0"/>
        </a:spcAft>
        <a:buClrTx/>
        <a:buSzTx/>
        <a:buFontTx/>
        <a:buNone/>
        <a:tabLst/>
        <a:defRPr b="0" baseline="7141" cap="none" i="0" spc="-140" strike="noStrike" sz="2800" u="none">
          <a:solidFill>
            <a:schemeClr val="tx1"/>
          </a:solidFill>
          <a:uFillTx/>
          <a:latin typeface="+mn-lt"/>
          <a:ea typeface="+mn-ea"/>
          <a:cs typeface="+mn-cs"/>
          <a:sym typeface="Bodoni SvtyTwo ITC TT-Book"/>
        </a:defRPr>
      </a:lvl5pPr>
      <a:lvl6pPr marL="0" marR="0" indent="0" algn="ctr" defTabSz="825500" rtl="0" latinLnBrk="0">
        <a:lnSpc>
          <a:spcPct val="70000"/>
        </a:lnSpc>
        <a:spcBef>
          <a:spcPts val="0"/>
        </a:spcBef>
        <a:spcAft>
          <a:spcPts val="0"/>
        </a:spcAft>
        <a:buClrTx/>
        <a:buSzTx/>
        <a:buFontTx/>
        <a:buNone/>
        <a:tabLst/>
        <a:defRPr b="0" baseline="7141" cap="none" i="0" spc="-140" strike="noStrike" sz="2800" u="none">
          <a:solidFill>
            <a:schemeClr val="tx1"/>
          </a:solidFill>
          <a:uFillTx/>
          <a:latin typeface="+mn-lt"/>
          <a:ea typeface="+mn-ea"/>
          <a:cs typeface="+mn-cs"/>
          <a:sym typeface="Bodoni SvtyTwo ITC TT-Book"/>
        </a:defRPr>
      </a:lvl6pPr>
      <a:lvl7pPr marL="0" marR="0" indent="0" algn="ctr" defTabSz="825500" rtl="0" latinLnBrk="0">
        <a:lnSpc>
          <a:spcPct val="70000"/>
        </a:lnSpc>
        <a:spcBef>
          <a:spcPts val="0"/>
        </a:spcBef>
        <a:spcAft>
          <a:spcPts val="0"/>
        </a:spcAft>
        <a:buClrTx/>
        <a:buSzTx/>
        <a:buFontTx/>
        <a:buNone/>
        <a:tabLst/>
        <a:defRPr b="0" baseline="7141" cap="none" i="0" spc="-140" strike="noStrike" sz="2800" u="none">
          <a:solidFill>
            <a:schemeClr val="tx1"/>
          </a:solidFill>
          <a:uFillTx/>
          <a:latin typeface="+mn-lt"/>
          <a:ea typeface="+mn-ea"/>
          <a:cs typeface="+mn-cs"/>
          <a:sym typeface="Bodoni SvtyTwo ITC TT-Book"/>
        </a:defRPr>
      </a:lvl7pPr>
      <a:lvl8pPr marL="0" marR="0" indent="0" algn="ctr" defTabSz="825500" rtl="0" latinLnBrk="0">
        <a:lnSpc>
          <a:spcPct val="70000"/>
        </a:lnSpc>
        <a:spcBef>
          <a:spcPts val="0"/>
        </a:spcBef>
        <a:spcAft>
          <a:spcPts val="0"/>
        </a:spcAft>
        <a:buClrTx/>
        <a:buSzTx/>
        <a:buFontTx/>
        <a:buNone/>
        <a:tabLst/>
        <a:defRPr b="0" baseline="7141" cap="none" i="0" spc="-140" strike="noStrike" sz="2800" u="none">
          <a:solidFill>
            <a:schemeClr val="tx1"/>
          </a:solidFill>
          <a:uFillTx/>
          <a:latin typeface="+mn-lt"/>
          <a:ea typeface="+mn-ea"/>
          <a:cs typeface="+mn-cs"/>
          <a:sym typeface="Bodoni SvtyTwo ITC TT-Book"/>
        </a:defRPr>
      </a:lvl8pPr>
      <a:lvl9pPr marL="0" marR="0" indent="0" algn="ctr" defTabSz="825500" rtl="0" latinLnBrk="0">
        <a:lnSpc>
          <a:spcPct val="70000"/>
        </a:lnSpc>
        <a:spcBef>
          <a:spcPts val="0"/>
        </a:spcBef>
        <a:spcAft>
          <a:spcPts val="0"/>
        </a:spcAft>
        <a:buClrTx/>
        <a:buSzTx/>
        <a:buFontTx/>
        <a:buNone/>
        <a:tabLst/>
        <a:defRPr b="0" baseline="7141" cap="none" i="0" spc="-140" strike="noStrike" sz="2800" u="none">
          <a:solidFill>
            <a:schemeClr val="tx1"/>
          </a:solidFill>
          <a:uFillTx/>
          <a:latin typeface="+mn-lt"/>
          <a:ea typeface="+mn-ea"/>
          <a:cs typeface="+mn-cs"/>
          <a:sym typeface="Bodoni SvtyTwo ITC TT-Boo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perflensburg.se/samlat.pptx"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 Id="rId3" Type="http://schemas.openxmlformats.org/officeDocument/2006/relationships/image" Target="../media/image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hyperlink" Target="http://www.perflensburg.se/Misc/" TargetMode="External"/><Relationship Id="rId4" Type="http://schemas.openxmlformats.org/officeDocument/2006/relationships/hyperlink" Target="http://perflensburg.se/Problem/" TargetMode="External"/><Relationship Id="rId5" Type="http://schemas.openxmlformats.org/officeDocument/2006/relationships/hyperlink" Target="http://www.perflensburg.se/Tringulering/" TargetMode="External"/></Relationships>

</file>

<file path=ppt/slides/_rels/slide2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Shape 399"/>
          <p:cNvSpPr txBox="1"/>
          <p:nvPr>
            <p:ph type="body" sz="quarter" idx="1"/>
          </p:nvPr>
        </p:nvSpPr>
        <p:spPr>
          <a:xfrm>
            <a:off x="2440312" y="8141138"/>
            <a:ext cx="15596406" cy="684373"/>
          </a:xfrm>
          <a:prstGeom prst="rect">
            <a:avLst/>
          </a:prstGeom>
        </p:spPr>
        <p:txBody>
          <a:bodyPr/>
          <a:lstStyle>
            <a:lvl1pPr marL="0" indent="0" algn="ctr">
              <a:lnSpc>
                <a:spcPts val="3000"/>
              </a:lnSpc>
              <a:spcBef>
                <a:spcPts val="0"/>
              </a:spcBef>
              <a:buSzTx/>
              <a:buNone/>
              <a:defRPr baseline="4165" cap="all" spc="700" sz="4800">
                <a:solidFill>
                  <a:srgbClr val="FFFFFF"/>
                </a:solidFill>
                <a:latin typeface="Helvetica Neue Medium"/>
                <a:ea typeface="Helvetica Neue Medium"/>
                <a:cs typeface="Helvetica Neue Medium"/>
                <a:sym typeface="Helvetica Neue Medium"/>
              </a:defRPr>
            </a:lvl1pPr>
          </a:lstStyle>
          <a:p>
            <a:pPr/>
            <a:r>
              <a:t>Ett försök att samla hop det hela</a:t>
            </a:r>
          </a:p>
        </p:txBody>
      </p:sp>
      <p:sp>
        <p:nvSpPr>
          <p:cNvPr id="397" name="Shape 400"/>
          <p:cNvSpPr txBox="1"/>
          <p:nvPr>
            <p:ph type="title"/>
          </p:nvPr>
        </p:nvSpPr>
        <p:spPr>
          <a:prstGeom prst="rect">
            <a:avLst/>
          </a:prstGeom>
        </p:spPr>
        <p:txBody>
          <a:bodyPr/>
          <a:lstStyle>
            <a:lvl1pPr>
              <a:defRPr spc="-1300"/>
            </a:lvl1pPr>
          </a:lstStyle>
          <a:p>
            <a:pPr/>
            <a:r>
              <a:t>Vad är metod?</a:t>
            </a:r>
          </a:p>
        </p:txBody>
      </p:sp>
      <p:sp>
        <p:nvSpPr>
          <p:cNvPr id="398" name="Shape 401"/>
          <p:cNvSpPr txBox="1"/>
          <p:nvPr>
            <p:ph type="sldNum" sz="quarter" idx="4294967295"/>
          </p:nvPr>
        </p:nvSpPr>
        <p:spPr>
          <a:xfrm>
            <a:off x="23457884" y="12797269"/>
            <a:ext cx="127001" cy="369522"/>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
        <p:nvSpPr>
          <p:cNvPr id="399" name="Shape 402"/>
          <p:cNvSpPr txBox="1"/>
          <p:nvPr/>
        </p:nvSpPr>
        <p:spPr>
          <a:xfrm>
            <a:off x="2425700" y="9537700"/>
            <a:ext cx="19532600" cy="21463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a:lnSpc>
                <a:spcPct val="100000"/>
              </a:lnSpc>
              <a:spcBef>
                <a:spcPts val="4500"/>
              </a:spcBef>
              <a:defRPr baseline="0" spc="0" sz="7200">
                <a:solidFill>
                  <a:srgbClr val="535353"/>
                </a:solidFill>
                <a:latin typeface="Helvetica Neue Medium"/>
                <a:ea typeface="Helvetica Neue Medium"/>
                <a:cs typeface="Helvetica Neue Medium"/>
                <a:sym typeface="Helvetica Neue Medium"/>
              </a:defRPr>
            </a:lvl1pPr>
          </a:lstStyle>
          <a:p>
            <a:pPr/>
            <a:r>
              <a:t>och varför ska vi ha det?</a:t>
            </a:r>
          </a:p>
        </p:txBody>
      </p:sp>
      <p:sp>
        <p:nvSpPr>
          <p:cNvPr id="400" name="Shape 403"/>
          <p:cNvSpPr txBox="1"/>
          <p:nvPr/>
        </p:nvSpPr>
        <p:spPr>
          <a:xfrm>
            <a:off x="8678967" y="11460557"/>
            <a:ext cx="7026068" cy="14246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solidFill>
                  <a:srgbClr val="0000FF"/>
                </a:solidFill>
                <a:uFill>
                  <a:solidFill>
                    <a:srgbClr val="0000FF"/>
                  </a:solidFill>
                </a:uFill>
                <a:latin typeface="Futura Condensed"/>
                <a:ea typeface="Futura Condensed"/>
                <a:cs typeface="Futura Condensed"/>
                <a:sym typeface="Futura Condensed"/>
                <a:hlinkClick r:id="rId2" invalidUrl="" action="" tgtFrame="" tooltip="" history="1" highlightClick="0" endSnd="0"/>
              </a:defRPr>
            </a:lvl1pPr>
          </a:lstStyle>
          <a:p>
            <a:pPr>
              <a:defRPr>
                <a:solidFill>
                  <a:srgbClr val="3B1F4D"/>
                </a:solidFill>
                <a:uFillTx/>
              </a:defRPr>
            </a:pPr>
            <a:r>
              <a:rPr>
                <a:solidFill>
                  <a:srgbClr val="0000FF"/>
                </a:solidFill>
                <a:uFill>
                  <a:solidFill>
                    <a:srgbClr val="0000FF"/>
                  </a:solidFill>
                </a:uFill>
                <a:hlinkClick r:id="rId2" invalidUrl="" action="" tgtFrame="" tooltip="" history="1" highlightClick="0" endSnd="0"/>
              </a:rPr>
              <a:t>http://perflensburg.se/samlat.pptx</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Shape 471"/>
          <p:cNvSpPr txBox="1"/>
          <p:nvPr>
            <p:ph type="title"/>
          </p:nvPr>
        </p:nvSpPr>
        <p:spPr>
          <a:xfrm>
            <a:off x="1139824" y="984250"/>
            <a:ext cx="22104350" cy="2146300"/>
          </a:xfrm>
          <a:prstGeom prst="rect">
            <a:avLst/>
          </a:prstGeom>
        </p:spPr>
        <p:txBody>
          <a:bodyPr/>
          <a:lstStyle/>
          <a:p>
            <a:pPr/>
            <a:r>
              <a:t>Science</a:t>
            </a:r>
          </a:p>
        </p:txBody>
      </p:sp>
      <p:sp>
        <p:nvSpPr>
          <p:cNvPr id="483" name="Shape 472"/>
          <p:cNvSpPr txBox="1"/>
          <p:nvPr>
            <p:ph type="body" idx="1"/>
          </p:nvPr>
        </p:nvSpPr>
        <p:spPr>
          <a:xfrm>
            <a:off x="1592261" y="3879043"/>
            <a:ext cx="21340586" cy="8642470"/>
          </a:xfrm>
          <a:prstGeom prst="rect">
            <a:avLst/>
          </a:prstGeom>
        </p:spPr>
        <p:txBody>
          <a:bodyPr/>
          <a:lstStyle/>
          <a:p>
            <a:pPr marL="1816100">
              <a:buBlip>
                <a:blip r:embed="rId2"/>
              </a:buBlip>
            </a:pPr>
            <a:r>
              <a:t>Betyder ”naturvetenskap” på engelska</a:t>
            </a:r>
          </a:p>
          <a:p>
            <a:pPr marL="1816100">
              <a:buBlip>
                <a:blip r:embed="rId2"/>
              </a:buBlip>
            </a:pPr>
            <a:r>
              <a:t>För traditionell naturvetenskap gäller kriterierna på föregående slide</a:t>
            </a:r>
          </a:p>
          <a:p>
            <a:pPr marL="1816100">
              <a:buBlip>
                <a:blip r:embed="rId2"/>
              </a:buBlip>
            </a:pPr>
            <a:r>
              <a:t>Men kvantmekaniken sätter allt på ända eftersom det grundläggande antagandet: ”observera utan att påverka” (ceteris paribus) inte längre gäller. </a:t>
            </a:r>
          </a:p>
          <a:p>
            <a:pPr marL="1816100">
              <a:buBlip>
                <a:blip r:embed="rId2"/>
              </a:buBlip>
            </a:pPr>
            <a:r>
              <a:t>Detta gäller ännu mer om människor och sociala system studeras</a:t>
            </a:r>
          </a:p>
        </p:txBody>
      </p:sp>
      <p:sp>
        <p:nvSpPr>
          <p:cNvPr id="484" name="Shape 473"/>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5" name="Shape 474"/>
          <p:cNvSpPr txBox="1"/>
          <p:nvPr/>
        </p:nvSpPr>
        <p:spPr>
          <a:xfrm>
            <a:off x="20250051" y="1585698"/>
            <a:ext cx="1990071" cy="12410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aseline="2776" spc="-360" sz="7200">
                <a:solidFill>
                  <a:srgbClr val="000000"/>
                </a:solidFill>
                <a:latin typeface="Futura Condensed"/>
                <a:ea typeface="Futura Condensed"/>
                <a:cs typeface="Futura Condensed"/>
                <a:sym typeface="Futura Condensed"/>
              </a:defRPr>
            </a:lvl1pPr>
          </a:lstStyle>
          <a:p>
            <a:pPr/>
            <a:r>
              <a:t>NUMMER 6</a:t>
            </a:r>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85"/>
                                        </p:tgtEl>
                                        <p:attrNameLst>
                                          <p:attrName>style.visibility</p:attrName>
                                        </p:attrNameLst>
                                      </p:cBhvr>
                                      <p:to>
                                        <p:strVal val="visible"/>
                                      </p:to>
                                    </p:set>
                                    <p:animEffect filter="fade" transition="in">
                                      <p:cBhvr>
                                        <p:cTn id="7" dur="2000"/>
                                        <p:tgtEl>
                                          <p:spTgt spid="4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5"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Shape 476"/>
          <p:cNvSpPr txBox="1"/>
          <p:nvPr>
            <p:ph type="title"/>
          </p:nvPr>
        </p:nvSpPr>
        <p:spPr>
          <a:xfrm>
            <a:off x="1139824" y="984250"/>
            <a:ext cx="22104350" cy="2146300"/>
          </a:xfrm>
          <a:prstGeom prst="rect">
            <a:avLst/>
          </a:prstGeom>
        </p:spPr>
        <p:txBody>
          <a:bodyPr/>
          <a:lstStyle/>
          <a:p>
            <a:pPr/>
            <a:r>
              <a:t>Objektivitet</a:t>
            </a:r>
          </a:p>
        </p:txBody>
      </p:sp>
      <p:sp>
        <p:nvSpPr>
          <p:cNvPr id="488" name="Shape 477"/>
          <p:cNvSpPr txBox="1"/>
          <p:nvPr>
            <p:ph type="body" idx="1"/>
          </p:nvPr>
        </p:nvSpPr>
        <p:spPr>
          <a:xfrm>
            <a:off x="1592261" y="3879043"/>
            <a:ext cx="21340586" cy="8642470"/>
          </a:xfrm>
          <a:prstGeom prst="rect">
            <a:avLst/>
          </a:prstGeom>
        </p:spPr>
        <p:txBody>
          <a:bodyPr/>
          <a:lstStyle/>
          <a:p>
            <a:pPr marL="1473200">
              <a:buSzPct val="40000"/>
              <a:buBlip>
                <a:blip r:embed="rId2"/>
              </a:buBlip>
            </a:pPr>
            <a:r>
              <a:t>Hur vet vi att det finns en objektiv verklighet, oberoende av oss? All vår kunskap om verkligheten kommer ju genom våra sinnesintryck.</a:t>
            </a:r>
          </a:p>
          <a:p>
            <a:pPr marL="1473200">
              <a:buSzPct val="40000"/>
              <a:buBlip>
                <a:blip r:embed="rId2"/>
              </a:buBlip>
            </a:pPr>
            <a:r>
              <a:t>Och dessa kan vara nog så bedrägliga.</a:t>
            </a:r>
          </a:p>
        </p:txBody>
      </p:sp>
      <p:sp>
        <p:nvSpPr>
          <p:cNvPr id="489" name="Shape 478"/>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90" name="Shape 479"/>
          <p:cNvSpPr txBox="1"/>
          <p:nvPr/>
        </p:nvSpPr>
        <p:spPr>
          <a:xfrm>
            <a:off x="19854078" y="1585698"/>
            <a:ext cx="2782016" cy="12410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aseline="2776" spc="-360" sz="7200">
                <a:solidFill>
                  <a:srgbClr val="000000"/>
                </a:solidFill>
                <a:latin typeface="Futura Condensed"/>
                <a:ea typeface="Futura Condensed"/>
                <a:cs typeface="Futura Condensed"/>
                <a:sym typeface="Futura Condensed"/>
              </a:defRPr>
            </a:lvl1pPr>
          </a:lstStyle>
          <a:p>
            <a:pPr/>
            <a:r>
              <a:t>NUMMER 1, 2, 4</a:t>
            </a:r>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90"/>
                                        </p:tgtEl>
                                        <p:attrNameLst>
                                          <p:attrName>style.visibility</p:attrName>
                                        </p:attrNameLst>
                                      </p:cBhvr>
                                      <p:to>
                                        <p:strVal val="visible"/>
                                      </p:to>
                                    </p:set>
                                    <p:animEffect filter="fade" transition="in">
                                      <p:cBhvr>
                                        <p:cTn id="7" dur="2000"/>
                                        <p:tgtEl>
                                          <p:spTgt spid="4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0"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2" name="droppedImage.pdf" descr="droppedImage.pdf"/>
          <p:cNvPicPr>
            <a:picLocks noChangeAspect="1"/>
          </p:cNvPicPr>
          <p:nvPr/>
        </p:nvPicPr>
        <p:blipFill>
          <a:blip r:embed="rId2">
            <a:extLst/>
          </a:blip>
          <a:stretch>
            <a:fillRect/>
          </a:stretch>
        </p:blipFill>
        <p:spPr>
          <a:xfrm>
            <a:off x="5518546" y="904875"/>
            <a:ext cx="15229775" cy="11405407"/>
          </a:xfrm>
          <a:prstGeom prst="rect">
            <a:avLst/>
          </a:prstGeom>
          <a:ln w="12700">
            <a:miter lim="400000"/>
          </a:ln>
        </p:spPr>
      </p:pic>
      <p:sp>
        <p:nvSpPr>
          <p:cNvPr id="493" name="Shape 482"/>
          <p:cNvSpPr txBox="1"/>
          <p:nvPr>
            <p:ph type="sldNum" sz="quarter" idx="4294967295"/>
          </p:nvPr>
        </p:nvSpPr>
        <p:spPr>
          <a:xfrm>
            <a:off x="23411535" y="12802670"/>
            <a:ext cx="220778" cy="369521"/>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grpSp>
        <p:nvGrpSpPr>
          <p:cNvPr id="496" name="Shape 483"/>
          <p:cNvGrpSpPr/>
          <p:nvPr/>
        </p:nvGrpSpPr>
        <p:grpSpPr>
          <a:xfrm>
            <a:off x="61810" y="12333379"/>
            <a:ext cx="7633164" cy="1308102"/>
            <a:chOff x="0" y="0"/>
            <a:chExt cx="7633162" cy="1308100"/>
          </a:xfrm>
        </p:grpSpPr>
        <p:sp>
          <p:nvSpPr>
            <p:cNvPr id="494" name="Rundad rektangel"/>
            <p:cNvSpPr/>
            <p:nvPr/>
          </p:nvSpPr>
          <p:spPr>
            <a:xfrm>
              <a:off x="0" y="0"/>
              <a:ext cx="7633163" cy="1308101"/>
            </a:xfrm>
            <a:prstGeom prst="roundRect">
              <a:avLst>
                <a:gd name="adj" fmla="val 4402"/>
              </a:avLst>
            </a:prstGeom>
            <a:solidFill>
              <a:srgbClr val="F8701D"/>
            </a:solidFill>
            <a:ln w="12700" cap="flat">
              <a:noFill/>
              <a:miter lim="400000"/>
            </a:ln>
            <a:effectLst/>
          </p:spPr>
          <p:txBody>
            <a:bodyPr wrap="square" lIns="38100" tIns="38100" rIns="38100" bIns="38100" numCol="1" anchor="ctr">
              <a:noAutofit/>
            </a:bodyPr>
            <a:lstStyle/>
            <a:p>
              <a:pPr>
                <a:lnSpc>
                  <a:spcPct val="100000"/>
                </a:lnSpc>
                <a:defRPr baseline="4165" cap="all" spc="720" sz="4800">
                  <a:solidFill>
                    <a:srgbClr val="FFFFFF"/>
                  </a:solidFill>
                  <a:latin typeface="Helvetica Neue"/>
                  <a:ea typeface="Helvetica Neue"/>
                  <a:cs typeface="Helvetica Neue"/>
                  <a:sym typeface="Helvetica Neue"/>
                </a:defRPr>
              </a:pPr>
            </a:p>
          </p:txBody>
        </p:sp>
        <p:sp>
          <p:nvSpPr>
            <p:cNvPr id="495" name="VAD ÄR DETTA?"/>
            <p:cNvSpPr txBox="1"/>
            <p:nvPr/>
          </p:nvSpPr>
          <p:spPr>
            <a:xfrm>
              <a:off x="16864" y="250239"/>
              <a:ext cx="7599435" cy="8076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nSpc>
                  <a:spcPct val="100000"/>
                </a:lnSpc>
                <a:defRPr baseline="4165" cap="all" spc="720" sz="4800">
                  <a:solidFill>
                    <a:srgbClr val="FFFFFF"/>
                  </a:solidFill>
                  <a:latin typeface="Helvetica Neue"/>
                  <a:ea typeface="Helvetica Neue"/>
                  <a:cs typeface="Helvetica Neue"/>
                  <a:sym typeface="Helvetica Neue"/>
                </a:defRPr>
              </a:lvl1pPr>
            </a:lstStyle>
            <a:p>
              <a:pPr/>
              <a:r>
                <a:t>VAD ÄR DETTA?</a:t>
              </a:r>
            </a:p>
          </p:txBody>
        </p:sp>
      </p:gr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8" name="pasted-image.png" descr="pasted-image.png"/>
          <p:cNvPicPr>
            <a:picLocks noChangeAspect="1"/>
          </p:cNvPicPr>
          <p:nvPr/>
        </p:nvPicPr>
        <p:blipFill>
          <a:blip r:embed="rId2">
            <a:extLst/>
          </a:blip>
          <a:stretch>
            <a:fillRect/>
          </a:stretch>
        </p:blipFill>
        <p:spPr>
          <a:xfrm>
            <a:off x="6622184" y="0"/>
            <a:ext cx="11139632"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0" name="droppedImage.pdf" descr="droppedImage.pdf"/>
          <p:cNvPicPr>
            <a:picLocks noChangeAspect="1"/>
          </p:cNvPicPr>
          <p:nvPr/>
        </p:nvPicPr>
        <p:blipFill>
          <a:blip r:embed="rId2">
            <a:extLst/>
          </a:blip>
          <a:stretch>
            <a:fillRect/>
          </a:stretch>
        </p:blipFill>
        <p:spPr>
          <a:xfrm>
            <a:off x="7274717" y="607218"/>
            <a:ext cx="9257319" cy="13021283"/>
          </a:xfrm>
          <a:prstGeom prst="rect">
            <a:avLst/>
          </a:prstGeom>
          <a:ln w="12700">
            <a:miter lim="400000"/>
          </a:ln>
        </p:spPr>
      </p:pic>
      <p:sp>
        <p:nvSpPr>
          <p:cNvPr id="501" name="Shape 488"/>
          <p:cNvSpPr txBox="1"/>
          <p:nvPr>
            <p:ph type="sldNum" sz="quarter" idx="4294967295"/>
          </p:nvPr>
        </p:nvSpPr>
        <p:spPr>
          <a:xfrm>
            <a:off x="23417428" y="12809223"/>
            <a:ext cx="208992" cy="356415"/>
          </a:xfrm>
          <a:prstGeom prst="rect">
            <a:avLst/>
          </a:prstGeom>
          <a:extLst>
            <a:ext uri="{C572A759-6A51-4108-AA02-DFA0A04FC94B}">
              <ma14:wrappingTextBoxFlag xmlns:ma14="http://schemas.microsoft.com/office/mac/drawingml/2011/main" val="1"/>
            </a:ext>
          </a:extLst>
        </p:spPr>
        <p:txBody>
          <a:bodyPr/>
          <a:lstStyle>
            <a:lvl1pPr>
              <a:defRPr baseline="8332" spc="-120" sz="2400"/>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3" name="droppedImage.pdf" descr="droppedImage.pdf"/>
          <p:cNvPicPr>
            <a:picLocks noChangeAspect="1"/>
          </p:cNvPicPr>
          <p:nvPr/>
        </p:nvPicPr>
        <p:blipFill>
          <a:blip r:embed="rId2">
            <a:extLst/>
          </a:blip>
          <a:stretch>
            <a:fillRect/>
          </a:stretch>
        </p:blipFill>
        <p:spPr>
          <a:xfrm>
            <a:off x="6464298" y="623767"/>
            <a:ext cx="11455404" cy="12468465"/>
          </a:xfrm>
          <a:prstGeom prst="rect">
            <a:avLst/>
          </a:prstGeom>
          <a:ln w="12700">
            <a:miter lim="400000"/>
          </a:ln>
        </p:spPr>
      </p:pic>
      <p:sp>
        <p:nvSpPr>
          <p:cNvPr id="504" name="Shape 491"/>
          <p:cNvSpPr txBox="1"/>
          <p:nvPr>
            <p:ph type="sldNum" sz="quarter" idx="4294967295"/>
          </p:nvPr>
        </p:nvSpPr>
        <p:spPr>
          <a:xfrm>
            <a:off x="23411535" y="12802670"/>
            <a:ext cx="220778" cy="369521"/>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6" name="droppedImage.pdf" descr="droppedImage.pdf"/>
          <p:cNvPicPr>
            <a:picLocks noChangeAspect="1"/>
          </p:cNvPicPr>
          <p:nvPr/>
        </p:nvPicPr>
        <p:blipFill>
          <a:blip r:embed="rId2">
            <a:extLst/>
          </a:blip>
          <a:srcRect l="6469" t="8208" r="2888" b="4475"/>
          <a:stretch>
            <a:fillRect/>
          </a:stretch>
        </p:blipFill>
        <p:spPr>
          <a:xfrm>
            <a:off x="3415387" y="2830709"/>
            <a:ext cx="7987326" cy="8054579"/>
          </a:xfrm>
          <a:custGeom>
            <a:avLst/>
            <a:gdLst/>
            <a:ahLst/>
            <a:cxnLst>
              <a:cxn ang="0">
                <a:pos x="wd2" y="hd2"/>
              </a:cxn>
              <a:cxn ang="5400000">
                <a:pos x="wd2" y="hd2"/>
              </a:cxn>
              <a:cxn ang="10800000">
                <a:pos x="wd2" y="hd2"/>
              </a:cxn>
              <a:cxn ang="16200000">
                <a:pos x="wd2" y="hd2"/>
              </a:cxn>
            </a:cxnLst>
            <a:rect l="0" t="0" r="r" b="b"/>
            <a:pathLst>
              <a:path w="21552" h="21600" fill="norm" stroke="1" extrusionOk="0">
                <a:moveTo>
                  <a:pt x="10638" y="0"/>
                </a:moveTo>
                <a:cubicBezTo>
                  <a:pt x="8724" y="0"/>
                  <a:pt x="8715" y="2"/>
                  <a:pt x="8638" y="369"/>
                </a:cubicBezTo>
                <a:cubicBezTo>
                  <a:pt x="8632" y="395"/>
                  <a:pt x="8016" y="1641"/>
                  <a:pt x="7268" y="3139"/>
                </a:cubicBezTo>
                <a:cubicBezTo>
                  <a:pt x="6520" y="4636"/>
                  <a:pt x="5249" y="7183"/>
                  <a:pt x="4444" y="8798"/>
                </a:cubicBezTo>
                <a:cubicBezTo>
                  <a:pt x="3639" y="10412"/>
                  <a:pt x="2945" y="11755"/>
                  <a:pt x="2903" y="11781"/>
                </a:cubicBezTo>
                <a:cubicBezTo>
                  <a:pt x="2861" y="11807"/>
                  <a:pt x="2828" y="11891"/>
                  <a:pt x="2828" y="11971"/>
                </a:cubicBezTo>
                <a:cubicBezTo>
                  <a:pt x="2828" y="12052"/>
                  <a:pt x="2175" y="13418"/>
                  <a:pt x="1377" y="15006"/>
                </a:cubicBezTo>
                <a:cubicBezTo>
                  <a:pt x="417" y="16916"/>
                  <a:pt x="-47" y="17933"/>
                  <a:pt x="4" y="18014"/>
                </a:cubicBezTo>
                <a:cubicBezTo>
                  <a:pt x="47" y="18082"/>
                  <a:pt x="88" y="18180"/>
                  <a:pt x="95" y="18230"/>
                </a:cubicBezTo>
                <a:cubicBezTo>
                  <a:pt x="103" y="18281"/>
                  <a:pt x="233" y="18530"/>
                  <a:pt x="384" y="18784"/>
                </a:cubicBezTo>
                <a:cubicBezTo>
                  <a:pt x="534" y="19038"/>
                  <a:pt x="673" y="19288"/>
                  <a:pt x="691" y="19338"/>
                </a:cubicBezTo>
                <a:cubicBezTo>
                  <a:pt x="732" y="19456"/>
                  <a:pt x="1099" y="20279"/>
                  <a:pt x="1443" y="21020"/>
                </a:cubicBezTo>
                <a:lnTo>
                  <a:pt x="1710" y="21594"/>
                </a:lnTo>
                <a:lnTo>
                  <a:pt x="10853" y="21597"/>
                </a:lnTo>
                <a:lnTo>
                  <a:pt x="19995" y="21600"/>
                </a:lnTo>
                <a:lnTo>
                  <a:pt x="20190" y="21357"/>
                </a:lnTo>
                <a:cubicBezTo>
                  <a:pt x="20296" y="21223"/>
                  <a:pt x="20380" y="21046"/>
                  <a:pt x="20380" y="20965"/>
                </a:cubicBezTo>
                <a:cubicBezTo>
                  <a:pt x="20380" y="20883"/>
                  <a:pt x="20486" y="20608"/>
                  <a:pt x="20611" y="20354"/>
                </a:cubicBezTo>
                <a:cubicBezTo>
                  <a:pt x="20821" y="19929"/>
                  <a:pt x="21135" y="19218"/>
                  <a:pt x="21164" y="19107"/>
                </a:cubicBezTo>
                <a:cubicBezTo>
                  <a:pt x="21171" y="19082"/>
                  <a:pt x="21246" y="18930"/>
                  <a:pt x="21332" y="18770"/>
                </a:cubicBezTo>
                <a:cubicBezTo>
                  <a:pt x="21418" y="18610"/>
                  <a:pt x="21513" y="18320"/>
                  <a:pt x="21542" y="18124"/>
                </a:cubicBezTo>
                <a:cubicBezTo>
                  <a:pt x="21548" y="18084"/>
                  <a:pt x="21552" y="18045"/>
                  <a:pt x="21552" y="18005"/>
                </a:cubicBezTo>
                <a:cubicBezTo>
                  <a:pt x="21553" y="17722"/>
                  <a:pt x="21381" y="17350"/>
                  <a:pt x="20601" y="15830"/>
                </a:cubicBezTo>
                <a:cubicBezTo>
                  <a:pt x="20053" y="14764"/>
                  <a:pt x="19180" y="13060"/>
                  <a:pt x="18663" y="12043"/>
                </a:cubicBezTo>
                <a:cubicBezTo>
                  <a:pt x="17635" y="10025"/>
                  <a:pt x="17335" y="9442"/>
                  <a:pt x="17212" y="9231"/>
                </a:cubicBezTo>
                <a:cubicBezTo>
                  <a:pt x="17167" y="9155"/>
                  <a:pt x="16626" y="8095"/>
                  <a:pt x="16007" y="6876"/>
                </a:cubicBezTo>
                <a:cubicBezTo>
                  <a:pt x="15388" y="5658"/>
                  <a:pt x="14753" y="4433"/>
                  <a:pt x="14597" y="4154"/>
                </a:cubicBezTo>
                <a:cubicBezTo>
                  <a:pt x="14440" y="3875"/>
                  <a:pt x="14045" y="3106"/>
                  <a:pt x="13720" y="2446"/>
                </a:cubicBezTo>
                <a:cubicBezTo>
                  <a:pt x="13394" y="1786"/>
                  <a:pt x="13078" y="1163"/>
                  <a:pt x="13020" y="1061"/>
                </a:cubicBezTo>
                <a:cubicBezTo>
                  <a:pt x="12962" y="960"/>
                  <a:pt x="12819" y="680"/>
                  <a:pt x="12701" y="438"/>
                </a:cubicBezTo>
                <a:lnTo>
                  <a:pt x="12486" y="0"/>
                </a:lnTo>
                <a:lnTo>
                  <a:pt x="10638" y="0"/>
                </a:lnTo>
                <a:close/>
                <a:moveTo>
                  <a:pt x="10670" y="11135"/>
                </a:moveTo>
                <a:cubicBezTo>
                  <a:pt x="10716" y="11128"/>
                  <a:pt x="10786" y="11237"/>
                  <a:pt x="10823" y="11376"/>
                </a:cubicBezTo>
                <a:cubicBezTo>
                  <a:pt x="10901" y="11665"/>
                  <a:pt x="11341" y="12630"/>
                  <a:pt x="11752" y="13410"/>
                </a:cubicBezTo>
                <a:cubicBezTo>
                  <a:pt x="11905" y="13703"/>
                  <a:pt x="12006" y="13983"/>
                  <a:pt x="11975" y="14033"/>
                </a:cubicBezTo>
                <a:cubicBezTo>
                  <a:pt x="11907" y="14142"/>
                  <a:pt x="9268" y="14156"/>
                  <a:pt x="9201" y="14048"/>
                </a:cubicBezTo>
                <a:cubicBezTo>
                  <a:pt x="9142" y="13954"/>
                  <a:pt x="10556" y="11151"/>
                  <a:pt x="10670" y="11135"/>
                </a:cubicBezTo>
                <a:close/>
              </a:path>
            </a:pathLst>
          </a:custGeom>
          <a:ln w="12700">
            <a:miter lim="400000"/>
          </a:ln>
        </p:spPr>
      </p:pic>
      <p:pic>
        <p:nvPicPr>
          <p:cNvPr id="507" name="droppedImage.pdf" descr="droppedImage.pdf"/>
          <p:cNvPicPr>
            <a:picLocks noChangeAspect="1"/>
          </p:cNvPicPr>
          <p:nvPr/>
        </p:nvPicPr>
        <p:blipFill>
          <a:blip r:embed="rId3">
            <a:extLst/>
          </a:blip>
          <a:stretch>
            <a:fillRect/>
          </a:stretch>
        </p:blipFill>
        <p:spPr>
          <a:xfrm>
            <a:off x="14239875" y="3478807"/>
            <a:ext cx="7987210" cy="6758410"/>
          </a:xfrm>
          <a:prstGeom prst="rect">
            <a:avLst/>
          </a:prstGeom>
          <a:ln w="12700">
            <a:miter lim="400000"/>
          </a:ln>
        </p:spPr>
      </p:pic>
      <p:sp>
        <p:nvSpPr>
          <p:cNvPr id="508" name="Shape 495"/>
          <p:cNvSpPr txBox="1"/>
          <p:nvPr>
            <p:ph type="sldNum" sz="quarter" idx="4294967295"/>
          </p:nvPr>
        </p:nvSpPr>
        <p:spPr>
          <a:xfrm>
            <a:off x="23411535" y="12802670"/>
            <a:ext cx="220778" cy="369521"/>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0" name="droppedImage.pdf" descr="droppedImage.pdf"/>
          <p:cNvPicPr>
            <a:picLocks noChangeAspect="1"/>
          </p:cNvPicPr>
          <p:nvPr/>
        </p:nvPicPr>
        <p:blipFill>
          <a:blip r:embed="rId2">
            <a:extLst/>
          </a:blip>
          <a:stretch>
            <a:fillRect/>
          </a:stretch>
        </p:blipFill>
        <p:spPr>
          <a:xfrm>
            <a:off x="4304108" y="565546"/>
            <a:ext cx="16697486" cy="12961518"/>
          </a:xfrm>
          <a:prstGeom prst="rect">
            <a:avLst/>
          </a:prstGeom>
          <a:ln w="12700">
            <a:miter lim="400000"/>
          </a:ln>
        </p:spPr>
      </p:pic>
      <p:sp>
        <p:nvSpPr>
          <p:cNvPr id="511" name="Shape 498"/>
          <p:cNvSpPr txBox="1"/>
          <p:nvPr>
            <p:ph type="sldNum" sz="quarter" idx="4294967295"/>
          </p:nvPr>
        </p:nvSpPr>
        <p:spPr>
          <a:xfrm>
            <a:off x="23411535" y="12802670"/>
            <a:ext cx="220778" cy="369521"/>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3" name="droppedImage.pdf" descr="droppedImage.pdf"/>
          <p:cNvPicPr>
            <a:picLocks noChangeAspect="1"/>
          </p:cNvPicPr>
          <p:nvPr/>
        </p:nvPicPr>
        <p:blipFill>
          <a:blip r:embed="rId2">
            <a:extLst/>
          </a:blip>
          <a:stretch>
            <a:fillRect/>
          </a:stretch>
        </p:blipFill>
        <p:spPr>
          <a:xfrm>
            <a:off x="3544520" y="562888"/>
            <a:ext cx="17577168" cy="13182879"/>
          </a:xfrm>
          <a:prstGeom prst="rect">
            <a:avLst/>
          </a:prstGeom>
          <a:ln w="12700">
            <a:miter lim="400000"/>
          </a:ln>
        </p:spPr>
      </p:pic>
      <p:sp>
        <p:nvSpPr>
          <p:cNvPr id="514" name="Shape 501"/>
          <p:cNvSpPr txBox="1"/>
          <p:nvPr>
            <p:ph type="sldNum" sz="quarter" idx="4294967295"/>
          </p:nvPr>
        </p:nvSpPr>
        <p:spPr>
          <a:xfrm>
            <a:off x="23411535" y="12802670"/>
            <a:ext cx="220778" cy="369521"/>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Shape 503"/>
          <p:cNvSpPr txBox="1"/>
          <p:nvPr>
            <p:ph type="body" sz="quarter" idx="1"/>
          </p:nvPr>
        </p:nvSpPr>
        <p:spPr>
          <a:xfrm>
            <a:off x="6499367" y="2046209"/>
            <a:ext cx="8302989" cy="684373"/>
          </a:xfrm>
          <a:prstGeom prst="rect">
            <a:avLst/>
          </a:prstGeom>
        </p:spPr>
        <p:txBody>
          <a:bodyPr/>
          <a:lstStyle/>
          <a:p>
            <a:pPr/>
            <a:r>
              <a:t>Ullamcorper Lorem Ridiculus</a:t>
            </a:r>
          </a:p>
        </p:txBody>
      </p:sp>
      <p:pic>
        <p:nvPicPr>
          <p:cNvPr id="517" name="droppedImage.pdf" descr="droppedImage.pdf"/>
          <p:cNvPicPr>
            <a:picLocks noChangeAspect="1"/>
          </p:cNvPicPr>
          <p:nvPr/>
        </p:nvPicPr>
        <p:blipFill>
          <a:blip r:embed="rId2">
            <a:extLst/>
          </a:blip>
          <a:stretch>
            <a:fillRect/>
          </a:stretch>
        </p:blipFill>
        <p:spPr>
          <a:xfrm>
            <a:off x="4833937" y="1732358"/>
            <a:ext cx="15047921" cy="9679784"/>
          </a:xfrm>
          <a:prstGeom prst="rect">
            <a:avLst/>
          </a:prstGeom>
          <a:ln w="12700">
            <a:miter lim="400000"/>
          </a:ln>
        </p:spPr>
      </p:pic>
      <p:sp>
        <p:nvSpPr>
          <p:cNvPr id="518" name="Shape 505"/>
          <p:cNvSpPr/>
          <p:nvPr/>
        </p:nvSpPr>
        <p:spPr>
          <a:xfrm>
            <a:off x="3548062" y="1159705"/>
            <a:ext cx="16823532" cy="1"/>
          </a:xfrm>
          <a:prstGeom prst="line">
            <a:avLst/>
          </a:prstGeom>
          <a:ln w="63500">
            <a:solidFill>
              <a:srgbClr val="E94E16"/>
            </a:solidFill>
            <a:miter lim="400000"/>
          </a:ln>
        </p:spPr>
        <p:txBody>
          <a:bodyPr lIns="45718" tIns="45718" rIns="45718" bIns="45718"/>
          <a:lstStyle/>
          <a:p>
            <a:pPr>
              <a:defRPr>
                <a:solidFill>
                  <a:srgbClr val="FFFFFF"/>
                </a:solidFill>
              </a:defRPr>
            </a:pPr>
          </a:p>
        </p:txBody>
      </p:sp>
      <p:sp>
        <p:nvSpPr>
          <p:cNvPr id="519" name="Shape 506"/>
          <p:cNvSpPr txBox="1"/>
          <p:nvPr>
            <p:ph type="sldNum" sz="quarter" idx="4294967295"/>
          </p:nvPr>
        </p:nvSpPr>
        <p:spPr>
          <a:xfrm>
            <a:off x="23417428" y="12809223"/>
            <a:ext cx="208992" cy="356415"/>
          </a:xfrm>
          <a:prstGeom prst="rect">
            <a:avLst/>
          </a:prstGeom>
          <a:extLst>
            <a:ext uri="{C572A759-6A51-4108-AA02-DFA0A04FC94B}">
              <ma14:wrappingTextBoxFlag xmlns:ma14="http://schemas.microsoft.com/office/mac/drawingml/2011/main" val="1"/>
            </a:ext>
          </a:extLst>
        </p:spPr>
        <p:txBody>
          <a:bodyPr/>
          <a:lstStyle>
            <a:lvl1pPr>
              <a:defRPr baseline="8332" spc="-120" sz="2400"/>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000000 0.136865" origin="layout" pathEditMode="relative">
                                      <p:cBhvr>
                                        <p:cTn id="6" dur="1000" fill="hold"/>
                                        <p:tgtEl>
                                          <p:spTgt spid="51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accel="50000" decel="50000" fill="hold">
                                  <p:stCondLst>
                                    <p:cond delay="0"/>
                                  </p:stCondLst>
                                  <p:childTnLst>
                                    <p:animMotion path="M 0.000000 0.136865 L 0.000000 0.212685" origin="layout" pathEditMode="relative">
                                      <p:cBhvr>
                                        <p:cTn id="10" dur="1000" fill="hold"/>
                                        <p:tgtEl>
                                          <p:spTgt spid="518"/>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accel="50000" decel="50000" fill="hold">
                                  <p:stCondLst>
                                    <p:cond delay="0"/>
                                  </p:stCondLst>
                                  <p:childTnLst>
                                    <p:animMotion path="M 0.000000 0.212685 L 0.000000 0.290153" origin="layout" pathEditMode="relative">
                                      <p:cBhvr>
                                        <p:cTn id="14" dur="1000" fill="hold"/>
                                        <p:tgtEl>
                                          <p:spTgt spid="518"/>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accel="50000" decel="50000" fill="hold">
                                  <p:stCondLst>
                                    <p:cond delay="0"/>
                                  </p:stCondLst>
                                  <p:childTnLst>
                                    <p:animMotion path="M 0.000000 0.290153 L 0.000000 0.364798" origin="layout" pathEditMode="relative">
                                      <p:cBhvr>
                                        <p:cTn id="18" dur="1000" fill="hold"/>
                                        <p:tgtEl>
                                          <p:spTgt spid="518"/>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Shape 405"/>
          <p:cNvSpPr txBox="1"/>
          <p:nvPr>
            <p:ph type="title"/>
          </p:nvPr>
        </p:nvSpPr>
        <p:spPr>
          <a:xfrm>
            <a:off x="1139824" y="984250"/>
            <a:ext cx="22104350" cy="2146300"/>
          </a:xfrm>
          <a:prstGeom prst="rect">
            <a:avLst/>
          </a:prstGeom>
        </p:spPr>
        <p:txBody>
          <a:bodyPr/>
          <a:lstStyle/>
          <a:p>
            <a:pPr/>
            <a:r>
              <a:t>Övrigt material</a:t>
            </a:r>
          </a:p>
        </p:txBody>
      </p:sp>
      <p:sp>
        <p:nvSpPr>
          <p:cNvPr id="403" name="Shape 406"/>
          <p:cNvSpPr txBox="1"/>
          <p:nvPr>
            <p:ph type="body" idx="1"/>
          </p:nvPr>
        </p:nvSpPr>
        <p:spPr>
          <a:xfrm>
            <a:off x="1592261" y="3879043"/>
            <a:ext cx="21340586" cy="8642470"/>
          </a:xfrm>
          <a:prstGeom prst="rect">
            <a:avLst/>
          </a:prstGeom>
        </p:spPr>
        <p:txBody>
          <a:bodyPr/>
          <a:lstStyle/>
          <a:p>
            <a:pPr>
              <a:buBlip>
                <a:blip r:embed="rId2"/>
              </a:buBlip>
            </a:pPr>
            <a:r>
              <a:t>Video om mod på C-nivå (</a:t>
            </a:r>
            <a:r>
              <a:rPr u="sng">
                <a:solidFill>
                  <a:srgbClr val="0000FF"/>
                </a:solidFill>
                <a:uFill>
                  <a:solidFill>
                    <a:srgbClr val="0000FF"/>
                  </a:solidFill>
                </a:uFill>
                <a:hlinkClick r:id="rId3" invalidUrl="" action="" tgtFrame="" tooltip="" history="1" highlightClick="0" endSnd="0"/>
              </a:rPr>
              <a:t>http://www.perflensburg.se/Misc/</a:t>
            </a:r>
            <a:r>
              <a:t>)</a:t>
            </a:r>
          </a:p>
          <a:p>
            <a:pPr lvl="1">
              <a:buBlip>
                <a:blip r:embed="rId2"/>
              </a:buBlip>
            </a:pPr>
            <a:r>
              <a:t>Problemformulering: </a:t>
            </a:r>
            <a:r>
              <a:rPr u="sng">
                <a:solidFill>
                  <a:srgbClr val="0000FF"/>
                </a:solidFill>
                <a:uFill>
                  <a:solidFill>
                    <a:srgbClr val="0000FF"/>
                  </a:solidFill>
                </a:uFill>
                <a:hlinkClick r:id="rId4" invalidUrl="" action="" tgtFrame="" tooltip="" history="1" highlightClick="0" endSnd="0"/>
              </a:rPr>
              <a:t>http://perflensburg.se/Problem/</a:t>
            </a:r>
          </a:p>
          <a:p>
            <a:pPr lvl="1">
              <a:buBlip>
                <a:blip r:embed="rId2"/>
              </a:buBlip>
            </a:pPr>
            <a:r>
              <a:t>Triangulering: </a:t>
            </a:r>
            <a:r>
              <a:rPr u="sng">
                <a:solidFill>
                  <a:srgbClr val="0000FF"/>
                </a:solidFill>
                <a:uFill>
                  <a:solidFill>
                    <a:srgbClr val="0000FF"/>
                  </a:solidFill>
                </a:uFill>
                <a:hlinkClick r:id="rId5" invalidUrl="" action="" tgtFrame="" tooltip="" history="1" highlightClick="0" endSnd="0"/>
              </a:rPr>
              <a:t>http://www.perflensburg.se/Tringulering/</a:t>
            </a:r>
          </a:p>
          <a:p>
            <a:pPr lvl="1">
              <a:buBlip>
                <a:blip r:embed="rId2"/>
              </a:buBlip>
            </a:pPr>
            <a:r>
              <a:t>Etik: http://www.perflensburg.se/Etik2/</a:t>
            </a:r>
          </a:p>
        </p:txBody>
      </p:sp>
      <p:sp>
        <p:nvSpPr>
          <p:cNvPr id="404" name="Shape 407"/>
          <p:cNvSpPr txBox="1"/>
          <p:nvPr>
            <p:ph type="sldNum" sz="quarter" idx="4294967295"/>
          </p:nvPr>
        </p:nvSpPr>
        <p:spPr>
          <a:xfrm>
            <a:off x="23454195" y="13061038"/>
            <a:ext cx="127204"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1" name="n624881082_675543_6845.png" descr="n624881082_675543_6845.png"/>
          <p:cNvPicPr>
            <a:picLocks noChangeAspect="1"/>
          </p:cNvPicPr>
          <p:nvPr/>
        </p:nvPicPr>
        <p:blipFill>
          <a:blip r:embed="rId2">
            <a:extLst/>
          </a:blip>
          <a:srcRect l="0" t="2" r="2" b="6"/>
          <a:stretch>
            <a:fillRect/>
          </a:stretch>
        </p:blipFill>
        <p:spPr>
          <a:xfrm>
            <a:off x="5837037" y="2277271"/>
            <a:ext cx="12709560" cy="7625257"/>
          </a:xfrm>
          <a:custGeom>
            <a:avLst/>
            <a:gdLst/>
            <a:ahLst/>
            <a:cxnLst>
              <a:cxn ang="0">
                <a:pos x="wd2" y="hd2"/>
              </a:cxn>
              <a:cxn ang="5400000">
                <a:pos x="wd2" y="hd2"/>
              </a:cxn>
              <a:cxn ang="10800000">
                <a:pos x="wd2" y="hd2"/>
              </a:cxn>
              <a:cxn ang="16200000">
                <a:pos x="wd2" y="hd2"/>
              </a:cxn>
            </a:cxnLst>
            <a:rect l="0" t="0" r="r" b="b"/>
            <a:pathLst>
              <a:path w="21599" h="21596" fill="norm" stroke="1" extrusionOk="0">
                <a:moveTo>
                  <a:pt x="14776" y="0"/>
                </a:moveTo>
                <a:cubicBezTo>
                  <a:pt x="14509" y="2"/>
                  <a:pt x="14251" y="26"/>
                  <a:pt x="14235" y="71"/>
                </a:cubicBezTo>
                <a:cubicBezTo>
                  <a:pt x="14220" y="110"/>
                  <a:pt x="14179" y="143"/>
                  <a:pt x="14142" y="143"/>
                </a:cubicBezTo>
                <a:cubicBezTo>
                  <a:pt x="13965" y="143"/>
                  <a:pt x="13485" y="638"/>
                  <a:pt x="13198" y="1115"/>
                </a:cubicBezTo>
                <a:cubicBezTo>
                  <a:pt x="12711" y="1926"/>
                  <a:pt x="12511" y="2805"/>
                  <a:pt x="12533" y="4030"/>
                </a:cubicBezTo>
                <a:cubicBezTo>
                  <a:pt x="12540" y="4407"/>
                  <a:pt x="12560" y="4748"/>
                  <a:pt x="12578" y="4789"/>
                </a:cubicBezTo>
                <a:cubicBezTo>
                  <a:pt x="12595" y="4831"/>
                  <a:pt x="12622" y="4976"/>
                  <a:pt x="12636" y="5112"/>
                </a:cubicBezTo>
                <a:cubicBezTo>
                  <a:pt x="12651" y="5248"/>
                  <a:pt x="12688" y="5410"/>
                  <a:pt x="12720" y="5470"/>
                </a:cubicBezTo>
                <a:cubicBezTo>
                  <a:pt x="12789" y="5603"/>
                  <a:pt x="12928" y="6046"/>
                  <a:pt x="12899" y="6046"/>
                </a:cubicBezTo>
                <a:cubicBezTo>
                  <a:pt x="12888" y="6046"/>
                  <a:pt x="13009" y="6261"/>
                  <a:pt x="13168" y="6522"/>
                </a:cubicBezTo>
                <a:cubicBezTo>
                  <a:pt x="13388" y="6884"/>
                  <a:pt x="13555" y="7076"/>
                  <a:pt x="13867" y="7328"/>
                </a:cubicBezTo>
                <a:cubicBezTo>
                  <a:pt x="14093" y="7511"/>
                  <a:pt x="14326" y="7652"/>
                  <a:pt x="14386" y="7643"/>
                </a:cubicBezTo>
                <a:cubicBezTo>
                  <a:pt x="14445" y="7635"/>
                  <a:pt x="14549" y="7653"/>
                  <a:pt x="14617" y="7685"/>
                </a:cubicBezTo>
                <a:cubicBezTo>
                  <a:pt x="14752" y="7748"/>
                  <a:pt x="14908" y="7750"/>
                  <a:pt x="14971" y="7688"/>
                </a:cubicBezTo>
                <a:cubicBezTo>
                  <a:pt x="14994" y="7666"/>
                  <a:pt x="15100" y="7628"/>
                  <a:pt x="15207" y="7602"/>
                </a:cubicBezTo>
                <a:cubicBezTo>
                  <a:pt x="15541" y="7521"/>
                  <a:pt x="15672" y="7424"/>
                  <a:pt x="16129" y="6921"/>
                </a:cubicBezTo>
                <a:cubicBezTo>
                  <a:pt x="16462" y="6554"/>
                  <a:pt x="16925" y="5418"/>
                  <a:pt x="16968" y="4861"/>
                </a:cubicBezTo>
                <a:cubicBezTo>
                  <a:pt x="16978" y="4744"/>
                  <a:pt x="16999" y="4598"/>
                  <a:pt x="17018" y="4538"/>
                </a:cubicBezTo>
                <a:cubicBezTo>
                  <a:pt x="17074" y="4350"/>
                  <a:pt x="17036" y="3217"/>
                  <a:pt x="16958" y="2766"/>
                </a:cubicBezTo>
                <a:cubicBezTo>
                  <a:pt x="16777" y="1714"/>
                  <a:pt x="16341" y="833"/>
                  <a:pt x="15782" y="393"/>
                </a:cubicBezTo>
                <a:cubicBezTo>
                  <a:pt x="15596" y="247"/>
                  <a:pt x="15410" y="98"/>
                  <a:pt x="15369" y="63"/>
                </a:cubicBezTo>
                <a:cubicBezTo>
                  <a:pt x="15317" y="18"/>
                  <a:pt x="15042" y="-2"/>
                  <a:pt x="14776" y="0"/>
                </a:cubicBezTo>
                <a:close/>
                <a:moveTo>
                  <a:pt x="19300" y="4756"/>
                </a:moveTo>
                <a:cubicBezTo>
                  <a:pt x="19064" y="4763"/>
                  <a:pt x="18829" y="4812"/>
                  <a:pt x="18675" y="4900"/>
                </a:cubicBezTo>
                <a:cubicBezTo>
                  <a:pt x="18150" y="5202"/>
                  <a:pt x="17695" y="5820"/>
                  <a:pt x="17410" y="6623"/>
                </a:cubicBezTo>
                <a:cubicBezTo>
                  <a:pt x="16983" y="7822"/>
                  <a:pt x="16979" y="9308"/>
                  <a:pt x="17400" y="10566"/>
                </a:cubicBezTo>
                <a:cubicBezTo>
                  <a:pt x="17653" y="11320"/>
                  <a:pt x="18266" y="12088"/>
                  <a:pt x="18821" y="12347"/>
                </a:cubicBezTo>
                <a:cubicBezTo>
                  <a:pt x="19261" y="12554"/>
                  <a:pt x="19862" y="12423"/>
                  <a:pt x="20378" y="12009"/>
                </a:cubicBezTo>
                <a:cubicBezTo>
                  <a:pt x="20678" y="11768"/>
                  <a:pt x="21127" y="11074"/>
                  <a:pt x="21257" y="10647"/>
                </a:cubicBezTo>
                <a:cubicBezTo>
                  <a:pt x="21303" y="10498"/>
                  <a:pt x="21356" y="10359"/>
                  <a:pt x="21376" y="10337"/>
                </a:cubicBezTo>
                <a:cubicBezTo>
                  <a:pt x="21397" y="10316"/>
                  <a:pt x="21441" y="10143"/>
                  <a:pt x="21471" y="9954"/>
                </a:cubicBezTo>
                <a:cubicBezTo>
                  <a:pt x="21502" y="9765"/>
                  <a:pt x="21543" y="9579"/>
                  <a:pt x="21564" y="9542"/>
                </a:cubicBezTo>
                <a:cubicBezTo>
                  <a:pt x="21588" y="9496"/>
                  <a:pt x="21600" y="9043"/>
                  <a:pt x="21599" y="8583"/>
                </a:cubicBezTo>
                <a:cubicBezTo>
                  <a:pt x="21599" y="8123"/>
                  <a:pt x="21586" y="7655"/>
                  <a:pt x="21561" y="7576"/>
                </a:cubicBezTo>
                <a:cubicBezTo>
                  <a:pt x="21539" y="7507"/>
                  <a:pt x="21451" y="7195"/>
                  <a:pt x="21366" y="6885"/>
                </a:cubicBezTo>
                <a:cubicBezTo>
                  <a:pt x="21102" y="5919"/>
                  <a:pt x="20571" y="5169"/>
                  <a:pt x="19936" y="4861"/>
                </a:cubicBezTo>
                <a:cubicBezTo>
                  <a:pt x="19774" y="4783"/>
                  <a:pt x="19537" y="4748"/>
                  <a:pt x="19300" y="4756"/>
                </a:cubicBezTo>
                <a:close/>
                <a:moveTo>
                  <a:pt x="3588" y="4819"/>
                </a:moveTo>
                <a:cubicBezTo>
                  <a:pt x="3480" y="4799"/>
                  <a:pt x="3165" y="4938"/>
                  <a:pt x="3040" y="5074"/>
                </a:cubicBezTo>
                <a:cubicBezTo>
                  <a:pt x="2901" y="5226"/>
                  <a:pt x="2802" y="5496"/>
                  <a:pt x="2741" y="5892"/>
                </a:cubicBezTo>
                <a:cubicBezTo>
                  <a:pt x="2697" y="6176"/>
                  <a:pt x="2700" y="6276"/>
                  <a:pt x="2762" y="6551"/>
                </a:cubicBezTo>
                <a:cubicBezTo>
                  <a:pt x="2865" y="7008"/>
                  <a:pt x="3031" y="7277"/>
                  <a:pt x="3271" y="7379"/>
                </a:cubicBezTo>
                <a:cubicBezTo>
                  <a:pt x="3878" y="7636"/>
                  <a:pt x="4336" y="6865"/>
                  <a:pt x="4215" y="5792"/>
                </a:cubicBezTo>
                <a:cubicBezTo>
                  <a:pt x="4179" y="5477"/>
                  <a:pt x="3894" y="4931"/>
                  <a:pt x="3755" y="4914"/>
                </a:cubicBezTo>
                <a:cubicBezTo>
                  <a:pt x="3703" y="4907"/>
                  <a:pt x="3642" y="4873"/>
                  <a:pt x="3621" y="4838"/>
                </a:cubicBezTo>
                <a:cubicBezTo>
                  <a:pt x="3615" y="4828"/>
                  <a:pt x="3604" y="4821"/>
                  <a:pt x="3588" y="4819"/>
                </a:cubicBezTo>
                <a:close/>
                <a:moveTo>
                  <a:pt x="10533" y="5503"/>
                </a:moveTo>
                <a:cubicBezTo>
                  <a:pt x="10145" y="5530"/>
                  <a:pt x="10085" y="5556"/>
                  <a:pt x="9733" y="5840"/>
                </a:cubicBezTo>
                <a:cubicBezTo>
                  <a:pt x="9211" y="6263"/>
                  <a:pt x="8842" y="6875"/>
                  <a:pt x="8630" y="7670"/>
                </a:cubicBezTo>
                <a:cubicBezTo>
                  <a:pt x="8455" y="8325"/>
                  <a:pt x="8435" y="8450"/>
                  <a:pt x="8399" y="9080"/>
                </a:cubicBezTo>
                <a:cubicBezTo>
                  <a:pt x="8384" y="9332"/>
                  <a:pt x="8372" y="9555"/>
                  <a:pt x="8370" y="9574"/>
                </a:cubicBezTo>
                <a:cubicBezTo>
                  <a:pt x="8369" y="9594"/>
                  <a:pt x="8379" y="9659"/>
                  <a:pt x="8393" y="9718"/>
                </a:cubicBezTo>
                <a:cubicBezTo>
                  <a:pt x="8407" y="9778"/>
                  <a:pt x="8429" y="9939"/>
                  <a:pt x="8440" y="10078"/>
                </a:cubicBezTo>
                <a:cubicBezTo>
                  <a:pt x="8495" y="10769"/>
                  <a:pt x="8864" y="11852"/>
                  <a:pt x="9192" y="12287"/>
                </a:cubicBezTo>
                <a:cubicBezTo>
                  <a:pt x="9443" y="12620"/>
                  <a:pt x="9813" y="12945"/>
                  <a:pt x="10069" y="13060"/>
                </a:cubicBezTo>
                <a:cubicBezTo>
                  <a:pt x="10366" y="13193"/>
                  <a:pt x="10930" y="13201"/>
                  <a:pt x="11210" y="13076"/>
                </a:cubicBezTo>
                <a:cubicBezTo>
                  <a:pt x="11798" y="12813"/>
                  <a:pt x="12395" y="12027"/>
                  <a:pt x="12654" y="11172"/>
                </a:cubicBezTo>
                <a:cubicBezTo>
                  <a:pt x="13126" y="9614"/>
                  <a:pt x="12955" y="7790"/>
                  <a:pt x="12225" y="6579"/>
                </a:cubicBezTo>
                <a:cubicBezTo>
                  <a:pt x="11754" y="5799"/>
                  <a:pt x="11215" y="5455"/>
                  <a:pt x="10533" y="5503"/>
                </a:cubicBezTo>
                <a:close/>
                <a:moveTo>
                  <a:pt x="5396" y="6220"/>
                </a:moveTo>
                <a:cubicBezTo>
                  <a:pt x="5198" y="6213"/>
                  <a:pt x="5051" y="6334"/>
                  <a:pt x="4880" y="6619"/>
                </a:cubicBezTo>
                <a:cubicBezTo>
                  <a:pt x="4675" y="6960"/>
                  <a:pt x="4664" y="7011"/>
                  <a:pt x="4668" y="7546"/>
                </a:cubicBezTo>
                <a:cubicBezTo>
                  <a:pt x="4671" y="7979"/>
                  <a:pt x="4730" y="8193"/>
                  <a:pt x="4926" y="8495"/>
                </a:cubicBezTo>
                <a:cubicBezTo>
                  <a:pt x="5071" y="8717"/>
                  <a:pt x="5129" y="8759"/>
                  <a:pt x="5322" y="8774"/>
                </a:cubicBezTo>
                <a:cubicBezTo>
                  <a:pt x="5447" y="8784"/>
                  <a:pt x="5558" y="8804"/>
                  <a:pt x="5568" y="8821"/>
                </a:cubicBezTo>
                <a:cubicBezTo>
                  <a:pt x="5595" y="8866"/>
                  <a:pt x="5884" y="8560"/>
                  <a:pt x="5975" y="8389"/>
                </a:cubicBezTo>
                <a:cubicBezTo>
                  <a:pt x="6362" y="7664"/>
                  <a:pt x="6159" y="6474"/>
                  <a:pt x="5613" y="6270"/>
                </a:cubicBezTo>
                <a:cubicBezTo>
                  <a:pt x="5533" y="6240"/>
                  <a:pt x="5462" y="6223"/>
                  <a:pt x="5396" y="6220"/>
                </a:cubicBezTo>
                <a:close/>
                <a:moveTo>
                  <a:pt x="1418" y="6231"/>
                </a:moveTo>
                <a:cubicBezTo>
                  <a:pt x="1302" y="6242"/>
                  <a:pt x="1237" y="6296"/>
                  <a:pt x="1100" y="6449"/>
                </a:cubicBezTo>
                <a:cubicBezTo>
                  <a:pt x="986" y="6578"/>
                  <a:pt x="887" y="6725"/>
                  <a:pt x="880" y="6778"/>
                </a:cubicBezTo>
                <a:cubicBezTo>
                  <a:pt x="874" y="6831"/>
                  <a:pt x="845" y="7019"/>
                  <a:pt x="816" y="7193"/>
                </a:cubicBezTo>
                <a:cubicBezTo>
                  <a:pt x="723" y="7760"/>
                  <a:pt x="865" y="8312"/>
                  <a:pt x="1188" y="8647"/>
                </a:cubicBezTo>
                <a:cubicBezTo>
                  <a:pt x="1343" y="8807"/>
                  <a:pt x="1670" y="8825"/>
                  <a:pt x="1872" y="8684"/>
                </a:cubicBezTo>
                <a:cubicBezTo>
                  <a:pt x="2160" y="8484"/>
                  <a:pt x="2364" y="7849"/>
                  <a:pt x="2306" y="7334"/>
                </a:cubicBezTo>
                <a:cubicBezTo>
                  <a:pt x="2231" y="6662"/>
                  <a:pt x="1957" y="6260"/>
                  <a:pt x="1556" y="6232"/>
                </a:cubicBezTo>
                <a:cubicBezTo>
                  <a:pt x="1502" y="6229"/>
                  <a:pt x="1457" y="6228"/>
                  <a:pt x="1418" y="6231"/>
                </a:cubicBezTo>
                <a:close/>
                <a:moveTo>
                  <a:pt x="3378" y="8201"/>
                </a:moveTo>
                <a:cubicBezTo>
                  <a:pt x="3359" y="8204"/>
                  <a:pt x="3347" y="8209"/>
                  <a:pt x="3343" y="8220"/>
                </a:cubicBezTo>
                <a:cubicBezTo>
                  <a:pt x="3330" y="8255"/>
                  <a:pt x="3286" y="8279"/>
                  <a:pt x="3247" y="8271"/>
                </a:cubicBezTo>
                <a:cubicBezTo>
                  <a:pt x="3077" y="8237"/>
                  <a:pt x="2624" y="8614"/>
                  <a:pt x="2427" y="8954"/>
                </a:cubicBezTo>
                <a:cubicBezTo>
                  <a:pt x="1835" y="9975"/>
                  <a:pt x="1829" y="11598"/>
                  <a:pt x="2413" y="12622"/>
                </a:cubicBezTo>
                <a:cubicBezTo>
                  <a:pt x="2599" y="12948"/>
                  <a:pt x="2904" y="13223"/>
                  <a:pt x="3151" y="13289"/>
                </a:cubicBezTo>
                <a:cubicBezTo>
                  <a:pt x="3249" y="13315"/>
                  <a:pt x="3338" y="13360"/>
                  <a:pt x="3348" y="13388"/>
                </a:cubicBezTo>
                <a:cubicBezTo>
                  <a:pt x="3381" y="13477"/>
                  <a:pt x="3963" y="13259"/>
                  <a:pt x="4179" y="13076"/>
                </a:cubicBezTo>
                <a:cubicBezTo>
                  <a:pt x="4944" y="12427"/>
                  <a:pt x="5229" y="10664"/>
                  <a:pt x="4771" y="9426"/>
                </a:cubicBezTo>
                <a:cubicBezTo>
                  <a:pt x="4673" y="9164"/>
                  <a:pt x="4325" y="8573"/>
                  <a:pt x="4266" y="8571"/>
                </a:cubicBezTo>
                <a:cubicBezTo>
                  <a:pt x="4248" y="8570"/>
                  <a:pt x="4175" y="8519"/>
                  <a:pt x="4104" y="8458"/>
                </a:cubicBezTo>
                <a:cubicBezTo>
                  <a:pt x="3955" y="8330"/>
                  <a:pt x="3508" y="8180"/>
                  <a:pt x="3378" y="8201"/>
                </a:cubicBezTo>
                <a:close/>
                <a:moveTo>
                  <a:pt x="14782" y="8849"/>
                </a:moveTo>
                <a:cubicBezTo>
                  <a:pt x="14710" y="8853"/>
                  <a:pt x="14646" y="8860"/>
                  <a:pt x="14602" y="8874"/>
                </a:cubicBezTo>
                <a:cubicBezTo>
                  <a:pt x="14345" y="8954"/>
                  <a:pt x="13903" y="9496"/>
                  <a:pt x="13709" y="9970"/>
                </a:cubicBezTo>
                <a:cubicBezTo>
                  <a:pt x="13489" y="10507"/>
                  <a:pt x="13404" y="11525"/>
                  <a:pt x="13526" y="12155"/>
                </a:cubicBezTo>
                <a:cubicBezTo>
                  <a:pt x="13694" y="13022"/>
                  <a:pt x="14057" y="13621"/>
                  <a:pt x="14559" y="13860"/>
                </a:cubicBezTo>
                <a:cubicBezTo>
                  <a:pt x="14928" y="14036"/>
                  <a:pt x="15371" y="13951"/>
                  <a:pt x="15725" y="13638"/>
                </a:cubicBezTo>
                <a:cubicBezTo>
                  <a:pt x="15809" y="13564"/>
                  <a:pt x="15891" y="13511"/>
                  <a:pt x="15909" y="13520"/>
                </a:cubicBezTo>
                <a:cubicBezTo>
                  <a:pt x="15927" y="13528"/>
                  <a:pt x="15936" y="13510"/>
                  <a:pt x="15931" y="13480"/>
                </a:cubicBezTo>
                <a:cubicBezTo>
                  <a:pt x="15927" y="13451"/>
                  <a:pt x="16002" y="13285"/>
                  <a:pt x="16098" y="13114"/>
                </a:cubicBezTo>
                <a:cubicBezTo>
                  <a:pt x="16325" y="12709"/>
                  <a:pt x="16467" y="12052"/>
                  <a:pt x="16477" y="11355"/>
                </a:cubicBezTo>
                <a:cubicBezTo>
                  <a:pt x="16481" y="11068"/>
                  <a:pt x="16469" y="10800"/>
                  <a:pt x="16451" y="10757"/>
                </a:cubicBezTo>
                <a:cubicBezTo>
                  <a:pt x="16433" y="10714"/>
                  <a:pt x="16412" y="10616"/>
                  <a:pt x="16404" y="10540"/>
                </a:cubicBezTo>
                <a:cubicBezTo>
                  <a:pt x="16344" y="9946"/>
                  <a:pt x="15853" y="9139"/>
                  <a:pt x="15429" y="8935"/>
                </a:cubicBezTo>
                <a:cubicBezTo>
                  <a:pt x="15305" y="8875"/>
                  <a:pt x="15001" y="8840"/>
                  <a:pt x="14782" y="8849"/>
                </a:cubicBezTo>
                <a:close/>
                <a:moveTo>
                  <a:pt x="6152" y="9505"/>
                </a:moveTo>
                <a:cubicBezTo>
                  <a:pt x="5956" y="9503"/>
                  <a:pt x="5909" y="9533"/>
                  <a:pt x="5736" y="9787"/>
                </a:cubicBezTo>
                <a:cubicBezTo>
                  <a:pt x="5599" y="9989"/>
                  <a:pt x="5526" y="10166"/>
                  <a:pt x="5488" y="10393"/>
                </a:cubicBezTo>
                <a:cubicBezTo>
                  <a:pt x="5431" y="10736"/>
                  <a:pt x="5444" y="11180"/>
                  <a:pt x="5519" y="11411"/>
                </a:cubicBezTo>
                <a:cubicBezTo>
                  <a:pt x="5603" y="11668"/>
                  <a:pt x="5834" y="11984"/>
                  <a:pt x="5997" y="12062"/>
                </a:cubicBezTo>
                <a:cubicBezTo>
                  <a:pt x="6287" y="12201"/>
                  <a:pt x="6626" y="12010"/>
                  <a:pt x="6823" y="11595"/>
                </a:cubicBezTo>
                <a:cubicBezTo>
                  <a:pt x="6950" y="11328"/>
                  <a:pt x="6963" y="11256"/>
                  <a:pt x="6963" y="10801"/>
                </a:cubicBezTo>
                <a:cubicBezTo>
                  <a:pt x="6963" y="10363"/>
                  <a:pt x="6948" y="10268"/>
                  <a:pt x="6841" y="10034"/>
                </a:cubicBezTo>
                <a:cubicBezTo>
                  <a:pt x="6688" y="9699"/>
                  <a:pt x="6437" y="9507"/>
                  <a:pt x="6152" y="9505"/>
                </a:cubicBezTo>
                <a:close/>
                <a:moveTo>
                  <a:pt x="864" y="9518"/>
                </a:moveTo>
                <a:cubicBezTo>
                  <a:pt x="568" y="9481"/>
                  <a:pt x="378" y="9603"/>
                  <a:pt x="173" y="9958"/>
                </a:cubicBezTo>
                <a:lnTo>
                  <a:pt x="0" y="10257"/>
                </a:lnTo>
                <a:lnTo>
                  <a:pt x="0" y="10298"/>
                </a:lnTo>
                <a:lnTo>
                  <a:pt x="11" y="10941"/>
                </a:lnTo>
                <a:cubicBezTo>
                  <a:pt x="21" y="11560"/>
                  <a:pt x="30" y="11627"/>
                  <a:pt x="109" y="11649"/>
                </a:cubicBezTo>
                <a:cubicBezTo>
                  <a:pt x="156" y="11663"/>
                  <a:pt x="216" y="11720"/>
                  <a:pt x="242" y="11775"/>
                </a:cubicBezTo>
                <a:cubicBezTo>
                  <a:pt x="268" y="11831"/>
                  <a:pt x="356" y="11924"/>
                  <a:pt x="436" y="11982"/>
                </a:cubicBezTo>
                <a:cubicBezTo>
                  <a:pt x="952" y="12355"/>
                  <a:pt x="1512" y="11740"/>
                  <a:pt x="1512" y="10799"/>
                </a:cubicBezTo>
                <a:cubicBezTo>
                  <a:pt x="1512" y="10410"/>
                  <a:pt x="1426" y="10096"/>
                  <a:pt x="1236" y="9795"/>
                </a:cubicBezTo>
                <a:cubicBezTo>
                  <a:pt x="1109" y="9593"/>
                  <a:pt x="1039" y="9540"/>
                  <a:pt x="864" y="9518"/>
                </a:cubicBezTo>
                <a:close/>
                <a:moveTo>
                  <a:pt x="1608" y="12806"/>
                </a:moveTo>
                <a:cubicBezTo>
                  <a:pt x="1372" y="12784"/>
                  <a:pt x="1134" y="12944"/>
                  <a:pt x="946" y="13262"/>
                </a:cubicBezTo>
                <a:cubicBezTo>
                  <a:pt x="831" y="13458"/>
                  <a:pt x="818" y="13536"/>
                  <a:pt x="801" y="14119"/>
                </a:cubicBezTo>
                <a:cubicBezTo>
                  <a:pt x="790" y="14493"/>
                  <a:pt x="803" y="14554"/>
                  <a:pt x="967" y="14924"/>
                </a:cubicBezTo>
                <a:cubicBezTo>
                  <a:pt x="1064" y="15143"/>
                  <a:pt x="1154" y="15311"/>
                  <a:pt x="1167" y="15298"/>
                </a:cubicBezTo>
                <a:cubicBezTo>
                  <a:pt x="1180" y="15285"/>
                  <a:pt x="1258" y="15300"/>
                  <a:pt x="1341" y="15333"/>
                </a:cubicBezTo>
                <a:cubicBezTo>
                  <a:pt x="1796" y="15513"/>
                  <a:pt x="2224" y="15054"/>
                  <a:pt x="2307" y="14297"/>
                </a:cubicBezTo>
                <a:cubicBezTo>
                  <a:pt x="2319" y="14185"/>
                  <a:pt x="2340" y="14075"/>
                  <a:pt x="2353" y="14054"/>
                </a:cubicBezTo>
                <a:cubicBezTo>
                  <a:pt x="2365" y="14032"/>
                  <a:pt x="2357" y="13980"/>
                  <a:pt x="2336" y="13937"/>
                </a:cubicBezTo>
                <a:cubicBezTo>
                  <a:pt x="2314" y="13893"/>
                  <a:pt x="2290" y="13763"/>
                  <a:pt x="2282" y="13647"/>
                </a:cubicBezTo>
                <a:cubicBezTo>
                  <a:pt x="2267" y="13412"/>
                  <a:pt x="2034" y="13011"/>
                  <a:pt x="1841" y="12889"/>
                </a:cubicBezTo>
                <a:cubicBezTo>
                  <a:pt x="1765" y="12841"/>
                  <a:pt x="1687" y="12813"/>
                  <a:pt x="1608" y="12806"/>
                </a:cubicBezTo>
                <a:close/>
                <a:moveTo>
                  <a:pt x="5443" y="12814"/>
                </a:moveTo>
                <a:cubicBezTo>
                  <a:pt x="5179" y="12814"/>
                  <a:pt x="5038" y="12902"/>
                  <a:pt x="4878" y="13168"/>
                </a:cubicBezTo>
                <a:cubicBezTo>
                  <a:pt x="4722" y="13429"/>
                  <a:pt x="4666" y="13670"/>
                  <a:pt x="4666" y="14082"/>
                </a:cubicBezTo>
                <a:cubicBezTo>
                  <a:pt x="4666" y="14649"/>
                  <a:pt x="4791" y="14974"/>
                  <a:pt x="5133" y="15300"/>
                </a:cubicBezTo>
                <a:cubicBezTo>
                  <a:pt x="5282" y="15442"/>
                  <a:pt x="5309" y="15446"/>
                  <a:pt x="5552" y="15357"/>
                </a:cubicBezTo>
                <a:cubicBezTo>
                  <a:pt x="5764" y="15279"/>
                  <a:pt x="5840" y="15209"/>
                  <a:pt x="5970" y="14970"/>
                </a:cubicBezTo>
                <a:cubicBezTo>
                  <a:pt x="6417" y="14151"/>
                  <a:pt x="6090" y="12814"/>
                  <a:pt x="5443" y="12814"/>
                </a:cubicBezTo>
                <a:close/>
                <a:moveTo>
                  <a:pt x="18046" y="13380"/>
                </a:moveTo>
                <a:cubicBezTo>
                  <a:pt x="17496" y="13370"/>
                  <a:pt x="16940" y="13714"/>
                  <a:pt x="16482" y="14412"/>
                </a:cubicBezTo>
                <a:cubicBezTo>
                  <a:pt x="16017" y="15123"/>
                  <a:pt x="15769" y="16107"/>
                  <a:pt x="15769" y="17242"/>
                </a:cubicBezTo>
                <a:cubicBezTo>
                  <a:pt x="15769" y="18015"/>
                  <a:pt x="15842" y="18492"/>
                  <a:pt x="16063" y="19149"/>
                </a:cubicBezTo>
                <a:cubicBezTo>
                  <a:pt x="16149" y="19406"/>
                  <a:pt x="16214" y="19659"/>
                  <a:pt x="16208" y="19709"/>
                </a:cubicBezTo>
                <a:cubicBezTo>
                  <a:pt x="16201" y="19758"/>
                  <a:pt x="16225" y="19798"/>
                  <a:pt x="16260" y="19798"/>
                </a:cubicBezTo>
                <a:cubicBezTo>
                  <a:pt x="16294" y="19798"/>
                  <a:pt x="16407" y="19929"/>
                  <a:pt x="16510" y="20090"/>
                </a:cubicBezTo>
                <a:cubicBezTo>
                  <a:pt x="16853" y="20623"/>
                  <a:pt x="17332" y="20988"/>
                  <a:pt x="17793" y="21069"/>
                </a:cubicBezTo>
                <a:cubicBezTo>
                  <a:pt x="17927" y="21092"/>
                  <a:pt x="18043" y="21121"/>
                  <a:pt x="18050" y="21132"/>
                </a:cubicBezTo>
                <a:cubicBezTo>
                  <a:pt x="18058" y="21143"/>
                  <a:pt x="18126" y="21124"/>
                  <a:pt x="18201" y="21091"/>
                </a:cubicBezTo>
                <a:cubicBezTo>
                  <a:pt x="18277" y="21058"/>
                  <a:pt x="18409" y="21017"/>
                  <a:pt x="18495" y="20999"/>
                </a:cubicBezTo>
                <a:cubicBezTo>
                  <a:pt x="18582" y="20981"/>
                  <a:pt x="18806" y="20843"/>
                  <a:pt x="18993" y="20691"/>
                </a:cubicBezTo>
                <a:cubicBezTo>
                  <a:pt x="19179" y="20539"/>
                  <a:pt x="19347" y="20422"/>
                  <a:pt x="19365" y="20430"/>
                </a:cubicBezTo>
                <a:cubicBezTo>
                  <a:pt x="19383" y="20438"/>
                  <a:pt x="19393" y="20421"/>
                  <a:pt x="19388" y="20391"/>
                </a:cubicBezTo>
                <a:cubicBezTo>
                  <a:pt x="19384" y="20361"/>
                  <a:pt x="19490" y="20146"/>
                  <a:pt x="19626" y="19912"/>
                </a:cubicBezTo>
                <a:cubicBezTo>
                  <a:pt x="20060" y="19163"/>
                  <a:pt x="20258" y="18354"/>
                  <a:pt x="20268" y="17285"/>
                </a:cubicBezTo>
                <a:cubicBezTo>
                  <a:pt x="20279" y="16163"/>
                  <a:pt x="20059" y="15273"/>
                  <a:pt x="19573" y="14471"/>
                </a:cubicBezTo>
                <a:cubicBezTo>
                  <a:pt x="19139" y="13755"/>
                  <a:pt x="18595" y="13391"/>
                  <a:pt x="18046" y="13380"/>
                </a:cubicBezTo>
                <a:close/>
                <a:moveTo>
                  <a:pt x="12395" y="13924"/>
                </a:moveTo>
                <a:cubicBezTo>
                  <a:pt x="12193" y="13932"/>
                  <a:pt x="11988" y="13985"/>
                  <a:pt x="11784" y="14085"/>
                </a:cubicBezTo>
                <a:cubicBezTo>
                  <a:pt x="11491" y="14230"/>
                  <a:pt x="10992" y="14715"/>
                  <a:pt x="10903" y="14943"/>
                </a:cubicBezTo>
                <a:cubicBezTo>
                  <a:pt x="10865" y="15040"/>
                  <a:pt x="10796" y="15118"/>
                  <a:pt x="10750" y="15118"/>
                </a:cubicBezTo>
                <a:cubicBezTo>
                  <a:pt x="10701" y="15118"/>
                  <a:pt x="10678" y="15151"/>
                  <a:pt x="10694" y="15196"/>
                </a:cubicBezTo>
                <a:cubicBezTo>
                  <a:pt x="10710" y="15238"/>
                  <a:pt x="10684" y="15344"/>
                  <a:pt x="10636" y="15430"/>
                </a:cubicBezTo>
                <a:cubicBezTo>
                  <a:pt x="10389" y="15880"/>
                  <a:pt x="10197" y="16852"/>
                  <a:pt x="10180" y="17745"/>
                </a:cubicBezTo>
                <a:cubicBezTo>
                  <a:pt x="10160" y="18778"/>
                  <a:pt x="10370" y="19647"/>
                  <a:pt x="10839" y="20471"/>
                </a:cubicBezTo>
                <a:cubicBezTo>
                  <a:pt x="11071" y="20877"/>
                  <a:pt x="11401" y="21249"/>
                  <a:pt x="11644" y="21379"/>
                </a:cubicBezTo>
                <a:cubicBezTo>
                  <a:pt x="11738" y="21429"/>
                  <a:pt x="11834" y="21499"/>
                  <a:pt x="11857" y="21534"/>
                </a:cubicBezTo>
                <a:cubicBezTo>
                  <a:pt x="11885" y="21578"/>
                  <a:pt x="12159" y="21598"/>
                  <a:pt x="12429" y="21596"/>
                </a:cubicBezTo>
                <a:cubicBezTo>
                  <a:pt x="12699" y="21594"/>
                  <a:pt x="12965" y="21570"/>
                  <a:pt x="12982" y="21525"/>
                </a:cubicBezTo>
                <a:cubicBezTo>
                  <a:pt x="12996" y="21486"/>
                  <a:pt x="13038" y="21453"/>
                  <a:pt x="13075" y="21453"/>
                </a:cubicBezTo>
                <a:cubicBezTo>
                  <a:pt x="13111" y="21453"/>
                  <a:pt x="13287" y="21332"/>
                  <a:pt x="13466" y="21183"/>
                </a:cubicBezTo>
                <a:cubicBezTo>
                  <a:pt x="13889" y="20831"/>
                  <a:pt x="14245" y="20211"/>
                  <a:pt x="14465" y="19440"/>
                </a:cubicBezTo>
                <a:cubicBezTo>
                  <a:pt x="14664" y="18743"/>
                  <a:pt x="14653" y="18819"/>
                  <a:pt x="14677" y="17962"/>
                </a:cubicBezTo>
                <a:cubicBezTo>
                  <a:pt x="14711" y="16774"/>
                  <a:pt x="14507" y="15862"/>
                  <a:pt x="14021" y="15035"/>
                </a:cubicBezTo>
                <a:cubicBezTo>
                  <a:pt x="13583" y="14288"/>
                  <a:pt x="13001" y="13902"/>
                  <a:pt x="12395" y="13924"/>
                </a:cubicBezTo>
                <a:close/>
                <a:moveTo>
                  <a:pt x="3498" y="14181"/>
                </a:moveTo>
                <a:cubicBezTo>
                  <a:pt x="3418" y="14177"/>
                  <a:pt x="3326" y="14183"/>
                  <a:pt x="3218" y="14197"/>
                </a:cubicBezTo>
                <a:cubicBezTo>
                  <a:pt x="3182" y="14202"/>
                  <a:pt x="3072" y="14330"/>
                  <a:pt x="2973" y="14482"/>
                </a:cubicBezTo>
                <a:cubicBezTo>
                  <a:pt x="2874" y="14634"/>
                  <a:pt x="2783" y="14757"/>
                  <a:pt x="2769" y="14757"/>
                </a:cubicBezTo>
                <a:cubicBezTo>
                  <a:pt x="2755" y="14757"/>
                  <a:pt x="2738" y="14977"/>
                  <a:pt x="2732" y="15244"/>
                </a:cubicBezTo>
                <a:cubicBezTo>
                  <a:pt x="2713" y="16012"/>
                  <a:pt x="2922" y="16557"/>
                  <a:pt x="3289" y="16701"/>
                </a:cubicBezTo>
                <a:cubicBezTo>
                  <a:pt x="3458" y="16767"/>
                  <a:pt x="3691" y="16722"/>
                  <a:pt x="3845" y="16592"/>
                </a:cubicBezTo>
                <a:cubicBezTo>
                  <a:pt x="4290" y="16215"/>
                  <a:pt x="4382" y="15137"/>
                  <a:pt x="4021" y="14536"/>
                </a:cubicBezTo>
                <a:cubicBezTo>
                  <a:pt x="3875" y="14293"/>
                  <a:pt x="3740" y="14192"/>
                  <a:pt x="3498" y="14181"/>
                </a:cubicBezTo>
                <a:close/>
              </a:path>
            </a:pathLst>
          </a:custGeom>
          <a:ln w="12700">
            <a:miter lim="400000"/>
          </a:ln>
        </p:spPr>
      </p:pic>
      <p:sp>
        <p:nvSpPr>
          <p:cNvPr id="522" name="Shape 509"/>
          <p:cNvSpPr/>
          <p:nvPr/>
        </p:nvSpPr>
        <p:spPr>
          <a:xfrm>
            <a:off x="3530203" y="5179217"/>
            <a:ext cx="1821659" cy="1821659"/>
          </a:xfrm>
          <a:prstGeom prst="ellipse">
            <a:avLst/>
          </a:prstGeom>
          <a:solidFill>
            <a:srgbClr val="EF4A16">
              <a:alpha val="70300"/>
            </a:srgbClr>
          </a:solidFill>
          <a:ln w="12700">
            <a:miter lim="400000"/>
          </a:ln>
        </p:spPr>
        <p:txBody>
          <a:bodyPr lIns="38100" tIns="38100" rIns="38100" bIns="38100" anchor="ctr"/>
          <a:lstStyle/>
          <a:p>
            <a:pPr>
              <a:lnSpc>
                <a:spcPts val="3000"/>
              </a:lnSpc>
              <a:defRPr baseline="9999" cap="all" spc="300" sz="2000">
                <a:solidFill>
                  <a:srgbClr val="FFFFFF"/>
                </a:solidFill>
                <a:latin typeface="Helvetica Neue Medium"/>
                <a:ea typeface="Helvetica Neue Medium"/>
                <a:cs typeface="Helvetica Neue Medium"/>
                <a:sym typeface="Helvetica Neue Medium"/>
              </a:defRPr>
            </a:pPr>
          </a:p>
        </p:txBody>
      </p:sp>
      <p:sp>
        <p:nvSpPr>
          <p:cNvPr id="523" name="Shape 510"/>
          <p:cNvSpPr txBox="1"/>
          <p:nvPr>
            <p:ph type="sldNum" sz="quarter" idx="4294967295"/>
          </p:nvPr>
        </p:nvSpPr>
        <p:spPr>
          <a:xfrm>
            <a:off x="23411535" y="12802670"/>
            <a:ext cx="220778" cy="369521"/>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522"/>
                                        </p:tgtEl>
                                        <p:attrNameLst>
                                          <p:attrName>style.visibility</p:attrName>
                                        </p:attrNameLst>
                                      </p:cBhvr>
                                      <p:to>
                                        <p:strVal val="visible"/>
                                      </p:to>
                                    </p:set>
                                    <p:anim calcmode="lin" valueType="num">
                                      <p:cBhvr>
                                        <p:cTn id="7" dur="1000" fill="hold"/>
                                        <p:tgtEl>
                                          <p:spTgt spid="522"/>
                                        </p:tgtEl>
                                        <p:attrNameLst>
                                          <p:attrName>ppt_x</p:attrName>
                                        </p:attrNameLst>
                                      </p:cBhvr>
                                      <p:tavLst>
                                        <p:tav tm="0">
                                          <p:val>
                                            <p:strVal val="#ppt_x"/>
                                          </p:val>
                                        </p:tav>
                                        <p:tav tm="100000">
                                          <p:val>
                                            <p:strVal val="#ppt_x"/>
                                          </p:val>
                                        </p:tav>
                                      </p:tavLst>
                                    </p:anim>
                                    <p:anim calcmode="lin" valueType="num">
                                      <p:cBhvr>
                                        <p:cTn id="8" dur="1000" fill="hold"/>
                                        <p:tgtEl>
                                          <p:spTgt spid="5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path" nodeType="clickEffect" presetSubtype="0" presetID="-1" grpId="2" accel="50000" decel="50000" fill="hold">
                                  <p:stCondLst>
                                    <p:cond delay="0"/>
                                  </p:stCondLst>
                                  <p:childTnLst>
                                    <p:animMotion path="M 0.000000 0.000000 L 0.139709 0.000000" origin="layout" pathEditMode="relative">
                                      <p:cBhvr>
                                        <p:cTn id="12" dur="1000" fill="hold"/>
                                        <p:tgtEl>
                                          <p:spTgt spid="522"/>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Class="path" nodeType="clickEffect" presetSubtype="0" presetID="-1" grpId="3" accel="50000" decel="50000" fill="hold">
                                  <p:stCondLst>
                                    <p:cond delay="0"/>
                                  </p:stCondLst>
                                  <p:childTnLst>
                                    <p:animMotion path="M 0.139709 0.000000 L 0.418148 0.014708" origin="layout" pathEditMode="relative">
                                      <p:cBhvr>
                                        <p:cTn id="16" dur="1000" fill="hold"/>
                                        <p:tgtEl>
                                          <p:spTgt spid="522"/>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2"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5" name="droppedImage.pdf" descr="droppedImage.pdf"/>
          <p:cNvPicPr>
            <a:picLocks noChangeAspect="1"/>
          </p:cNvPicPr>
          <p:nvPr/>
        </p:nvPicPr>
        <p:blipFill>
          <a:blip r:embed="rId2">
            <a:extLst/>
          </a:blip>
          <a:stretch>
            <a:fillRect/>
          </a:stretch>
        </p:blipFill>
        <p:spPr>
          <a:xfrm>
            <a:off x="8584406" y="2035967"/>
            <a:ext cx="7187905" cy="9626205"/>
          </a:xfrm>
          <a:prstGeom prst="rect">
            <a:avLst/>
          </a:prstGeom>
          <a:ln w="12700">
            <a:miter lim="400000"/>
          </a:ln>
        </p:spPr>
      </p:pic>
      <p:sp>
        <p:nvSpPr>
          <p:cNvPr id="526" name="Shape 513"/>
          <p:cNvSpPr/>
          <p:nvPr/>
        </p:nvSpPr>
        <p:spPr>
          <a:xfrm flipH="1">
            <a:off x="6173389" y="4464842"/>
            <a:ext cx="3" cy="3536158"/>
          </a:xfrm>
          <a:prstGeom prst="line">
            <a:avLst/>
          </a:prstGeom>
          <a:ln w="101600">
            <a:solidFill>
              <a:srgbClr val="FF2600"/>
            </a:solidFill>
            <a:miter lim="400000"/>
            <a:headEnd type="triangle"/>
            <a:tailEnd type="triangle"/>
          </a:ln>
        </p:spPr>
        <p:txBody>
          <a:bodyPr lIns="45718" tIns="45718" rIns="45718" bIns="45718"/>
          <a:lstStyle/>
          <a:p>
            <a:pPr>
              <a:defRPr>
                <a:solidFill>
                  <a:srgbClr val="FFFFFF"/>
                </a:solidFill>
              </a:defRPr>
            </a:pPr>
          </a:p>
        </p:txBody>
      </p:sp>
      <p:sp>
        <p:nvSpPr>
          <p:cNvPr id="527" name="Shape 514"/>
          <p:cNvSpPr txBox="1"/>
          <p:nvPr>
            <p:ph type="sldNum" sz="quarter" idx="4294967295"/>
          </p:nvPr>
        </p:nvSpPr>
        <p:spPr>
          <a:xfrm>
            <a:off x="23411535" y="12802670"/>
            <a:ext cx="220778" cy="369521"/>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526"/>
                                        </p:tgtEl>
                                        <p:attrNameLst>
                                          <p:attrName>style.visibility</p:attrName>
                                        </p:attrNameLst>
                                      </p:cBhvr>
                                      <p:to>
                                        <p:strVal val="visible"/>
                                      </p:to>
                                    </p:set>
                                    <p:animEffect filter="wipe(down)" transition="in">
                                      <p:cBhvr>
                                        <p:cTn id="7" dur="2500"/>
                                        <p:tgtEl>
                                          <p:spTgt spid="526"/>
                                        </p:tgtEl>
                                      </p:cBhvr>
                                    </p:animEffect>
                                  </p:childTnLst>
                                </p:cTn>
                              </p:par>
                            </p:childTnLst>
                          </p:cTn>
                        </p:par>
                      </p:childTnLst>
                    </p:cTn>
                  </p:par>
                  <p:par>
                    <p:cTn id="8" fill="hold">
                      <p:stCondLst>
                        <p:cond delay="indefinite"/>
                      </p:stCondLst>
                      <p:childTnLst>
                        <p:par>
                          <p:cTn id="9" fill="hold">
                            <p:stCondLst>
                              <p:cond delay="0"/>
                            </p:stCondLst>
                            <p:childTnLst>
                              <p:par>
                                <p:cTn id="10" presetClass="path" nodeType="clickEffect" presetSubtype="0" presetID="-1" grpId="2" accel="50000" decel="50000" fill="hold">
                                  <p:stCondLst>
                                    <p:cond delay="0"/>
                                  </p:stCondLst>
                                  <p:childTnLst>
                                    <p:animMotion path="M 0.000000 0.000000 L 0.208478 0.245819" origin="layout" pathEditMode="relative">
                                      <p:cBhvr>
                                        <p:cTn id="11" dur="1000" fill="hold"/>
                                        <p:tgtEl>
                                          <p:spTgt spid="526"/>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Class="path" nodeType="clickEffect" presetSubtype="0" presetID="-1" grpId="3" accel="50000" decel="50000" fill="hold">
                                  <p:stCondLst>
                                    <p:cond delay="0"/>
                                  </p:stCondLst>
                                  <p:childTnLst>
                                    <p:animMotion path="M 0.208478 0.245819 L 0.300774 0.029341" origin="layout" pathEditMode="relative">
                                      <p:cBhvr>
                                        <p:cTn id="15" dur="1000" fill="hold"/>
                                        <p:tgtEl>
                                          <p:spTgt spid="526"/>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6"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Shape 516"/>
          <p:cNvSpPr txBox="1"/>
          <p:nvPr>
            <p:ph type="body" sz="quarter" idx="1"/>
          </p:nvPr>
        </p:nvSpPr>
        <p:spPr>
          <a:xfrm>
            <a:off x="6499367" y="2046209"/>
            <a:ext cx="8302989" cy="684373"/>
          </a:xfrm>
          <a:prstGeom prst="rect">
            <a:avLst/>
          </a:prstGeom>
        </p:spPr>
        <p:txBody>
          <a:bodyPr/>
          <a:lstStyle/>
          <a:p>
            <a:pPr/>
            <a:r>
              <a:t>Ullamcorper Lorem Ridiculus</a:t>
            </a:r>
          </a:p>
        </p:txBody>
      </p:sp>
      <p:pic>
        <p:nvPicPr>
          <p:cNvPr id="530" name="droppedImage.pdf" descr="droppedImage.pdf"/>
          <p:cNvPicPr>
            <a:picLocks noChangeAspect="1"/>
          </p:cNvPicPr>
          <p:nvPr/>
        </p:nvPicPr>
        <p:blipFill>
          <a:blip r:embed="rId2">
            <a:extLst/>
          </a:blip>
          <a:stretch>
            <a:fillRect/>
          </a:stretch>
        </p:blipFill>
        <p:spPr>
          <a:xfrm>
            <a:off x="4083842" y="397932"/>
            <a:ext cx="16769956" cy="13043299"/>
          </a:xfrm>
          <a:prstGeom prst="rect">
            <a:avLst/>
          </a:prstGeom>
          <a:ln w="12700">
            <a:miter lim="400000"/>
          </a:ln>
        </p:spPr>
      </p:pic>
      <p:sp>
        <p:nvSpPr>
          <p:cNvPr id="531" name="Shape 518"/>
          <p:cNvSpPr/>
          <p:nvPr/>
        </p:nvSpPr>
        <p:spPr>
          <a:xfrm>
            <a:off x="12192000" y="4554139"/>
            <a:ext cx="1035845" cy="3429003"/>
          </a:xfrm>
          <a:prstGeom prst="rect">
            <a:avLst/>
          </a:prstGeom>
          <a:solidFill>
            <a:srgbClr val="6B6B6B"/>
          </a:solidFill>
          <a:ln w="12700">
            <a:miter lim="400000"/>
          </a:ln>
        </p:spPr>
        <p:txBody>
          <a:bodyPr lIns="38100" tIns="38100" rIns="38100" bIns="38100" anchor="ctr"/>
          <a:lstStyle/>
          <a:p>
            <a:pPr defTabSz="1160858">
              <a:lnSpc>
                <a:spcPts val="3000"/>
              </a:lnSpc>
              <a:defRPr baseline="2564" cap="all" spc="1169" sz="7800">
                <a:solidFill>
                  <a:srgbClr val="FFFFFF"/>
                </a:solidFill>
                <a:latin typeface="Helvetica Neue Medium"/>
                <a:ea typeface="Helvetica Neue Medium"/>
                <a:cs typeface="Helvetica Neue Medium"/>
                <a:sym typeface="Helvetica Neue Medium"/>
              </a:defRPr>
            </a:pPr>
          </a:p>
        </p:txBody>
      </p:sp>
      <p:sp>
        <p:nvSpPr>
          <p:cNvPr id="532" name="Shape 519"/>
          <p:cNvSpPr txBox="1"/>
          <p:nvPr>
            <p:ph type="sldNum" sz="quarter" idx="4294967295"/>
          </p:nvPr>
        </p:nvSpPr>
        <p:spPr>
          <a:xfrm>
            <a:off x="23417428" y="12809223"/>
            <a:ext cx="208992" cy="356415"/>
          </a:xfrm>
          <a:prstGeom prst="rect">
            <a:avLst/>
          </a:prstGeom>
          <a:extLst>
            <a:ext uri="{C572A759-6A51-4108-AA02-DFA0A04FC94B}">
              <ma14:wrappingTextBoxFlag xmlns:ma14="http://schemas.microsoft.com/office/mac/drawingml/2011/main" val="1"/>
            </a:ext>
          </a:extLst>
        </p:spPr>
        <p:txBody>
          <a:bodyPr/>
          <a:lstStyle>
            <a:lvl1pPr>
              <a:defRPr baseline="8332" spc="-120" sz="2400"/>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531"/>
                                        </p:tgtEl>
                                        <p:attrNameLst>
                                          <p:attrName>style.visibility</p:attrName>
                                        </p:attrNameLst>
                                      </p:cBhvr>
                                      <p:to>
                                        <p:strVal val="visible"/>
                                      </p:to>
                                    </p:set>
                                    <p:animEffect filter="wipe(up)" transition="in">
                                      <p:cBhvr>
                                        <p:cTn id="7" dur="1000"/>
                                        <p:tgtEl>
                                          <p:spTgt spid="531"/>
                                        </p:tgtEl>
                                      </p:cBhvr>
                                    </p:animEffect>
                                  </p:childTnLst>
                                </p:cTn>
                              </p:par>
                            </p:childTnLst>
                          </p:cTn>
                        </p:par>
                      </p:childTnLst>
                    </p:cTn>
                  </p:par>
                  <p:par>
                    <p:cTn id="8" fill="hold">
                      <p:stCondLst>
                        <p:cond delay="indefinite"/>
                      </p:stCondLst>
                      <p:childTnLst>
                        <p:par>
                          <p:cTn id="9" fill="hold">
                            <p:stCondLst>
                              <p:cond delay="0"/>
                            </p:stCondLst>
                            <p:childTnLst>
                              <p:par>
                                <p:cTn id="10" presetClass="path" nodeType="clickEffect" presetSubtype="0" presetID="-1" grpId="2" accel="50000" decel="50000" fill="hold">
                                  <p:stCondLst>
                                    <p:cond delay="0"/>
                                  </p:stCondLst>
                                  <p:childTnLst>
                                    <p:animMotion path="M 0.000000 0.000000 L -0.272917 -0.131481" origin="layout" pathEditMode="relative">
                                      <p:cBhvr>
                                        <p:cTn id="11" dur="1000" fill="hold"/>
                                        <p:tgtEl>
                                          <p:spTgt spid="531"/>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1"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Shape 521"/>
          <p:cNvSpPr txBox="1"/>
          <p:nvPr>
            <p:ph type="title"/>
          </p:nvPr>
        </p:nvSpPr>
        <p:spPr>
          <a:xfrm>
            <a:off x="1139824" y="984250"/>
            <a:ext cx="22104350" cy="2146300"/>
          </a:xfrm>
          <a:prstGeom prst="rect">
            <a:avLst/>
          </a:prstGeom>
        </p:spPr>
        <p:txBody>
          <a:bodyPr/>
          <a:lstStyle/>
          <a:p>
            <a:pPr/>
            <a:r>
              <a:t>Answer as fast as possible</a:t>
            </a:r>
          </a:p>
        </p:txBody>
      </p:sp>
      <p:sp>
        <p:nvSpPr>
          <p:cNvPr id="535" name="Shape 522"/>
          <p:cNvSpPr txBox="1"/>
          <p:nvPr>
            <p:ph type="body" idx="1"/>
          </p:nvPr>
        </p:nvSpPr>
        <p:spPr>
          <a:xfrm>
            <a:off x="1592261" y="3879043"/>
            <a:ext cx="21340586" cy="8642470"/>
          </a:xfrm>
          <a:prstGeom prst="rect">
            <a:avLst/>
          </a:prstGeom>
        </p:spPr>
        <p:txBody>
          <a:bodyPr/>
          <a:lstStyle/>
          <a:p>
            <a:pPr marL="1471041" indent="-853821" defTabSz="668655">
              <a:spcBef>
                <a:spcPts val="800"/>
              </a:spcBef>
              <a:buBlip>
                <a:blip r:embed="rId2"/>
              </a:buBlip>
              <a:defRPr sz="5100"/>
            </a:pPr>
            <a:r>
              <a:t>1+5</a:t>
            </a:r>
          </a:p>
          <a:p>
            <a:pPr marL="1471041" indent="-853821" defTabSz="668655">
              <a:spcBef>
                <a:spcPts val="800"/>
              </a:spcBef>
              <a:buBlip>
                <a:blip r:embed="rId2"/>
              </a:buBlip>
              <a:defRPr sz="5100"/>
            </a:pPr>
            <a:r>
              <a:t>2+4</a:t>
            </a:r>
          </a:p>
          <a:p>
            <a:pPr marL="1471041" indent="-853821" defTabSz="668655">
              <a:spcBef>
                <a:spcPts val="800"/>
              </a:spcBef>
              <a:buBlip>
                <a:blip r:embed="rId2"/>
              </a:buBlip>
              <a:defRPr sz="5100"/>
            </a:pPr>
            <a:r>
              <a:t>3+3</a:t>
            </a:r>
          </a:p>
          <a:p>
            <a:pPr marL="1471041" indent="-853821" defTabSz="668655">
              <a:spcBef>
                <a:spcPts val="800"/>
              </a:spcBef>
              <a:buBlip>
                <a:blip r:embed="rId2"/>
              </a:buBlip>
              <a:defRPr sz="5100"/>
            </a:pPr>
            <a:r>
              <a:t>4+2</a:t>
            </a:r>
          </a:p>
          <a:p>
            <a:pPr marL="1471041" indent="-853821" defTabSz="668655">
              <a:spcBef>
                <a:spcPts val="800"/>
              </a:spcBef>
              <a:buBlip>
                <a:blip r:embed="rId2"/>
              </a:buBlip>
              <a:defRPr sz="5100"/>
            </a:pPr>
            <a:r>
              <a:t>5+1</a:t>
            </a:r>
          </a:p>
          <a:p>
            <a:pPr marL="1471041" indent="-853821" defTabSz="668655">
              <a:spcBef>
                <a:spcPts val="800"/>
              </a:spcBef>
              <a:buBlip>
                <a:blip r:embed="rId2"/>
              </a:buBlip>
              <a:defRPr sz="5100"/>
            </a:pPr>
            <a:r>
              <a:t>Say the number six to yourself as many times as possible in 15 seconds</a:t>
            </a:r>
          </a:p>
          <a:p>
            <a:pPr marL="1471041" indent="-853821" defTabSz="668655">
              <a:spcBef>
                <a:spcPts val="800"/>
              </a:spcBef>
              <a:buBlip>
                <a:blip r:embed="rId2"/>
              </a:buBlip>
              <a:defRPr sz="5100"/>
            </a:pPr>
            <a:r>
              <a:t>Quick: Think of a vegetable!</a:t>
            </a:r>
          </a:p>
          <a:p>
            <a:pPr marL="1471041" indent="-853821" defTabSz="668655">
              <a:spcBef>
                <a:spcPts val="800"/>
              </a:spcBef>
              <a:buBlip>
                <a:blip r:embed="rId2"/>
              </a:buBlip>
              <a:defRPr sz="5100"/>
            </a:pPr>
            <a:r>
              <a:t>You thought of a cucumber!</a:t>
            </a:r>
          </a:p>
          <a:p>
            <a:pPr marL="1471041" indent="-853821" defTabSz="668655">
              <a:spcBef>
                <a:spcPts val="800"/>
              </a:spcBef>
              <a:buBlip>
                <a:blip r:embed="rId2"/>
              </a:buBlip>
              <a:defRPr sz="5100"/>
            </a:pPr>
            <a:r>
              <a:t>Or carott!</a:t>
            </a:r>
          </a:p>
        </p:txBody>
      </p:sp>
      <p:sp>
        <p:nvSpPr>
          <p:cNvPr id="536" name="Shape 523"/>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35">
                                            <p:bg/>
                                          </p:spTgt>
                                        </p:tgtEl>
                                        <p:attrNameLst>
                                          <p:attrName>style.visibility</p:attrName>
                                        </p:attrNameLst>
                                      </p:cBhvr>
                                      <p:to>
                                        <p:strVal val="visible"/>
                                      </p:to>
                                    </p:set>
                                    <p:animEffect filter="wipe(left)" transition="in">
                                      <p:cBhvr>
                                        <p:cTn id="7" dur="1000"/>
                                        <p:tgtEl>
                                          <p:spTgt spid="53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535">
                                            <p:txEl>
                                              <p:pRg st="0" end="0"/>
                                            </p:txEl>
                                          </p:spTgt>
                                        </p:tgtEl>
                                        <p:attrNameLst>
                                          <p:attrName>style.visibility</p:attrName>
                                        </p:attrNameLst>
                                      </p:cBhvr>
                                      <p:to>
                                        <p:strVal val="visible"/>
                                      </p:to>
                                    </p:set>
                                    <p:animEffect filter="wipe(left)" transition="in">
                                      <p:cBhvr>
                                        <p:cTn id="10" dur="1000"/>
                                        <p:tgtEl>
                                          <p:spTgt spid="535">
                                            <p:txEl>
                                              <p:pRg st="0" end="0"/>
                                            </p:txEl>
                                          </p:spTgt>
                                        </p:tgtEl>
                                      </p:cBhvr>
                                    </p:animEffect>
                                  </p:childTnLst>
                                </p:cTn>
                              </p:par>
                            </p:childTnLst>
                          </p:cTn>
                        </p:par>
                        <p:par>
                          <p:cTn id="11" fill="hold">
                            <p:stCondLst>
                              <p:cond delay="1000"/>
                            </p:stCondLst>
                            <p:childTnLst>
                              <p:par>
                                <p:cTn id="12" presetClass="entr" nodeType="afterEffect" presetSubtype="8" presetID="22" grpId="1" fill="hold">
                                  <p:stCondLst>
                                    <p:cond delay="0"/>
                                  </p:stCondLst>
                                  <p:iterate type="el" backwards="0">
                                    <p:tmAbs val="0"/>
                                  </p:iterate>
                                  <p:childTnLst>
                                    <p:set>
                                      <p:cBhvr>
                                        <p:cTn id="13" fill="hold"/>
                                        <p:tgtEl>
                                          <p:spTgt spid="535">
                                            <p:txEl>
                                              <p:pRg st="1" end="1"/>
                                            </p:txEl>
                                          </p:spTgt>
                                        </p:tgtEl>
                                        <p:attrNameLst>
                                          <p:attrName>style.visibility</p:attrName>
                                        </p:attrNameLst>
                                      </p:cBhvr>
                                      <p:to>
                                        <p:strVal val="visible"/>
                                      </p:to>
                                    </p:set>
                                    <p:animEffect filter="wipe(left)" transition="in">
                                      <p:cBhvr>
                                        <p:cTn id="14" dur="1000"/>
                                        <p:tgtEl>
                                          <p:spTgt spid="53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535">
                                            <p:txEl>
                                              <p:pRg st="2" end="2"/>
                                            </p:txEl>
                                          </p:spTgt>
                                        </p:tgtEl>
                                        <p:attrNameLst>
                                          <p:attrName>style.visibility</p:attrName>
                                        </p:attrNameLst>
                                      </p:cBhvr>
                                      <p:to>
                                        <p:strVal val="visible"/>
                                      </p:to>
                                    </p:set>
                                    <p:animEffect filter="wipe(left)" transition="in">
                                      <p:cBhvr>
                                        <p:cTn id="19" dur="1000"/>
                                        <p:tgtEl>
                                          <p:spTgt spid="53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1" fill="hold">
                                  <p:stCondLst>
                                    <p:cond delay="0"/>
                                  </p:stCondLst>
                                  <p:iterate type="el" backwards="0">
                                    <p:tmAbs val="0"/>
                                  </p:iterate>
                                  <p:childTnLst>
                                    <p:set>
                                      <p:cBhvr>
                                        <p:cTn id="23" fill="hold"/>
                                        <p:tgtEl>
                                          <p:spTgt spid="535">
                                            <p:txEl>
                                              <p:pRg st="3" end="3"/>
                                            </p:txEl>
                                          </p:spTgt>
                                        </p:tgtEl>
                                        <p:attrNameLst>
                                          <p:attrName>style.visibility</p:attrName>
                                        </p:attrNameLst>
                                      </p:cBhvr>
                                      <p:to>
                                        <p:strVal val="visible"/>
                                      </p:to>
                                    </p:set>
                                    <p:animEffect filter="wipe(left)" transition="in">
                                      <p:cBhvr>
                                        <p:cTn id="24" dur="1000"/>
                                        <p:tgtEl>
                                          <p:spTgt spid="53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2" grpId="1" fill="hold">
                                  <p:stCondLst>
                                    <p:cond delay="0"/>
                                  </p:stCondLst>
                                  <p:iterate type="el" backwards="0">
                                    <p:tmAbs val="0"/>
                                  </p:iterate>
                                  <p:childTnLst>
                                    <p:set>
                                      <p:cBhvr>
                                        <p:cTn id="28" fill="hold"/>
                                        <p:tgtEl>
                                          <p:spTgt spid="535">
                                            <p:txEl>
                                              <p:pRg st="4" end="4"/>
                                            </p:txEl>
                                          </p:spTgt>
                                        </p:tgtEl>
                                        <p:attrNameLst>
                                          <p:attrName>style.visibility</p:attrName>
                                        </p:attrNameLst>
                                      </p:cBhvr>
                                      <p:to>
                                        <p:strVal val="visible"/>
                                      </p:to>
                                    </p:set>
                                    <p:animEffect filter="wipe(left)" transition="in">
                                      <p:cBhvr>
                                        <p:cTn id="29" dur="1000"/>
                                        <p:tgtEl>
                                          <p:spTgt spid="53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8" presetID="22" grpId="1" fill="hold">
                                  <p:stCondLst>
                                    <p:cond delay="0"/>
                                  </p:stCondLst>
                                  <p:iterate type="el" backwards="0">
                                    <p:tmAbs val="0"/>
                                  </p:iterate>
                                  <p:childTnLst>
                                    <p:set>
                                      <p:cBhvr>
                                        <p:cTn id="33" fill="hold"/>
                                        <p:tgtEl>
                                          <p:spTgt spid="535">
                                            <p:txEl>
                                              <p:pRg st="5" end="5"/>
                                            </p:txEl>
                                          </p:spTgt>
                                        </p:tgtEl>
                                        <p:attrNameLst>
                                          <p:attrName>style.visibility</p:attrName>
                                        </p:attrNameLst>
                                      </p:cBhvr>
                                      <p:to>
                                        <p:strVal val="visible"/>
                                      </p:to>
                                    </p:set>
                                    <p:animEffect filter="wipe(left)" transition="in">
                                      <p:cBhvr>
                                        <p:cTn id="34" dur="1000"/>
                                        <p:tgtEl>
                                          <p:spTgt spid="535">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8" presetID="22" grpId="1" fill="hold">
                                  <p:stCondLst>
                                    <p:cond delay="0"/>
                                  </p:stCondLst>
                                  <p:iterate type="el" backwards="0">
                                    <p:tmAbs val="0"/>
                                  </p:iterate>
                                  <p:childTnLst>
                                    <p:set>
                                      <p:cBhvr>
                                        <p:cTn id="38" fill="hold"/>
                                        <p:tgtEl>
                                          <p:spTgt spid="535">
                                            <p:txEl>
                                              <p:pRg st="6" end="6"/>
                                            </p:txEl>
                                          </p:spTgt>
                                        </p:tgtEl>
                                        <p:attrNameLst>
                                          <p:attrName>style.visibility</p:attrName>
                                        </p:attrNameLst>
                                      </p:cBhvr>
                                      <p:to>
                                        <p:strVal val="visible"/>
                                      </p:to>
                                    </p:set>
                                    <p:animEffect filter="wipe(left)" transition="in">
                                      <p:cBhvr>
                                        <p:cTn id="39" dur="1000"/>
                                        <p:tgtEl>
                                          <p:spTgt spid="535">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8" presetID="22" grpId="1" fill="hold">
                                  <p:stCondLst>
                                    <p:cond delay="0"/>
                                  </p:stCondLst>
                                  <p:iterate type="el" backwards="0">
                                    <p:tmAbs val="0"/>
                                  </p:iterate>
                                  <p:childTnLst>
                                    <p:set>
                                      <p:cBhvr>
                                        <p:cTn id="43" fill="hold"/>
                                        <p:tgtEl>
                                          <p:spTgt spid="535">
                                            <p:txEl>
                                              <p:pRg st="7" end="7"/>
                                            </p:txEl>
                                          </p:spTgt>
                                        </p:tgtEl>
                                        <p:attrNameLst>
                                          <p:attrName>style.visibility</p:attrName>
                                        </p:attrNameLst>
                                      </p:cBhvr>
                                      <p:to>
                                        <p:strVal val="visible"/>
                                      </p:to>
                                    </p:set>
                                    <p:animEffect filter="wipe(left)" transition="in">
                                      <p:cBhvr>
                                        <p:cTn id="44" dur="1000"/>
                                        <p:tgtEl>
                                          <p:spTgt spid="535">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8" presetID="22" grpId="1" fill="hold">
                                  <p:stCondLst>
                                    <p:cond delay="0"/>
                                  </p:stCondLst>
                                  <p:iterate type="el" backwards="0">
                                    <p:tmAbs val="0"/>
                                  </p:iterate>
                                  <p:childTnLst>
                                    <p:set>
                                      <p:cBhvr>
                                        <p:cTn id="48" fill="hold"/>
                                        <p:tgtEl>
                                          <p:spTgt spid="535">
                                            <p:txEl>
                                              <p:pRg st="8" end="8"/>
                                            </p:txEl>
                                          </p:spTgt>
                                        </p:tgtEl>
                                        <p:attrNameLst>
                                          <p:attrName>style.visibility</p:attrName>
                                        </p:attrNameLst>
                                      </p:cBhvr>
                                      <p:to>
                                        <p:strVal val="visible"/>
                                      </p:to>
                                    </p:set>
                                    <p:animEffect filter="wipe(left)" transition="in">
                                      <p:cBhvr>
                                        <p:cTn id="49" dur="1000"/>
                                        <p:tgtEl>
                                          <p:spTgt spid="535">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35"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Shape 525"/>
          <p:cNvSpPr txBox="1"/>
          <p:nvPr>
            <p:ph type="title"/>
          </p:nvPr>
        </p:nvSpPr>
        <p:spPr>
          <a:xfrm>
            <a:off x="1901825" y="1198562"/>
            <a:ext cx="20403896" cy="2146301"/>
          </a:xfrm>
          <a:prstGeom prst="rect">
            <a:avLst/>
          </a:prstGeom>
        </p:spPr>
        <p:txBody>
          <a:bodyPr/>
          <a:lstStyle/>
          <a:p>
            <a:pPr/>
            <a:r>
              <a:t>Vetenskapliga förklaringar</a:t>
            </a:r>
          </a:p>
        </p:txBody>
      </p:sp>
      <p:sp>
        <p:nvSpPr>
          <p:cNvPr id="539" name="Shape 526"/>
          <p:cNvSpPr txBox="1"/>
          <p:nvPr>
            <p:ph type="body" idx="1"/>
          </p:nvPr>
        </p:nvSpPr>
        <p:spPr>
          <a:xfrm>
            <a:off x="928525" y="4268569"/>
            <a:ext cx="21806231" cy="8313130"/>
          </a:xfrm>
          <a:prstGeom prst="rect">
            <a:avLst/>
          </a:prstGeom>
        </p:spPr>
        <p:txBody>
          <a:bodyPr spcCol="1090311"/>
          <a:lstStyle>
            <a:lvl1pPr marL="0" indent="762000">
              <a:buSzTx/>
              <a:buNone/>
            </a:lvl1pPr>
          </a:lstStyle>
          <a:p>
            <a:pPr/>
            <a:r>
              <a:t>Bygger ofta på orsak-verkan, manifesterade genom samverkande variabler. </a:t>
            </a:r>
          </a:p>
        </p:txBody>
      </p:sp>
      <p:pic>
        <p:nvPicPr>
          <p:cNvPr id="540" name="droppedImage.pdf" descr="droppedImage.pdf"/>
          <p:cNvPicPr>
            <a:picLocks noChangeAspect="1"/>
          </p:cNvPicPr>
          <p:nvPr/>
        </p:nvPicPr>
        <p:blipFill>
          <a:blip r:embed="rId2">
            <a:extLst/>
          </a:blip>
          <a:stretch>
            <a:fillRect/>
          </a:stretch>
        </p:blipFill>
        <p:spPr>
          <a:xfrm>
            <a:off x="16722328" y="8370092"/>
            <a:ext cx="3857627" cy="2321721"/>
          </a:xfrm>
          <a:prstGeom prst="rect">
            <a:avLst/>
          </a:prstGeom>
          <a:ln w="12700">
            <a:miter lim="400000"/>
          </a:ln>
        </p:spPr>
      </p:pic>
      <p:grpSp>
        <p:nvGrpSpPr>
          <p:cNvPr id="559" name="Group 534"/>
          <p:cNvGrpSpPr/>
          <p:nvPr/>
        </p:nvGrpSpPr>
        <p:grpSpPr>
          <a:xfrm>
            <a:off x="13293328" y="5298556"/>
            <a:ext cx="10662048" cy="8446937"/>
            <a:chOff x="0" y="0"/>
            <a:chExt cx="10662047" cy="8446935"/>
          </a:xfrm>
        </p:grpSpPr>
        <p:grpSp>
          <p:nvGrpSpPr>
            <p:cNvPr id="543" name="Shape 528"/>
            <p:cNvGrpSpPr/>
            <p:nvPr/>
          </p:nvGrpSpPr>
          <p:grpSpPr>
            <a:xfrm>
              <a:off x="955752" y="178592"/>
              <a:ext cx="3977976" cy="3977977"/>
              <a:chOff x="0" y="0"/>
              <a:chExt cx="3977975" cy="3977975"/>
            </a:xfrm>
          </p:grpSpPr>
          <p:sp>
            <p:nvSpPr>
              <p:cNvPr id="541" name="Pil"/>
              <p:cNvSpPr/>
              <p:nvPr/>
            </p:nvSpPr>
            <p:spPr>
              <a:xfrm rot="2700000">
                <a:off x="283416" y="881705"/>
                <a:ext cx="3411144" cy="2214565"/>
              </a:xfrm>
              <a:prstGeom prst="rightArrow">
                <a:avLst>
                  <a:gd name="adj1" fmla="val 54056"/>
                  <a:gd name="adj2" fmla="val 50589"/>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42" name="Variabel"/>
              <p:cNvSpPr txBox="1"/>
              <p:nvPr/>
            </p:nvSpPr>
            <p:spPr>
              <a:xfrm rot="2700000">
                <a:off x="372105" y="1317643"/>
                <a:ext cx="2805540" cy="9144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Variabel</a:t>
                </a:r>
              </a:p>
            </p:txBody>
          </p:sp>
        </p:grpSp>
        <p:grpSp>
          <p:nvGrpSpPr>
            <p:cNvPr id="546" name="Shape 529"/>
            <p:cNvGrpSpPr/>
            <p:nvPr/>
          </p:nvGrpSpPr>
          <p:grpSpPr>
            <a:xfrm>
              <a:off x="-1" y="3303708"/>
              <a:ext cx="3500440" cy="2214565"/>
              <a:chOff x="0" y="0"/>
              <a:chExt cx="3500438" cy="2214563"/>
            </a:xfrm>
          </p:grpSpPr>
          <p:sp>
            <p:nvSpPr>
              <p:cNvPr id="544" name="Pil"/>
              <p:cNvSpPr/>
              <p:nvPr/>
            </p:nvSpPr>
            <p:spPr>
              <a:xfrm>
                <a:off x="0" y="0"/>
                <a:ext cx="3500439" cy="2214564"/>
              </a:xfrm>
              <a:prstGeom prst="rightArrow">
                <a:avLst>
                  <a:gd name="adj1" fmla="val 54056"/>
                  <a:gd name="adj2" fmla="val 50589"/>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45" name="Variabel"/>
              <p:cNvSpPr txBox="1"/>
              <p:nvPr/>
            </p:nvSpPr>
            <p:spPr>
              <a:xfrm>
                <a:off x="-1" y="650050"/>
                <a:ext cx="2894837" cy="9144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Variabel</a:t>
                </a:r>
              </a:p>
            </p:txBody>
          </p:sp>
        </p:grpSp>
        <p:grpSp>
          <p:nvGrpSpPr>
            <p:cNvPr id="549" name="Shape 530"/>
            <p:cNvGrpSpPr/>
            <p:nvPr/>
          </p:nvGrpSpPr>
          <p:grpSpPr>
            <a:xfrm>
              <a:off x="1366516" y="4468960"/>
              <a:ext cx="3977975" cy="3977976"/>
              <a:chOff x="0" y="0"/>
              <a:chExt cx="3977973" cy="3977974"/>
            </a:xfrm>
          </p:grpSpPr>
          <p:sp>
            <p:nvSpPr>
              <p:cNvPr id="547" name="Pil"/>
              <p:cNvSpPr/>
              <p:nvPr/>
            </p:nvSpPr>
            <p:spPr>
              <a:xfrm rot="18900000">
                <a:off x="283416" y="881705"/>
                <a:ext cx="3411142" cy="2214564"/>
              </a:xfrm>
              <a:prstGeom prst="rightArrow">
                <a:avLst>
                  <a:gd name="adj1" fmla="val 54056"/>
                  <a:gd name="adj2" fmla="val 50589"/>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48" name="Variabel"/>
              <p:cNvSpPr txBox="1"/>
              <p:nvPr/>
            </p:nvSpPr>
            <p:spPr>
              <a:xfrm rot="18900000">
                <a:off x="372104" y="1745869"/>
                <a:ext cx="2805539" cy="9144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Variabel</a:t>
                </a:r>
              </a:p>
            </p:txBody>
          </p:sp>
        </p:grpSp>
        <p:grpSp>
          <p:nvGrpSpPr>
            <p:cNvPr id="552" name="Shape 531"/>
            <p:cNvGrpSpPr/>
            <p:nvPr/>
          </p:nvGrpSpPr>
          <p:grpSpPr>
            <a:xfrm>
              <a:off x="5710461" y="-1"/>
              <a:ext cx="3977975" cy="3977976"/>
              <a:chOff x="0" y="0"/>
              <a:chExt cx="3977974" cy="3977974"/>
            </a:xfrm>
          </p:grpSpPr>
          <p:sp>
            <p:nvSpPr>
              <p:cNvPr id="550" name="Pil"/>
              <p:cNvSpPr/>
              <p:nvPr/>
            </p:nvSpPr>
            <p:spPr>
              <a:xfrm flipH="1" rot="18900000">
                <a:off x="283416" y="881705"/>
                <a:ext cx="3411143" cy="2214565"/>
              </a:xfrm>
              <a:prstGeom prst="rightArrow">
                <a:avLst>
                  <a:gd name="adj1" fmla="val 54056"/>
                  <a:gd name="adj2" fmla="val 50589"/>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51" name="Variabel"/>
              <p:cNvSpPr txBox="1"/>
              <p:nvPr/>
            </p:nvSpPr>
            <p:spPr>
              <a:xfrm rot="18900000">
                <a:off x="800330" y="1317643"/>
                <a:ext cx="2805540" cy="9144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Variabel</a:t>
                </a:r>
              </a:p>
            </p:txBody>
          </p:sp>
        </p:grpSp>
        <p:grpSp>
          <p:nvGrpSpPr>
            <p:cNvPr id="555" name="Shape 532"/>
            <p:cNvGrpSpPr/>
            <p:nvPr/>
          </p:nvGrpSpPr>
          <p:grpSpPr>
            <a:xfrm>
              <a:off x="7304484" y="2964379"/>
              <a:ext cx="3357564" cy="2214566"/>
              <a:chOff x="0" y="0"/>
              <a:chExt cx="3357563" cy="2214564"/>
            </a:xfrm>
          </p:grpSpPr>
          <p:sp>
            <p:nvSpPr>
              <p:cNvPr id="553" name="Pil"/>
              <p:cNvSpPr/>
              <p:nvPr/>
            </p:nvSpPr>
            <p:spPr>
              <a:xfrm flipH="1">
                <a:off x="0" y="0"/>
                <a:ext cx="3357564" cy="2214565"/>
              </a:xfrm>
              <a:prstGeom prst="rightArrow">
                <a:avLst>
                  <a:gd name="adj1" fmla="val 54056"/>
                  <a:gd name="adj2" fmla="val 50589"/>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54" name="Variabel"/>
              <p:cNvSpPr txBox="1"/>
              <p:nvPr/>
            </p:nvSpPr>
            <p:spPr>
              <a:xfrm>
                <a:off x="605603" y="650051"/>
                <a:ext cx="2751961" cy="9144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Variabel</a:t>
                </a:r>
              </a:p>
            </p:txBody>
          </p:sp>
        </p:grpSp>
        <p:grpSp>
          <p:nvGrpSpPr>
            <p:cNvPr id="558" name="Shape 533"/>
            <p:cNvGrpSpPr/>
            <p:nvPr/>
          </p:nvGrpSpPr>
          <p:grpSpPr>
            <a:xfrm>
              <a:off x="5906916" y="4433238"/>
              <a:ext cx="3977975" cy="3977976"/>
              <a:chOff x="0" y="0"/>
              <a:chExt cx="3977973" cy="3977974"/>
            </a:xfrm>
          </p:grpSpPr>
          <p:sp>
            <p:nvSpPr>
              <p:cNvPr id="556" name="Pil"/>
              <p:cNvSpPr/>
              <p:nvPr/>
            </p:nvSpPr>
            <p:spPr>
              <a:xfrm flipH="1" rot="2700000">
                <a:off x="283416" y="881705"/>
                <a:ext cx="3411142" cy="2214564"/>
              </a:xfrm>
              <a:prstGeom prst="rightArrow">
                <a:avLst>
                  <a:gd name="adj1" fmla="val 54056"/>
                  <a:gd name="adj2" fmla="val 50589"/>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57" name="Variabel"/>
              <p:cNvSpPr txBox="1"/>
              <p:nvPr/>
            </p:nvSpPr>
            <p:spPr>
              <a:xfrm rot="2700000">
                <a:off x="800331" y="1745869"/>
                <a:ext cx="2805539" cy="9144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Variabel</a:t>
                </a:r>
              </a:p>
            </p:txBody>
          </p:sp>
        </p:grpSp>
      </p:grpSp>
      <p:grpSp>
        <p:nvGrpSpPr>
          <p:cNvPr id="562" name="Shape 535"/>
          <p:cNvGrpSpPr/>
          <p:nvPr/>
        </p:nvGrpSpPr>
        <p:grpSpPr>
          <a:xfrm>
            <a:off x="10275092" y="8602264"/>
            <a:ext cx="6518674" cy="2214565"/>
            <a:chOff x="0" y="0"/>
            <a:chExt cx="6518672" cy="2214564"/>
          </a:xfrm>
        </p:grpSpPr>
        <p:sp>
          <p:nvSpPr>
            <p:cNvPr id="560" name="Pil"/>
            <p:cNvSpPr/>
            <p:nvPr/>
          </p:nvSpPr>
          <p:spPr>
            <a:xfrm>
              <a:off x="0" y="0"/>
              <a:ext cx="6518673" cy="2214565"/>
            </a:xfrm>
            <a:prstGeom prst="rightArrow">
              <a:avLst>
                <a:gd name="adj1" fmla="val 54056"/>
                <a:gd name="adj2" fmla="val 50589"/>
              </a:avLst>
            </a:prstGeom>
            <a:solidFill>
              <a:srgbClr val="941100"/>
            </a:solidFill>
            <a:ln w="25400" cap="flat">
              <a:solidFill>
                <a:srgbClr val="941100"/>
              </a:solidFill>
              <a:prstDash val="solid"/>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61" name="BeroendeVariabel"/>
            <p:cNvSpPr txBox="1"/>
            <p:nvPr/>
          </p:nvSpPr>
          <p:spPr>
            <a:xfrm>
              <a:off x="12700" y="650051"/>
              <a:ext cx="5887669" cy="9144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BeroendeVariabel</a:t>
              </a:r>
            </a:p>
          </p:txBody>
        </p:sp>
      </p:grpSp>
      <p:grpSp>
        <p:nvGrpSpPr>
          <p:cNvPr id="569" name="Group 542"/>
          <p:cNvGrpSpPr/>
          <p:nvPr/>
        </p:nvGrpSpPr>
        <p:grpSpPr>
          <a:xfrm>
            <a:off x="10596561" y="7084217"/>
            <a:ext cx="5232801" cy="5054206"/>
            <a:chOff x="0" y="0"/>
            <a:chExt cx="5232799" cy="5054205"/>
          </a:xfrm>
        </p:grpSpPr>
        <p:sp>
          <p:nvSpPr>
            <p:cNvPr id="563" name="Shape 536"/>
            <p:cNvSpPr/>
            <p:nvPr/>
          </p:nvSpPr>
          <p:spPr>
            <a:xfrm rot="5400000">
              <a:off x="-1" y="-1"/>
              <a:ext cx="1785940" cy="1785940"/>
            </a:xfrm>
            <a:prstGeom prst="rightArrow">
              <a:avLst>
                <a:gd name="adj1" fmla="val 32000"/>
                <a:gd name="adj2" fmla="val 44000"/>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64" name="Shape 537"/>
            <p:cNvSpPr/>
            <p:nvPr/>
          </p:nvSpPr>
          <p:spPr>
            <a:xfrm rot="5400000">
              <a:off x="1768078" y="-1"/>
              <a:ext cx="1785940" cy="1785940"/>
            </a:xfrm>
            <a:prstGeom prst="rightArrow">
              <a:avLst>
                <a:gd name="adj1" fmla="val 32000"/>
                <a:gd name="adj2" fmla="val 44000"/>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65" name="Shape 538"/>
            <p:cNvSpPr/>
            <p:nvPr/>
          </p:nvSpPr>
          <p:spPr>
            <a:xfrm rot="5400000">
              <a:off x="3446860" y="-1"/>
              <a:ext cx="1785939" cy="1785940"/>
            </a:xfrm>
            <a:prstGeom prst="rightArrow">
              <a:avLst>
                <a:gd name="adj1" fmla="val 32000"/>
                <a:gd name="adj2" fmla="val 44000"/>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66" name="Shape 539"/>
            <p:cNvSpPr/>
            <p:nvPr/>
          </p:nvSpPr>
          <p:spPr>
            <a:xfrm rot="16200000">
              <a:off x="3446860" y="3268265"/>
              <a:ext cx="1785939" cy="1785941"/>
            </a:xfrm>
            <a:prstGeom prst="rightArrow">
              <a:avLst>
                <a:gd name="adj1" fmla="val 32000"/>
                <a:gd name="adj2" fmla="val 44000"/>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67" name="Shape 540"/>
            <p:cNvSpPr/>
            <p:nvPr/>
          </p:nvSpPr>
          <p:spPr>
            <a:xfrm rot="16200000">
              <a:off x="1768078" y="3268265"/>
              <a:ext cx="1785940" cy="1785941"/>
            </a:xfrm>
            <a:prstGeom prst="rightArrow">
              <a:avLst>
                <a:gd name="adj1" fmla="val 32000"/>
                <a:gd name="adj2" fmla="val 44000"/>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68" name="Shape 541"/>
            <p:cNvSpPr/>
            <p:nvPr/>
          </p:nvSpPr>
          <p:spPr>
            <a:xfrm rot="16200000">
              <a:off x="0" y="3268265"/>
              <a:ext cx="1785939" cy="1785941"/>
            </a:xfrm>
            <a:prstGeom prst="rightArrow">
              <a:avLst>
                <a:gd name="adj1" fmla="val 32000"/>
                <a:gd name="adj2" fmla="val 44000"/>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grpSp>
      <p:sp>
        <p:nvSpPr>
          <p:cNvPr id="570" name="Shape 543"/>
          <p:cNvSpPr txBox="1"/>
          <p:nvPr/>
        </p:nvSpPr>
        <p:spPr>
          <a:xfrm>
            <a:off x="8072143" y="12265690"/>
            <a:ext cx="7215189" cy="8616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baseline="4165" spc="-240" sz="4800">
                <a:solidFill>
                  <a:srgbClr val="000000"/>
                </a:solidFill>
                <a:latin typeface="+mj-lt"/>
                <a:ea typeface="+mj-ea"/>
                <a:cs typeface="+mj-cs"/>
                <a:sym typeface="Helvetica"/>
              </a:defRPr>
            </a:lvl1pPr>
          </a:lstStyle>
          <a:p>
            <a:pPr/>
            <a:r>
              <a:t>Oberoende variabler</a:t>
            </a:r>
          </a:p>
        </p:txBody>
      </p:sp>
      <p:sp>
        <p:nvSpPr>
          <p:cNvPr id="571" name="Shape 544"/>
          <p:cNvSpPr txBox="1"/>
          <p:nvPr/>
        </p:nvSpPr>
        <p:spPr>
          <a:xfrm>
            <a:off x="15350351" y="4062699"/>
            <a:ext cx="7215190" cy="13936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baseline="4165" spc="-240" sz="4800">
                <a:solidFill>
                  <a:srgbClr val="000000"/>
                </a:solidFill>
                <a:latin typeface="+mj-lt"/>
                <a:ea typeface="+mj-ea"/>
                <a:cs typeface="+mj-cs"/>
                <a:sym typeface="Helvetica"/>
              </a:defRPr>
            </a:lvl1pPr>
          </a:lstStyle>
          <a:p>
            <a:pPr/>
            <a:r>
              <a:t>Ex: Om man röker är det stor chans att få lungcancer!</a:t>
            </a:r>
          </a:p>
        </p:txBody>
      </p:sp>
      <p:sp>
        <p:nvSpPr>
          <p:cNvPr id="572" name="Shape 545"/>
          <p:cNvSpPr txBox="1"/>
          <p:nvPr>
            <p:ph type="sldNum" sz="quarter" idx="4294967295"/>
          </p:nvPr>
        </p:nvSpPr>
        <p:spPr>
          <a:xfrm>
            <a:off x="23631740" y="13142598"/>
            <a:ext cx="208993" cy="356415"/>
          </a:xfrm>
          <a:prstGeom prst="rect">
            <a:avLst/>
          </a:prstGeom>
          <a:extLst>
            <a:ext uri="{C572A759-6A51-4108-AA02-DFA0A04FC94B}">
              <ma14:wrappingTextBoxFlag xmlns:ma14="http://schemas.microsoft.com/office/mac/drawingml/2011/main" val="1"/>
            </a:ext>
          </a:extLst>
        </p:spPr>
        <p:txBody>
          <a:bodyPr/>
          <a:lstStyle>
            <a:lvl1pPr>
              <a:defRPr baseline="8332" spc="-120" sz="2400"/>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540"/>
                                        </p:tgtEl>
                                        <p:attrNameLst>
                                          <p:attrName>style.visibility</p:attrName>
                                        </p:attrNameLst>
                                      </p:cBhvr>
                                      <p:to>
                                        <p:strVal val="visible"/>
                                      </p:to>
                                    </p:set>
                                    <p:anim calcmode="lin" valueType="num">
                                      <p:cBhvr>
                                        <p:cTn id="7" dur="2500" fill="hold"/>
                                        <p:tgtEl>
                                          <p:spTgt spid="540"/>
                                        </p:tgtEl>
                                        <p:attrNameLst>
                                          <p:attrName>ppt_w</p:attrName>
                                        </p:attrNameLst>
                                      </p:cBhvr>
                                      <p:tavLst>
                                        <p:tav tm="0">
                                          <p:val>
                                            <p:strVal val="4*#ppt_w"/>
                                          </p:val>
                                        </p:tav>
                                        <p:tav tm="100000">
                                          <p:val>
                                            <p:strVal val="#ppt_w"/>
                                          </p:val>
                                        </p:tav>
                                      </p:tavLst>
                                    </p:anim>
                                    <p:anim calcmode="lin" valueType="num">
                                      <p:cBhvr>
                                        <p:cTn id="8" dur="2500" fill="hold"/>
                                        <p:tgtEl>
                                          <p:spTgt spid="540"/>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4" grpId="2" fill="hold">
                                  <p:stCondLst>
                                    <p:cond delay="0"/>
                                  </p:stCondLst>
                                  <p:iterate type="el" backwards="0">
                                    <p:tmAbs val="0"/>
                                  </p:iterate>
                                  <p:childTnLst>
                                    <p:set>
                                      <p:cBhvr>
                                        <p:cTn id="12" fill="hold"/>
                                        <p:tgtEl>
                                          <p:spTgt spid="559"/>
                                        </p:tgtEl>
                                        <p:attrNameLst>
                                          <p:attrName>style.visibility</p:attrName>
                                        </p:attrNameLst>
                                      </p:cBhvr>
                                      <p:to>
                                        <p:strVal val="visible"/>
                                      </p:to>
                                    </p:set>
                                    <p:animEffect filter="box(in)" transition="in">
                                      <p:cBhvr>
                                        <p:cTn id="13" dur="1000"/>
                                        <p:tgtEl>
                                          <p:spTgt spid="559"/>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4" presetID="22" grpId="3" fill="hold">
                                  <p:stCondLst>
                                    <p:cond delay="0"/>
                                  </p:stCondLst>
                                  <p:iterate type="el" backwards="0">
                                    <p:tmAbs val="0"/>
                                  </p:iterate>
                                  <p:childTnLst>
                                    <p:set>
                                      <p:cBhvr>
                                        <p:cTn id="17" fill="hold"/>
                                        <p:tgtEl>
                                          <p:spTgt spid="562"/>
                                        </p:tgtEl>
                                        <p:attrNameLst>
                                          <p:attrName>style.visibility</p:attrName>
                                        </p:attrNameLst>
                                      </p:cBhvr>
                                      <p:to>
                                        <p:strVal val="visible"/>
                                      </p:to>
                                    </p:set>
                                    <p:animEffect filter="wipe(down)" transition="in">
                                      <p:cBhvr>
                                        <p:cTn id="18" dur="1000"/>
                                        <p:tgtEl>
                                          <p:spTgt spid="562"/>
                                        </p:tgtEl>
                                      </p:cBhvr>
                                    </p:animEffect>
                                  </p:childTnLst>
                                </p:cTn>
                              </p:par>
                            </p:childTnLst>
                          </p:cTn>
                        </p:par>
                      </p:childTnLst>
                    </p:cTn>
                  </p:par>
                  <p:par>
                    <p:cTn id="19" fill="hold">
                      <p:stCondLst>
                        <p:cond delay="indefinite"/>
                      </p:stCondLst>
                      <p:childTnLst>
                        <p:par>
                          <p:cTn id="20" fill="hold">
                            <p:stCondLst>
                              <p:cond delay="0"/>
                            </p:stCondLst>
                            <p:childTnLst>
                              <p:par>
                                <p:cTn id="21" presetClass="exit" nodeType="clickEffect" presetID="10" grpId="4" fill="hold">
                                  <p:stCondLst>
                                    <p:cond delay="0"/>
                                  </p:stCondLst>
                                  <p:iterate type="el" backwards="0">
                                    <p:tmAbs val="0"/>
                                  </p:iterate>
                                  <p:childTnLst>
                                    <p:animEffect filter="fade" transition="out">
                                      <p:cBhvr>
                                        <p:cTn id="22" dur="1000" fill="hold"/>
                                        <p:tgtEl>
                                          <p:spTgt spid="559"/>
                                        </p:tgtEl>
                                      </p:cBhvr>
                                    </p:animEffect>
                                    <p:set>
                                      <p:cBhvr>
                                        <p:cTn id="23" fill="hold">
                                          <p:stCondLst>
                                            <p:cond delay="999"/>
                                          </p:stCondLst>
                                        </p:cTn>
                                        <p:tgtEl>
                                          <p:spTgt spid="55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16" presetID="4" grpId="5" fill="hold">
                                  <p:stCondLst>
                                    <p:cond delay="0"/>
                                  </p:stCondLst>
                                  <p:iterate type="el" backwards="0">
                                    <p:tmAbs val="0"/>
                                  </p:iterate>
                                  <p:childTnLst>
                                    <p:set>
                                      <p:cBhvr>
                                        <p:cTn id="27" fill="hold"/>
                                        <p:tgtEl>
                                          <p:spTgt spid="569"/>
                                        </p:tgtEl>
                                        <p:attrNameLst>
                                          <p:attrName>style.visibility</p:attrName>
                                        </p:attrNameLst>
                                      </p:cBhvr>
                                      <p:to>
                                        <p:strVal val="visible"/>
                                      </p:to>
                                    </p:set>
                                    <p:animEffect filter="box(in)" transition="in">
                                      <p:cBhvr>
                                        <p:cTn id="28" dur="1000"/>
                                        <p:tgtEl>
                                          <p:spTgt spid="569"/>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 grpId="6" fill="hold">
                                  <p:stCondLst>
                                    <p:cond delay="0"/>
                                  </p:stCondLst>
                                  <p:iterate type="el" backwards="0">
                                    <p:tmAbs val="0"/>
                                  </p:iterate>
                                  <p:childTnLst>
                                    <p:set>
                                      <p:cBhvr>
                                        <p:cTn id="32" fill="hold"/>
                                        <p:tgtEl>
                                          <p:spTgt spid="570"/>
                                        </p:tgtEl>
                                        <p:attrNameLst>
                                          <p:attrName>style.visibility</p:attrName>
                                        </p:attrNameLst>
                                      </p:cBhvr>
                                      <p:to>
                                        <p:strVal val="visible"/>
                                      </p:to>
                                    </p:set>
                                    <p:anim calcmode="lin" valueType="num">
                                      <p:cBhvr>
                                        <p:cTn id="33" dur="1000" fill="hold"/>
                                        <p:tgtEl>
                                          <p:spTgt spid="570"/>
                                        </p:tgtEl>
                                        <p:attrNameLst>
                                          <p:attrName>ppt_x</p:attrName>
                                        </p:attrNameLst>
                                      </p:cBhvr>
                                      <p:tavLst>
                                        <p:tav tm="0">
                                          <p:val>
                                            <p:strVal val="0-#ppt_w/2"/>
                                          </p:val>
                                        </p:tav>
                                        <p:tav tm="100000">
                                          <p:val>
                                            <p:strVal val="#ppt_x"/>
                                          </p:val>
                                        </p:tav>
                                      </p:tavLst>
                                    </p:anim>
                                    <p:anim calcmode="lin" valueType="num">
                                      <p:cBhvr>
                                        <p:cTn id="34" dur="1000" fill="hold"/>
                                        <p:tgtEl>
                                          <p:spTgt spid="57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2" presetID="2" grpId="7" fill="hold">
                                  <p:stCondLst>
                                    <p:cond delay="0"/>
                                  </p:stCondLst>
                                  <p:iterate type="el" backwards="0">
                                    <p:tmAbs val="0"/>
                                  </p:iterate>
                                  <p:childTnLst>
                                    <p:set>
                                      <p:cBhvr>
                                        <p:cTn id="38" fill="hold"/>
                                        <p:tgtEl>
                                          <p:spTgt spid="571"/>
                                        </p:tgtEl>
                                        <p:attrNameLst>
                                          <p:attrName>style.visibility</p:attrName>
                                        </p:attrNameLst>
                                      </p:cBhvr>
                                      <p:to>
                                        <p:strVal val="visible"/>
                                      </p:to>
                                    </p:set>
                                    <p:anim calcmode="lin" valueType="num">
                                      <p:cBhvr>
                                        <p:cTn id="39" dur="1000" fill="hold"/>
                                        <p:tgtEl>
                                          <p:spTgt spid="571"/>
                                        </p:tgtEl>
                                        <p:attrNameLst>
                                          <p:attrName>ppt_x</p:attrName>
                                        </p:attrNameLst>
                                      </p:cBhvr>
                                      <p:tavLst>
                                        <p:tav tm="0">
                                          <p:val>
                                            <p:strVal val="1+#ppt_w/2"/>
                                          </p:val>
                                        </p:tav>
                                        <p:tav tm="100000">
                                          <p:val>
                                            <p:strVal val="#ppt_x"/>
                                          </p:val>
                                        </p:tav>
                                      </p:tavLst>
                                    </p:anim>
                                    <p:anim calcmode="lin" valueType="num">
                                      <p:cBhvr>
                                        <p:cTn id="40" dur="1000" fill="hold"/>
                                        <p:tgtEl>
                                          <p:spTgt spid="5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1" grpId="7"/>
      <p:bldP build="whole" bldLvl="1" animBg="1" rev="0" advAuto="0" spid="540" grpId="1"/>
      <p:bldP build="whole" bldLvl="1" animBg="1" rev="0" advAuto="0" spid="559" grpId="2"/>
      <p:bldP build="whole" bldLvl="1" animBg="1" rev="0" advAuto="0" spid="559" grpId="4"/>
      <p:bldP build="whole" bldLvl="1" animBg="1" rev="0" advAuto="0" spid="569" grpId="5"/>
      <p:bldP build="whole" bldLvl="1" animBg="1" rev="0" advAuto="0" spid="570" grpId="6"/>
      <p:bldP build="whole" bldLvl="1" animBg="1" rev="0" advAuto="0" spid="562" grpId="3"/>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Shape 547"/>
          <p:cNvSpPr txBox="1"/>
          <p:nvPr>
            <p:ph type="title"/>
          </p:nvPr>
        </p:nvSpPr>
        <p:spPr>
          <a:xfrm>
            <a:off x="1139824" y="984250"/>
            <a:ext cx="22104350" cy="2146300"/>
          </a:xfrm>
          <a:prstGeom prst="rect">
            <a:avLst/>
          </a:prstGeom>
        </p:spPr>
        <p:txBody>
          <a:bodyPr/>
          <a:lstStyle/>
          <a:p>
            <a:pPr/>
            <a:r>
              <a:t>Variabler?</a:t>
            </a:r>
          </a:p>
        </p:txBody>
      </p:sp>
      <p:sp>
        <p:nvSpPr>
          <p:cNvPr id="575" name="Shape 548"/>
          <p:cNvSpPr txBox="1"/>
          <p:nvPr>
            <p:ph type="body" idx="1"/>
          </p:nvPr>
        </p:nvSpPr>
        <p:spPr>
          <a:xfrm>
            <a:off x="1592261" y="3879043"/>
            <a:ext cx="21340586" cy="8642470"/>
          </a:xfrm>
          <a:prstGeom prst="rect">
            <a:avLst/>
          </a:prstGeom>
        </p:spPr>
        <p:txBody>
          <a:bodyPr/>
          <a:lstStyle/>
          <a:p>
            <a:pPr marL="1816100">
              <a:buBlip>
                <a:blip r:embed="rId2"/>
              </a:buBlip>
            </a:pPr>
            <a:r>
              <a:t>Vad är en variabel?</a:t>
            </a:r>
          </a:p>
          <a:p>
            <a:pPr marL="1816100">
              <a:buBlip>
                <a:blip r:embed="rId2"/>
              </a:buBlip>
            </a:pPr>
            <a:r>
              <a:t>Det ges av teorin, som beskriver domänen i form av ett antal koncept.</a:t>
            </a:r>
          </a:p>
          <a:p>
            <a:pPr marL="1816100">
              <a:buBlip>
                <a:blip r:embed="rId2"/>
              </a:buBlip>
            </a:pPr>
            <a:r>
              <a:t>Den Vetenskapliga Undersökningens uppgift är:</a:t>
            </a:r>
          </a:p>
          <a:p>
            <a:pPr lvl="1" marL="2095500">
              <a:buBlip>
                <a:blip r:embed="rId2"/>
              </a:buBlip>
            </a:pPr>
            <a:r>
              <a:t>Att bevisa teorins giltighet i det studerade området (hypotesprövning)</a:t>
            </a:r>
          </a:p>
          <a:p>
            <a:pPr lvl="1" marL="2095500">
              <a:buBlip>
                <a:blip r:embed="rId2"/>
              </a:buBlip>
            </a:pPr>
            <a:r>
              <a:t>Att utvidga befintlig teori med nya koncept eller nya områden</a:t>
            </a:r>
          </a:p>
        </p:txBody>
      </p:sp>
      <p:sp>
        <p:nvSpPr>
          <p:cNvPr id="576" name="Shape 549"/>
          <p:cNvSpPr/>
          <p:nvPr/>
        </p:nvSpPr>
        <p:spPr>
          <a:xfrm>
            <a:off x="2315904" y="8209359"/>
            <a:ext cx="20866078" cy="4143377"/>
          </a:xfrm>
          <a:prstGeom prst="roundRect">
            <a:avLst>
              <a:gd name="adj" fmla="val 6466"/>
            </a:avLst>
          </a:prstGeom>
          <a:ln w="88900">
            <a:solidFill>
              <a:srgbClr val="515151"/>
            </a:solidFill>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577" name="Shape 550"/>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576"/>
                                        </p:tgtEl>
                                        <p:attrNameLst>
                                          <p:attrName>style.visibility</p:attrName>
                                        </p:attrNameLst>
                                      </p:cBhvr>
                                      <p:to>
                                        <p:strVal val="visible"/>
                                      </p:to>
                                    </p:set>
                                    <p:animEffect filter="box(out)" transition="in">
                                      <p:cBhvr>
                                        <p:cTn id="7" dur="2500"/>
                                        <p:tgtEl>
                                          <p:spTgt spid="5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6"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Shape 552"/>
          <p:cNvSpPr txBox="1"/>
          <p:nvPr>
            <p:ph type="title"/>
          </p:nvPr>
        </p:nvSpPr>
        <p:spPr>
          <a:xfrm>
            <a:off x="1139824" y="984250"/>
            <a:ext cx="22104350" cy="2146300"/>
          </a:xfrm>
          <a:prstGeom prst="rect">
            <a:avLst/>
          </a:prstGeom>
        </p:spPr>
        <p:txBody>
          <a:bodyPr/>
          <a:lstStyle/>
          <a:p>
            <a:pPr/>
            <a:r>
              <a:t>Variabelanalys</a:t>
            </a:r>
          </a:p>
        </p:txBody>
      </p:sp>
      <p:sp>
        <p:nvSpPr>
          <p:cNvPr id="580" name="Shape 553"/>
          <p:cNvSpPr txBox="1"/>
          <p:nvPr>
            <p:ph type="body" idx="1"/>
          </p:nvPr>
        </p:nvSpPr>
        <p:spPr>
          <a:xfrm>
            <a:off x="1592261" y="3879043"/>
            <a:ext cx="21340586" cy="8642470"/>
          </a:xfrm>
          <a:prstGeom prst="rect">
            <a:avLst/>
          </a:prstGeom>
        </p:spPr>
        <p:txBody>
          <a:bodyPr/>
          <a:lstStyle/>
          <a:p>
            <a:pPr marL="1816100">
              <a:buBlip>
                <a:blip r:embed="rId2"/>
              </a:buBlip>
            </a:pPr>
            <a:r>
              <a:t>Det säger sig själv att det ofta är mkt intrikata samband mellan dessa variabler.</a:t>
            </a:r>
          </a:p>
          <a:p>
            <a:pPr marL="1816100">
              <a:buBlip>
                <a:blip r:embed="rId2"/>
              </a:buBlip>
            </a:pPr>
            <a:r>
              <a:t>Att reducera dem till ett fåtal samband är en svår och problematisk förenkling.</a:t>
            </a:r>
          </a:p>
          <a:p>
            <a:pPr marL="1816100">
              <a:buBlip>
                <a:blip r:embed="rId2"/>
              </a:buBlip>
            </a:pPr>
            <a:r>
              <a:t>Därför sysslar Vetenskapen mest med det som kan förenklas på ett enkelt sätt.</a:t>
            </a:r>
          </a:p>
          <a:p>
            <a:pPr marL="1816100">
              <a:buBlip>
                <a:blip r:embed="rId2"/>
              </a:buBlip>
            </a:pPr>
            <a:r>
              <a:t>Trivialiteter kallas det för i vardagslivet...</a:t>
            </a:r>
          </a:p>
        </p:txBody>
      </p:sp>
      <p:sp>
        <p:nvSpPr>
          <p:cNvPr id="581" name="Shape 554"/>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580">
                                            <p:txEl>
                                              <p:pRg st="2" end="2"/>
                                            </p:txEl>
                                          </p:spTgt>
                                        </p:tgtEl>
                                        <p:attrNameLst>
                                          <p:attrName>style.visibility</p:attrName>
                                        </p:attrNameLst>
                                      </p:cBhvr>
                                      <p:to>
                                        <p:strVal val="visible"/>
                                      </p:to>
                                    </p:set>
                                    <p:anim calcmode="lin" valueType="num">
                                      <p:cBhvr>
                                        <p:cTn id="7" dur="1000" fill="hold"/>
                                        <p:tgtEl>
                                          <p:spTgt spid="580">
                                            <p:txEl>
                                              <p:pRg st="2" end="2"/>
                                            </p:txEl>
                                          </p:spTgt>
                                        </p:tgtEl>
                                        <p:attrNameLst>
                                          <p:attrName>ppt_x</p:attrName>
                                        </p:attrNameLst>
                                      </p:cBhvr>
                                      <p:tavLst>
                                        <p:tav tm="0">
                                          <p:val>
                                            <p:strVal val="0-#ppt_w/2"/>
                                          </p:val>
                                        </p:tav>
                                        <p:tav tm="100000">
                                          <p:val>
                                            <p:strVal val="#ppt_x"/>
                                          </p:val>
                                        </p:tav>
                                      </p:tavLst>
                                    </p:anim>
                                    <p:anim calcmode="lin" valueType="num">
                                      <p:cBhvr>
                                        <p:cTn id="8" dur="1000" fill="hold"/>
                                        <p:tgtEl>
                                          <p:spTgt spid="58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1" fill="hold">
                                  <p:stCondLst>
                                    <p:cond delay="0"/>
                                  </p:stCondLst>
                                  <p:iterate type="el" backwards="0">
                                    <p:tmAbs val="0"/>
                                  </p:iterate>
                                  <p:childTnLst>
                                    <p:set>
                                      <p:cBhvr>
                                        <p:cTn id="12" fill="hold"/>
                                        <p:tgtEl>
                                          <p:spTgt spid="580">
                                            <p:txEl>
                                              <p:pRg st="3" end="3"/>
                                            </p:txEl>
                                          </p:spTgt>
                                        </p:tgtEl>
                                        <p:attrNameLst>
                                          <p:attrName>style.visibility</p:attrName>
                                        </p:attrNameLst>
                                      </p:cBhvr>
                                      <p:to>
                                        <p:strVal val="visible"/>
                                      </p:to>
                                    </p:set>
                                    <p:anim calcmode="lin" valueType="num">
                                      <p:cBhvr>
                                        <p:cTn id="13" dur="1000" fill="hold"/>
                                        <p:tgtEl>
                                          <p:spTgt spid="580">
                                            <p:txEl>
                                              <p:pRg st="3" end="3"/>
                                            </p:txEl>
                                          </p:spTgt>
                                        </p:tgtEl>
                                        <p:attrNameLst>
                                          <p:attrName>ppt_x</p:attrName>
                                        </p:attrNameLst>
                                      </p:cBhvr>
                                      <p:tavLst>
                                        <p:tav tm="0">
                                          <p:val>
                                            <p:strVal val="0-#ppt_w/2"/>
                                          </p:val>
                                        </p:tav>
                                        <p:tav tm="100000">
                                          <p:val>
                                            <p:strVal val="#ppt_x"/>
                                          </p:val>
                                        </p:tav>
                                      </p:tavLst>
                                    </p:anim>
                                    <p:anim calcmode="lin" valueType="num">
                                      <p:cBhvr>
                                        <p:cTn id="14" dur="1000" fill="hold"/>
                                        <p:tgtEl>
                                          <p:spTgt spid="58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80"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Shape 556"/>
          <p:cNvSpPr txBox="1"/>
          <p:nvPr>
            <p:ph type="title"/>
          </p:nvPr>
        </p:nvSpPr>
        <p:spPr>
          <a:xfrm>
            <a:off x="1139824" y="984250"/>
            <a:ext cx="22104350" cy="2146300"/>
          </a:xfrm>
          <a:prstGeom prst="rect">
            <a:avLst/>
          </a:prstGeom>
        </p:spPr>
        <p:txBody>
          <a:bodyPr/>
          <a:lstStyle>
            <a:lvl1pPr defTabSz="751205">
              <a:defRPr sz="12700"/>
            </a:lvl1pPr>
          </a:lstStyle>
          <a:p>
            <a:pPr/>
            <a:r>
              <a:t>Men varför har man då vetenskap?</a:t>
            </a:r>
          </a:p>
        </p:txBody>
      </p:sp>
      <p:sp>
        <p:nvSpPr>
          <p:cNvPr id="584" name="Shape 557"/>
          <p:cNvSpPr txBox="1"/>
          <p:nvPr>
            <p:ph type="body" idx="1"/>
          </p:nvPr>
        </p:nvSpPr>
        <p:spPr>
          <a:xfrm>
            <a:off x="1592261" y="3879043"/>
            <a:ext cx="21340586" cy="8642470"/>
          </a:xfrm>
          <a:prstGeom prst="rect">
            <a:avLst/>
          </a:prstGeom>
        </p:spPr>
        <p:txBody>
          <a:bodyPr/>
          <a:lstStyle/>
          <a:p>
            <a:pPr marL="1816100">
              <a:buBlip>
                <a:blip r:embed="rId2"/>
              </a:buBlip>
            </a:pPr>
            <a:r>
              <a:t>Istället för “absolut kunskap” så kan man säga “så generell kunskap som möjligt”</a:t>
            </a:r>
          </a:p>
          <a:p>
            <a:pPr marL="1816100">
              <a:buBlip>
                <a:blip r:embed="rId2"/>
              </a:buBlip>
            </a:pPr>
            <a:r>
              <a:t>Eller avgränsa sig till ett bestämt sammanhang och endast uttala sig om detta.</a:t>
            </a:r>
          </a:p>
          <a:p>
            <a:pPr marL="1816100">
              <a:buBlip>
                <a:blip r:embed="rId2"/>
              </a:buBlip>
            </a:pPr>
            <a:r>
              <a:t>Problemet är känt som “relevance vs rigour”</a:t>
            </a:r>
          </a:p>
          <a:p>
            <a:pPr marL="1816100">
              <a:buBlip>
                <a:blip r:embed="rId2"/>
              </a:buBlip>
            </a:pPr>
            <a:r>
              <a:t>Den vetenskapliga kunskapen ska hjälpa oss att bättre förstå (och kontrollera?) vår värld.</a:t>
            </a:r>
          </a:p>
          <a:p>
            <a:pPr marL="1816100">
              <a:buBlip>
                <a:blip r:embed="rId2"/>
              </a:buBlip>
            </a:pPr>
            <a:r>
              <a:t>Vi får nya begrepp som beskriver okända sidor.</a:t>
            </a:r>
          </a:p>
        </p:txBody>
      </p:sp>
      <p:sp>
        <p:nvSpPr>
          <p:cNvPr id="585" name="Shape 558"/>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Shape 560"/>
          <p:cNvSpPr txBox="1"/>
          <p:nvPr>
            <p:ph type="title"/>
          </p:nvPr>
        </p:nvSpPr>
        <p:spPr>
          <a:xfrm>
            <a:off x="1139824" y="984250"/>
            <a:ext cx="22104350" cy="2146300"/>
          </a:xfrm>
          <a:prstGeom prst="rect">
            <a:avLst/>
          </a:prstGeom>
        </p:spPr>
        <p:txBody>
          <a:bodyPr/>
          <a:lstStyle/>
          <a:p>
            <a:pPr/>
            <a:r>
              <a:t>Vetenskaplig process</a:t>
            </a:r>
          </a:p>
        </p:txBody>
      </p:sp>
      <p:sp>
        <p:nvSpPr>
          <p:cNvPr id="588" name="Shape 561"/>
          <p:cNvSpPr txBox="1"/>
          <p:nvPr>
            <p:ph type="body" idx="1"/>
          </p:nvPr>
        </p:nvSpPr>
        <p:spPr>
          <a:xfrm>
            <a:off x="1592261" y="3879043"/>
            <a:ext cx="21340586" cy="8642470"/>
          </a:xfrm>
          <a:prstGeom prst="rect">
            <a:avLst/>
          </a:prstGeom>
        </p:spPr>
        <p:txBody>
          <a:bodyPr/>
          <a:lstStyle/>
          <a:p>
            <a:pPr marL="1816100">
              <a:buBlip>
                <a:blip r:embed="rId2"/>
              </a:buBlip>
            </a:pPr>
            <a:r>
              <a:t>Man observerar verkligheten och finner vissa regelbundenheter.</a:t>
            </a:r>
          </a:p>
          <a:p>
            <a:pPr marL="1816100">
              <a:buBlip>
                <a:blip r:embed="rId2"/>
              </a:buBlip>
            </a:pPr>
            <a:r>
              <a:t>Dessa regelbundenheter namnges och man studerar deras förhållande till andra kända fenomen.</a:t>
            </a:r>
          </a:p>
          <a:p>
            <a:pPr marL="1816100">
              <a:buBlip>
                <a:blip r:embed="rId2"/>
              </a:buBlip>
            </a:pPr>
            <a:r>
              <a:t>När detta är klarlagt har vår kunskap om verkligheten ökat något lite.</a:t>
            </a:r>
          </a:p>
        </p:txBody>
      </p:sp>
      <p:sp>
        <p:nvSpPr>
          <p:cNvPr id="589" name="Shape 562"/>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Shape 564"/>
          <p:cNvSpPr txBox="1"/>
          <p:nvPr>
            <p:ph type="title"/>
          </p:nvPr>
        </p:nvSpPr>
        <p:spPr>
          <a:xfrm>
            <a:off x="1139824" y="984250"/>
            <a:ext cx="22104350" cy="2146300"/>
          </a:xfrm>
          <a:prstGeom prst="rect">
            <a:avLst/>
          </a:prstGeom>
        </p:spPr>
        <p:txBody>
          <a:bodyPr/>
          <a:lstStyle/>
          <a:p>
            <a:pPr/>
            <a:r>
              <a:t>Andra karakteristika</a:t>
            </a:r>
          </a:p>
        </p:txBody>
      </p:sp>
      <p:sp>
        <p:nvSpPr>
          <p:cNvPr id="592" name="Shape 565"/>
          <p:cNvSpPr txBox="1"/>
          <p:nvPr>
            <p:ph type="body" idx="1"/>
          </p:nvPr>
        </p:nvSpPr>
        <p:spPr>
          <a:xfrm>
            <a:off x="1592261" y="3879043"/>
            <a:ext cx="21340586" cy="8642470"/>
          </a:xfrm>
          <a:prstGeom prst="rect">
            <a:avLst/>
          </a:prstGeom>
        </p:spPr>
        <p:txBody>
          <a:bodyPr/>
          <a:lstStyle/>
          <a:p>
            <a:pPr marL="1670811" indent="-969772" defTabSz="759459">
              <a:spcBef>
                <a:spcPts val="1000"/>
              </a:spcBef>
              <a:buBlip>
                <a:blip r:embed="rId2"/>
              </a:buBlip>
              <a:defRPr sz="5800"/>
            </a:pPr>
            <a:r>
              <a:t>Den vetenskapliga kunskapen är tillgänglig för alla och kostar ingenting.</a:t>
            </a:r>
          </a:p>
          <a:p>
            <a:pPr marL="1670811" indent="-969772" defTabSz="759459">
              <a:spcBef>
                <a:spcPts val="1000"/>
              </a:spcBef>
              <a:buBlip>
                <a:blip r:embed="rId2"/>
              </a:buBlip>
              <a:defRPr sz="5800"/>
            </a:pPr>
            <a:r>
              <a:t>Den vetenskapliga proceduren är öppen och fri för alla att få insyn i.</a:t>
            </a:r>
          </a:p>
          <a:p>
            <a:pPr marL="1670811" indent="-969772" defTabSz="759459">
              <a:spcBef>
                <a:spcPts val="1000"/>
              </a:spcBef>
              <a:buBlip>
                <a:blip r:embed="rId2"/>
              </a:buBlip>
              <a:defRPr sz="5800"/>
            </a:pPr>
            <a:r>
              <a:t>Alla ska kunna kontrollera mina resultat genom att upprepa min undersökning.</a:t>
            </a:r>
          </a:p>
          <a:p>
            <a:pPr marL="1670811" indent="-969772" defTabSz="759459">
              <a:spcBef>
                <a:spcPts val="1000"/>
              </a:spcBef>
              <a:buBlip>
                <a:blip r:embed="rId2"/>
              </a:buBlip>
              <a:defRPr sz="5800"/>
            </a:pPr>
            <a:r>
              <a:t>För att detta ska vara möjligt krävs ett metodiskt och genomtänkt tillvägagångssätt, dvs. metod!</a:t>
            </a:r>
          </a:p>
          <a:p>
            <a:pPr marL="1670811" indent="-969772" defTabSz="759459">
              <a:spcBef>
                <a:spcPts val="1000"/>
              </a:spcBef>
              <a:buBlip>
                <a:blip r:embed="rId2"/>
              </a:buBlip>
              <a:defRPr sz="5800"/>
            </a:pPr>
            <a:r>
              <a:t>Jfr kvalitetssäkring, typ ISO-9000!</a:t>
            </a:r>
          </a:p>
        </p:txBody>
      </p:sp>
      <p:sp>
        <p:nvSpPr>
          <p:cNvPr id="593" name="Shape 566"/>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Shape 409"/>
          <p:cNvSpPr txBox="1"/>
          <p:nvPr>
            <p:ph type="title"/>
          </p:nvPr>
        </p:nvSpPr>
        <p:spPr>
          <a:xfrm>
            <a:off x="1139824" y="984250"/>
            <a:ext cx="22104350" cy="2146300"/>
          </a:xfrm>
          <a:prstGeom prst="rect">
            <a:avLst/>
          </a:prstGeom>
        </p:spPr>
        <p:txBody>
          <a:bodyPr/>
          <a:lstStyle/>
          <a:p>
            <a:pPr/>
            <a:r>
              <a:t>Metod?</a:t>
            </a:r>
          </a:p>
        </p:txBody>
      </p:sp>
      <p:sp>
        <p:nvSpPr>
          <p:cNvPr id="407" name="Shape 410"/>
          <p:cNvSpPr txBox="1"/>
          <p:nvPr>
            <p:ph type="body" idx="1"/>
          </p:nvPr>
        </p:nvSpPr>
        <p:spPr>
          <a:xfrm>
            <a:off x="1592261" y="3879043"/>
            <a:ext cx="21340586" cy="8642470"/>
          </a:xfrm>
          <a:prstGeom prst="rect">
            <a:avLst/>
          </a:prstGeom>
        </p:spPr>
        <p:txBody>
          <a:bodyPr/>
          <a:lstStyle/>
          <a:p>
            <a:pPr>
              <a:buBlip>
                <a:blip r:embed="rId2"/>
              </a:buBlip>
            </a:pPr>
            <a:r>
              <a:t>Systematiskt tillvägagångssätt för att genomföra en aktivitet av något slag.</a:t>
            </a:r>
          </a:p>
          <a:p>
            <a:pPr lvl="1">
              <a:buBlip>
                <a:blip r:embed="rId2"/>
              </a:buBlip>
            </a:pPr>
            <a:r>
              <a:t>Systemutvecklingsmetod</a:t>
            </a:r>
          </a:p>
          <a:p>
            <a:pPr lvl="1">
              <a:buBlip>
                <a:blip r:embed="rId2"/>
              </a:buBlip>
            </a:pPr>
            <a:r>
              <a:t>Programmeringsmetod</a:t>
            </a:r>
          </a:p>
          <a:p>
            <a:pPr lvl="1">
              <a:buBlip>
                <a:blip r:embed="rId2"/>
              </a:buBlip>
            </a:pPr>
            <a:r>
              <a:t>Designmetod</a:t>
            </a:r>
          </a:p>
          <a:p>
            <a:pPr>
              <a:buBlip>
                <a:blip r:embed="rId2"/>
              </a:buBlip>
            </a:pPr>
            <a:r>
              <a:t>Metodik: Läran om metoder och metodbruk.</a:t>
            </a:r>
          </a:p>
          <a:p>
            <a:pPr>
              <a:buBlip>
                <a:blip r:embed="rId2"/>
              </a:buBlip>
            </a:pPr>
            <a:r>
              <a:t>I denna kurs pratar vi dock om vetenskaplig metod.</a:t>
            </a:r>
          </a:p>
        </p:txBody>
      </p:sp>
      <p:sp>
        <p:nvSpPr>
          <p:cNvPr id="408" name="Shape 411"/>
          <p:cNvSpPr txBox="1"/>
          <p:nvPr>
            <p:ph type="sldNum" sz="quarter" idx="4294967295"/>
          </p:nvPr>
        </p:nvSpPr>
        <p:spPr>
          <a:xfrm>
            <a:off x="23454195" y="13061038"/>
            <a:ext cx="127204"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5" name="Shape 568"/>
          <p:cNvSpPr txBox="1"/>
          <p:nvPr>
            <p:ph type="title"/>
          </p:nvPr>
        </p:nvSpPr>
        <p:spPr>
          <a:xfrm>
            <a:off x="1139824" y="984250"/>
            <a:ext cx="22104350" cy="2146300"/>
          </a:xfrm>
          <a:prstGeom prst="rect">
            <a:avLst/>
          </a:prstGeom>
        </p:spPr>
        <p:txBody>
          <a:bodyPr/>
          <a:lstStyle/>
          <a:p>
            <a:pPr/>
            <a:r>
              <a:t>Nackdelar med metod</a:t>
            </a:r>
          </a:p>
        </p:txBody>
      </p:sp>
      <p:sp>
        <p:nvSpPr>
          <p:cNvPr id="596" name="Shape 569"/>
          <p:cNvSpPr txBox="1"/>
          <p:nvPr>
            <p:ph type="body" idx="1"/>
          </p:nvPr>
        </p:nvSpPr>
        <p:spPr>
          <a:xfrm>
            <a:off x="1592261" y="3879043"/>
            <a:ext cx="21340586" cy="8642470"/>
          </a:xfrm>
          <a:prstGeom prst="rect">
            <a:avLst/>
          </a:prstGeom>
        </p:spPr>
        <p:txBody>
          <a:bodyPr/>
          <a:lstStyle/>
          <a:p>
            <a:pPr marL="1816100">
              <a:buBlip>
                <a:blip r:embed="rId2"/>
              </a:buBlip>
            </a:pPr>
            <a:r>
              <a:t>Vetenskaplig metod är alltså väl beprövade och erkända tillvägagångssätt.</a:t>
            </a:r>
          </a:p>
          <a:p>
            <a:pPr marL="1816100">
              <a:buBlip>
                <a:blip r:embed="rId2"/>
              </a:buBlip>
            </a:pPr>
            <a:r>
              <a:t>Det innebär att nytänkande och kreativitet inte är möjligt i metodhänseende.</a:t>
            </a:r>
          </a:p>
          <a:p>
            <a:pPr marL="1816100">
              <a:buBlip>
                <a:blip r:embed="rId2"/>
              </a:buBlip>
            </a:pPr>
            <a:r>
              <a:t>Det innebär att banbrytande nya upptäckter aldrig kan göras om man följer metoderna!</a:t>
            </a:r>
          </a:p>
          <a:p>
            <a:pPr marL="1816100">
              <a:buBlip>
                <a:blip r:embed="rId2"/>
              </a:buBlip>
            </a:pPr>
            <a:r>
              <a:t>Historien visar också att alla stora upptäckter har skett när man bröt mot reglerna!</a:t>
            </a:r>
          </a:p>
        </p:txBody>
      </p:sp>
      <p:sp>
        <p:nvSpPr>
          <p:cNvPr id="597" name="Shape 570"/>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9" name="Shape 572"/>
          <p:cNvSpPr txBox="1"/>
          <p:nvPr>
            <p:ph type="title"/>
          </p:nvPr>
        </p:nvSpPr>
        <p:spPr>
          <a:xfrm>
            <a:off x="1139824" y="984250"/>
            <a:ext cx="22104350" cy="2146300"/>
          </a:xfrm>
          <a:prstGeom prst="rect">
            <a:avLst/>
          </a:prstGeom>
        </p:spPr>
        <p:txBody>
          <a:bodyPr/>
          <a:lstStyle/>
          <a:p>
            <a:pPr/>
            <a:r>
              <a:t>Slutsats</a:t>
            </a:r>
          </a:p>
        </p:txBody>
      </p:sp>
      <p:sp>
        <p:nvSpPr>
          <p:cNvPr id="600" name="Shape 573"/>
          <p:cNvSpPr txBox="1"/>
          <p:nvPr>
            <p:ph type="body" idx="1"/>
          </p:nvPr>
        </p:nvSpPr>
        <p:spPr>
          <a:xfrm>
            <a:off x="1592261" y="3879043"/>
            <a:ext cx="21340586" cy="8642470"/>
          </a:xfrm>
          <a:prstGeom prst="rect">
            <a:avLst/>
          </a:prstGeom>
        </p:spPr>
        <p:txBody>
          <a:bodyPr/>
          <a:lstStyle/>
          <a:p>
            <a:pPr marL="1816100">
              <a:buBlip>
                <a:blip r:embed="rId2"/>
              </a:buBlip>
            </a:pPr>
            <a:r>
              <a:t>Vetenskapens frihet och oberoende kräver ett metodiskt tillvägagångssätt</a:t>
            </a:r>
          </a:p>
          <a:p>
            <a:pPr marL="1816100">
              <a:buBlip>
                <a:blip r:embed="rId2"/>
              </a:buBlip>
            </a:pPr>
            <a:r>
              <a:t>Metoden är också en kvalitetssäkring</a:t>
            </a:r>
          </a:p>
          <a:p>
            <a:pPr marL="1816100">
              <a:buBlip>
                <a:blip r:embed="rId2"/>
              </a:buBlip>
            </a:pPr>
            <a:r>
              <a:t>Men den garanterar inga stora, genomgripande upptäckter.</a:t>
            </a:r>
          </a:p>
          <a:p>
            <a:pPr marL="1816100">
              <a:buBlip>
                <a:blip r:embed="rId2"/>
              </a:buBlip>
            </a:pPr>
            <a:r>
              <a:t>Faktiskt hindrar den sådana!</a:t>
            </a:r>
          </a:p>
          <a:p>
            <a:pPr marL="1816100">
              <a:buBlip>
                <a:blip r:embed="rId2"/>
              </a:buBlip>
            </a:pPr>
            <a:r>
              <a:t>Men att bryta mot reglerna är ingen garanti för stora upptäckter.</a:t>
            </a:r>
          </a:p>
        </p:txBody>
      </p:sp>
      <p:sp>
        <p:nvSpPr>
          <p:cNvPr id="601" name="Shape 574"/>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Shape 576"/>
          <p:cNvSpPr txBox="1"/>
          <p:nvPr>
            <p:ph type="body" sz="quarter" idx="1"/>
          </p:nvPr>
        </p:nvSpPr>
        <p:spPr>
          <a:xfrm>
            <a:off x="2440312" y="8141138"/>
            <a:ext cx="10041954" cy="684373"/>
          </a:xfrm>
          <a:prstGeom prst="rect">
            <a:avLst/>
          </a:prstGeom>
        </p:spPr>
        <p:txBody>
          <a:bodyP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604" name="Shape 577"/>
          <p:cNvSpPr txBox="1"/>
          <p:nvPr>
            <p:ph type="title"/>
          </p:nvPr>
        </p:nvSpPr>
        <p:spPr>
          <a:prstGeom prst="rect">
            <a:avLst/>
          </a:prstGeom>
        </p:spPr>
        <p:txBody>
          <a:bodyPr/>
          <a:lstStyle>
            <a:lvl1pPr>
              <a:defRPr spc="-1300"/>
            </a:lvl1pPr>
          </a:lstStyle>
          <a:p>
            <a:pPr/>
            <a:r>
              <a:t>Sanning</a:t>
            </a:r>
          </a:p>
        </p:txBody>
      </p:sp>
      <p:sp>
        <p:nvSpPr>
          <p:cNvPr id="605" name="Shape 578"/>
          <p:cNvSpPr txBox="1"/>
          <p:nvPr>
            <p:ph type="sldNum" sz="quarter" idx="4294967295"/>
          </p:nvPr>
        </p:nvSpPr>
        <p:spPr>
          <a:xfrm>
            <a:off x="23410996" y="12797269"/>
            <a:ext cx="220777" cy="369522"/>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
        <p:nvSpPr>
          <p:cNvPr id="606" name="Shape 579"/>
          <p:cNvSpPr txBox="1"/>
          <p:nvPr/>
        </p:nvSpPr>
        <p:spPr>
          <a:xfrm>
            <a:off x="2425700" y="9537700"/>
            <a:ext cx="19532600" cy="21463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a:lnSpc>
                <a:spcPct val="100000"/>
              </a:lnSpc>
              <a:spcBef>
                <a:spcPts val="4500"/>
              </a:spcBef>
              <a:defRPr baseline="0" spc="0" sz="7200">
                <a:solidFill>
                  <a:srgbClr val="535353"/>
                </a:solidFill>
                <a:latin typeface="Helvetica Neue Medium"/>
                <a:ea typeface="Helvetica Neue Medium"/>
                <a:cs typeface="Helvetica Neue Medium"/>
                <a:sym typeface="Helvetica Neue Medium"/>
              </a:defRPr>
            </a:lvl1pPr>
          </a:lstStyle>
          <a:p>
            <a:pPr/>
            <a:r>
              <a:t>Ett viktigt och besvärligt begrepp</a:t>
            </a:r>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Shape 581"/>
          <p:cNvSpPr txBox="1"/>
          <p:nvPr>
            <p:ph type="title"/>
          </p:nvPr>
        </p:nvSpPr>
        <p:spPr>
          <a:xfrm>
            <a:off x="1139824" y="984250"/>
            <a:ext cx="22104350" cy="2146300"/>
          </a:xfrm>
          <a:prstGeom prst="rect">
            <a:avLst/>
          </a:prstGeom>
        </p:spPr>
        <p:txBody>
          <a:bodyPr/>
          <a:lstStyle/>
          <a:p>
            <a:pPr/>
            <a:r>
              <a:t>Sanning</a:t>
            </a:r>
          </a:p>
        </p:txBody>
      </p:sp>
      <p:sp>
        <p:nvSpPr>
          <p:cNvPr id="609" name="Shape 582"/>
          <p:cNvSpPr txBox="1"/>
          <p:nvPr>
            <p:ph type="body" idx="1"/>
          </p:nvPr>
        </p:nvSpPr>
        <p:spPr>
          <a:xfrm>
            <a:off x="1592261" y="3879043"/>
            <a:ext cx="21340586" cy="8642470"/>
          </a:xfrm>
          <a:prstGeom prst="rect">
            <a:avLst/>
          </a:prstGeom>
        </p:spPr>
        <p:txBody>
          <a:bodyPr/>
          <a:lstStyle/>
          <a:p>
            <a:pPr marL="1816100">
              <a:buBlip>
                <a:blip r:embed="rId2"/>
              </a:buBlip>
            </a:pPr>
            <a:r>
              <a:t>Finns olika Sanningar:</a:t>
            </a:r>
          </a:p>
          <a:p>
            <a:pPr lvl="1" marL="2095500">
              <a:buBlip>
                <a:blip r:embed="rId2"/>
              </a:buBlip>
            </a:pPr>
            <a:r>
              <a:t>Korrekt &lt;=&gt; med verkligheten överensstämmande, mots. “inkorrekt”</a:t>
            </a:r>
          </a:p>
          <a:p>
            <a:pPr lvl="1" marL="2095500">
              <a:buBlip>
                <a:blip r:embed="rId2"/>
              </a:buBlip>
            </a:pPr>
            <a:r>
              <a:t>Sant &lt;=&gt; logisk sanning, mots “falskt”</a:t>
            </a:r>
          </a:p>
          <a:p>
            <a:pPr lvl="1" marL="2095500">
              <a:buBlip>
                <a:blip r:embed="rId2"/>
              </a:buBlip>
            </a:pPr>
            <a:r>
              <a:t>Rätt &lt;=&gt; Moralisk sanning, mots. “fel”</a:t>
            </a:r>
          </a:p>
          <a:p>
            <a:pPr marL="1816100">
              <a:buBlip>
                <a:blip r:embed="rId2"/>
              </a:buBlip>
            </a:pPr>
            <a:r>
              <a:t>Ofta blandar man hop dem!</a:t>
            </a:r>
          </a:p>
        </p:txBody>
      </p:sp>
      <p:sp>
        <p:nvSpPr>
          <p:cNvPr id="610" name="Shape 583"/>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Shape 585"/>
          <p:cNvSpPr txBox="1"/>
          <p:nvPr>
            <p:ph type="title"/>
          </p:nvPr>
        </p:nvSpPr>
        <p:spPr>
          <a:xfrm>
            <a:off x="1139824" y="984250"/>
            <a:ext cx="22104350" cy="2146300"/>
          </a:xfrm>
          <a:prstGeom prst="rect">
            <a:avLst/>
          </a:prstGeom>
        </p:spPr>
        <p:txBody>
          <a:bodyPr/>
          <a:lstStyle/>
          <a:p>
            <a:pPr/>
            <a:r>
              <a:t>Logisk sanning</a:t>
            </a:r>
          </a:p>
        </p:txBody>
      </p:sp>
      <p:sp>
        <p:nvSpPr>
          <p:cNvPr id="613" name="Shape 586"/>
          <p:cNvSpPr txBox="1"/>
          <p:nvPr>
            <p:ph type="body" idx="1"/>
          </p:nvPr>
        </p:nvSpPr>
        <p:spPr>
          <a:xfrm>
            <a:off x="1592261" y="3879043"/>
            <a:ext cx="21340586" cy="8642470"/>
          </a:xfrm>
          <a:prstGeom prst="rect">
            <a:avLst/>
          </a:prstGeom>
        </p:spPr>
        <p:txBody>
          <a:bodyPr/>
          <a:lstStyle/>
          <a:p>
            <a:pPr marL="1816100">
              <a:buBlip>
                <a:blip r:embed="rId2"/>
              </a:buBlip>
            </a:pPr>
            <a:r>
              <a:t>Anses vara grundläggande för all Vetenskaplig Verksamhet. </a:t>
            </a:r>
          </a:p>
          <a:p>
            <a:pPr marL="1816100">
              <a:buBlip>
                <a:blip r:embed="rId2"/>
              </a:buBlip>
            </a:pPr>
            <a:r>
              <a:t>Kan ytterst härledas till det som kallas satslogiken.</a:t>
            </a:r>
          </a:p>
          <a:p>
            <a:pPr marL="1816100">
              <a:buBlip>
                <a:blip r:embed="rId2"/>
              </a:buBlip>
            </a:pPr>
            <a:r>
              <a:t>Det innebär dock endast manipulering med symboler enligt regler i satslogiken.</a:t>
            </a:r>
          </a:p>
          <a:p>
            <a:pPr marL="1816100">
              <a:buBlip>
                <a:blip r:embed="rId2"/>
              </a:buBlip>
            </a:pPr>
            <a:r>
              <a:t>Finns dock ingen koppling till verkligheten; logiken kan inte tillföra oss kunskap om den!</a:t>
            </a:r>
          </a:p>
        </p:txBody>
      </p:sp>
      <p:sp>
        <p:nvSpPr>
          <p:cNvPr id="614" name="Shape 587"/>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6" name="Shape 589"/>
          <p:cNvSpPr txBox="1"/>
          <p:nvPr>
            <p:ph type="title"/>
          </p:nvPr>
        </p:nvSpPr>
        <p:spPr>
          <a:xfrm>
            <a:off x="1901825" y="1198562"/>
            <a:ext cx="20403896" cy="2146301"/>
          </a:xfrm>
          <a:prstGeom prst="rect">
            <a:avLst/>
          </a:prstGeom>
        </p:spPr>
        <p:txBody>
          <a:bodyPr/>
          <a:lstStyle/>
          <a:p>
            <a:pPr/>
            <a:r>
              <a:t>Vad blir...</a:t>
            </a:r>
          </a:p>
        </p:txBody>
      </p:sp>
      <p:grpSp>
        <p:nvGrpSpPr>
          <p:cNvPr id="620" name="Group 593"/>
          <p:cNvGrpSpPr/>
          <p:nvPr/>
        </p:nvGrpSpPr>
        <p:grpSpPr>
          <a:xfrm>
            <a:off x="3405186" y="6590109"/>
            <a:ext cx="17326981" cy="2089550"/>
            <a:chOff x="0" y="0"/>
            <a:chExt cx="17326980" cy="2089549"/>
          </a:xfrm>
        </p:grpSpPr>
        <p:pic>
          <p:nvPicPr>
            <p:cNvPr id="617" name="droppedImage.pdf" descr="droppedImage.pdf"/>
            <p:cNvPicPr>
              <a:picLocks noChangeAspect="1"/>
            </p:cNvPicPr>
            <p:nvPr/>
          </p:nvPicPr>
          <p:blipFill>
            <a:blip r:embed="rId2">
              <a:extLst/>
            </a:blip>
            <a:stretch>
              <a:fillRect/>
            </a:stretch>
          </p:blipFill>
          <p:spPr>
            <a:xfrm>
              <a:off x="-1" y="47389"/>
              <a:ext cx="7072315" cy="2042160"/>
            </a:xfrm>
            <a:prstGeom prst="rect">
              <a:avLst/>
            </a:prstGeom>
            <a:ln w="12700" cap="flat">
              <a:noFill/>
              <a:miter lim="400000"/>
            </a:ln>
            <a:effectLst/>
          </p:spPr>
        </p:pic>
        <p:pic>
          <p:nvPicPr>
            <p:cNvPr id="618" name="droppedImage.pdf" descr="droppedImage.pdf"/>
            <p:cNvPicPr>
              <a:picLocks noChangeAspect="1"/>
            </p:cNvPicPr>
            <p:nvPr/>
          </p:nvPicPr>
          <p:blipFill>
            <a:blip r:embed="rId2">
              <a:extLst/>
            </a:blip>
            <a:stretch>
              <a:fillRect/>
            </a:stretch>
          </p:blipFill>
          <p:spPr>
            <a:xfrm>
              <a:off x="10090546" y="0"/>
              <a:ext cx="7236434" cy="2089550"/>
            </a:xfrm>
            <a:prstGeom prst="rect">
              <a:avLst/>
            </a:prstGeom>
            <a:ln w="12700" cap="flat">
              <a:noFill/>
              <a:miter lim="400000"/>
            </a:ln>
            <a:effectLst/>
          </p:spPr>
        </p:pic>
        <p:sp>
          <p:nvSpPr>
            <p:cNvPr id="619" name="Shape 592"/>
            <p:cNvSpPr txBox="1"/>
            <p:nvPr/>
          </p:nvSpPr>
          <p:spPr>
            <a:xfrm>
              <a:off x="8518570" y="453602"/>
              <a:ext cx="513115" cy="15752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aseline="2173" spc="-460" sz="9200">
                  <a:solidFill>
                    <a:srgbClr val="000000"/>
                  </a:solidFill>
                </a:defRPr>
              </a:lvl1pPr>
            </a:lstStyle>
            <a:p>
              <a:pPr/>
              <a:r>
                <a:t>+</a:t>
              </a:r>
            </a:p>
          </p:txBody>
        </p:sp>
      </p:grpSp>
      <p:sp>
        <p:nvSpPr>
          <p:cNvPr id="621" name="Shape 594"/>
          <p:cNvSpPr txBox="1"/>
          <p:nvPr/>
        </p:nvSpPr>
        <p:spPr>
          <a:xfrm>
            <a:off x="11255100" y="3783453"/>
            <a:ext cx="1350367" cy="14520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a:r>
              <a:t>1 + 1</a:t>
            </a:r>
          </a:p>
        </p:txBody>
      </p:sp>
      <p:sp>
        <p:nvSpPr>
          <p:cNvPr id="622" name="Shape 595"/>
          <p:cNvSpPr txBox="1"/>
          <p:nvPr/>
        </p:nvSpPr>
        <p:spPr>
          <a:xfrm>
            <a:off x="12877799" y="3774523"/>
            <a:ext cx="914402" cy="14520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a:r>
              <a:t>= 2</a:t>
            </a:r>
          </a:p>
        </p:txBody>
      </p:sp>
      <p:sp>
        <p:nvSpPr>
          <p:cNvPr id="623" name="Shape 596"/>
          <p:cNvSpPr txBox="1"/>
          <p:nvPr>
            <p:ph type="sldNum" sz="quarter" idx="4294967295"/>
          </p:nvPr>
        </p:nvSpPr>
        <p:spPr>
          <a:xfrm>
            <a:off x="23631740" y="13142598"/>
            <a:ext cx="208993" cy="356415"/>
          </a:xfrm>
          <a:prstGeom prst="rect">
            <a:avLst/>
          </a:prstGeom>
          <a:extLst>
            <a:ext uri="{C572A759-6A51-4108-AA02-DFA0A04FC94B}">
              <ma14:wrappingTextBoxFlag xmlns:ma14="http://schemas.microsoft.com/office/mac/drawingml/2011/main" val="1"/>
            </a:ext>
          </a:extLst>
        </p:spPr>
        <p:txBody>
          <a:bodyPr/>
          <a:lstStyle>
            <a:lvl1pPr>
              <a:defRPr baseline="8332" spc="-120" sz="2400"/>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22"/>
                                        </p:tgtEl>
                                        <p:attrNameLst>
                                          <p:attrName>style.visibility</p:attrName>
                                        </p:attrNameLst>
                                      </p:cBhvr>
                                      <p:to>
                                        <p:strVal val="visible"/>
                                      </p:to>
                                    </p:set>
                                    <p:animEffect filter="fade" transition="in">
                                      <p:cBhvr>
                                        <p:cTn id="7" dur="1000"/>
                                        <p:tgtEl>
                                          <p:spTgt spid="62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7" grpId="2" fill="hold">
                                  <p:stCondLst>
                                    <p:cond delay="0"/>
                                  </p:stCondLst>
                                  <p:iterate type="el" backwards="0">
                                    <p:tmAbs val="0"/>
                                  </p:iterate>
                                  <p:childTnLst>
                                    <p:set>
                                      <p:cBhvr>
                                        <p:cTn id="11" fill="hold"/>
                                        <p:tgtEl>
                                          <p:spTgt spid="620"/>
                                        </p:tgtEl>
                                        <p:attrNameLst>
                                          <p:attrName>style.visibility</p:attrName>
                                        </p:attrNameLst>
                                      </p:cBhvr>
                                      <p:to>
                                        <p:strVal val="visible"/>
                                      </p:to>
                                    </p:set>
                                    <p:anim calcmode="lin" valueType="num">
                                      <p:cBhvr>
                                        <p:cTn id="12" dur="2000" fill="hold"/>
                                        <p:tgtEl>
                                          <p:spTgt spid="620"/>
                                        </p:tgtEl>
                                        <p:attrNameLst>
                                          <p:attrName>ppt_x</p:attrName>
                                        </p:attrNameLst>
                                      </p:cBhvr>
                                      <p:tavLst>
                                        <p:tav tm="0">
                                          <p:val>
                                            <p:strVal val="#ppt_x"/>
                                          </p:val>
                                        </p:tav>
                                        <p:tav tm="100000">
                                          <p:val>
                                            <p:strVal val="#ppt_x"/>
                                          </p:val>
                                        </p:tav>
                                      </p:tavLst>
                                    </p:anim>
                                    <p:anim calcmode="lin" valueType="num">
                                      <p:cBhvr>
                                        <p:cTn id="13" dur="2000" fill="hold"/>
                                        <p:tgtEl>
                                          <p:spTgt spid="6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2" grpId="1"/>
      <p:bldP build="whole" bldLvl="1" animBg="1" rev="0" advAuto="0" spid="620" grpId="2"/>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Shape 598"/>
          <p:cNvSpPr txBox="1"/>
          <p:nvPr>
            <p:ph type="title"/>
          </p:nvPr>
        </p:nvSpPr>
        <p:spPr>
          <a:xfrm>
            <a:off x="1901825" y="1198562"/>
            <a:ext cx="20403896" cy="2146301"/>
          </a:xfrm>
          <a:prstGeom prst="rect">
            <a:avLst/>
          </a:prstGeom>
        </p:spPr>
        <p:txBody>
          <a:bodyPr/>
          <a:lstStyle/>
          <a:p>
            <a:pPr/>
            <a:r>
              <a:t>Jo....</a:t>
            </a:r>
          </a:p>
        </p:txBody>
      </p:sp>
      <p:sp>
        <p:nvSpPr>
          <p:cNvPr id="626" name="Shape 599"/>
          <p:cNvSpPr txBox="1"/>
          <p:nvPr>
            <p:ph type="body" idx="1"/>
          </p:nvPr>
        </p:nvSpPr>
        <p:spPr>
          <a:xfrm>
            <a:off x="1377949" y="4010025"/>
            <a:ext cx="21806230" cy="8313130"/>
          </a:xfrm>
          <a:prstGeom prst="rect">
            <a:avLst/>
          </a:prstGeom>
        </p:spPr>
        <p:txBody>
          <a:bodyPr/>
          <a:lstStyle/>
          <a:p>
            <a:pPr marL="1270000"/>
          </a:p>
        </p:txBody>
      </p:sp>
      <p:pic>
        <p:nvPicPr>
          <p:cNvPr id="627" name="droppedImage.pdf" descr="droppedImage.pdf"/>
          <p:cNvPicPr>
            <a:picLocks noChangeAspect="1"/>
          </p:cNvPicPr>
          <p:nvPr/>
        </p:nvPicPr>
        <p:blipFill>
          <a:blip r:embed="rId2">
            <a:extLst/>
          </a:blip>
          <a:stretch>
            <a:fillRect/>
          </a:stretch>
        </p:blipFill>
        <p:spPr>
          <a:xfrm>
            <a:off x="6334125" y="5125639"/>
            <a:ext cx="11822908" cy="5326806"/>
          </a:xfrm>
          <a:prstGeom prst="rect">
            <a:avLst/>
          </a:prstGeom>
          <a:ln w="12700">
            <a:miter lim="400000"/>
          </a:ln>
        </p:spPr>
      </p:pic>
      <p:sp>
        <p:nvSpPr>
          <p:cNvPr id="628" name="Shape 601"/>
          <p:cNvSpPr txBox="1"/>
          <p:nvPr>
            <p:ph type="sldNum" sz="quarter" idx="4294967295"/>
          </p:nvPr>
        </p:nvSpPr>
        <p:spPr>
          <a:xfrm>
            <a:off x="23631740" y="13142598"/>
            <a:ext cx="208993" cy="356415"/>
          </a:xfrm>
          <a:prstGeom prst="rect">
            <a:avLst/>
          </a:prstGeom>
          <a:extLst>
            <a:ext uri="{C572A759-6A51-4108-AA02-DFA0A04FC94B}">
              <ma14:wrappingTextBoxFlag xmlns:ma14="http://schemas.microsoft.com/office/mac/drawingml/2011/main" val="1"/>
            </a:ext>
          </a:extLst>
        </p:spPr>
        <p:txBody>
          <a:bodyPr/>
          <a:lstStyle>
            <a:lvl1pPr>
              <a:defRPr baseline="8332" spc="-120" sz="2400"/>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27"/>
                                        </p:tgtEl>
                                        <p:attrNameLst>
                                          <p:attrName>style.visibility</p:attrName>
                                        </p:attrNameLst>
                                      </p:cBhvr>
                                      <p:to>
                                        <p:strVal val="visible"/>
                                      </p:to>
                                    </p:set>
                                    <p:animEffect filter="fade" transition="in">
                                      <p:cBhvr>
                                        <p:cTn id="7" dur="1000"/>
                                        <p:tgtEl>
                                          <p:spTgt spid="6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7"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0" name="Shape 603"/>
          <p:cNvSpPr txBox="1"/>
          <p:nvPr>
            <p:ph type="title"/>
          </p:nvPr>
        </p:nvSpPr>
        <p:spPr>
          <a:xfrm>
            <a:off x="1139824" y="984250"/>
            <a:ext cx="22104350" cy="2146300"/>
          </a:xfrm>
          <a:prstGeom prst="rect">
            <a:avLst/>
          </a:prstGeom>
        </p:spPr>
        <p:txBody>
          <a:bodyPr/>
          <a:lstStyle/>
          <a:p>
            <a:pPr/>
            <a:r>
              <a:t>Korrekt</a:t>
            </a:r>
          </a:p>
        </p:txBody>
      </p:sp>
      <p:sp>
        <p:nvSpPr>
          <p:cNvPr id="631" name="Shape 604"/>
          <p:cNvSpPr txBox="1"/>
          <p:nvPr>
            <p:ph type="body" idx="1"/>
          </p:nvPr>
        </p:nvSpPr>
        <p:spPr>
          <a:xfrm>
            <a:off x="1266886" y="3879043"/>
            <a:ext cx="21340584" cy="8642470"/>
          </a:xfrm>
          <a:prstGeom prst="rect">
            <a:avLst/>
          </a:prstGeom>
        </p:spPr>
        <p:txBody>
          <a:bodyPr/>
          <a:lstStyle/>
          <a:p>
            <a:pPr lvl="1" marL="2095500">
              <a:buBlip>
                <a:blip r:embed="rId2"/>
              </a:buBlip>
            </a:pPr>
            <a:r>
              <a:t>“Det snöar ute just nu” kan vara korrekt.</a:t>
            </a:r>
          </a:p>
          <a:p>
            <a:pPr lvl="1" marL="2095500">
              <a:buBlip>
                <a:blip r:embed="rId2"/>
              </a:buBlip>
            </a:pPr>
            <a:r>
              <a:t>“Det ligger snö på marken” är meningslöst på samiska, eftersom begreppet “snö” inte finns.</a:t>
            </a:r>
          </a:p>
          <a:p>
            <a:pPr lvl="1" marL="2095500">
              <a:buBlip>
                <a:blip r:embed="rId2"/>
              </a:buBlip>
            </a:pPr>
            <a:r>
              <a:t>Om solen skiner och jag säger att det är vackert väder protesterar en person från Somalia. För dem är det vackert väder när det regnar.</a:t>
            </a:r>
          </a:p>
          <a:p>
            <a:pPr lvl="1" marL="2095500">
              <a:buBlip>
                <a:blip r:embed="rId2"/>
              </a:buBlip>
            </a:pPr>
            <a:r>
              <a:t>Korrektheten beror på språket och på världsbilden (Weltanschauung).</a:t>
            </a:r>
          </a:p>
        </p:txBody>
      </p:sp>
      <p:sp>
        <p:nvSpPr>
          <p:cNvPr id="632" name="Shape 605"/>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33" name="Shape 606"/>
          <p:cNvSpPr txBox="1"/>
          <p:nvPr/>
        </p:nvSpPr>
        <p:spPr>
          <a:xfrm>
            <a:off x="20043358" y="1585698"/>
            <a:ext cx="2403456" cy="12410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aseline="2776" spc="-360" sz="7200">
                <a:solidFill>
                  <a:srgbClr val="000000"/>
                </a:solidFill>
                <a:latin typeface="Futura Condensed"/>
                <a:ea typeface="Futura Condensed"/>
                <a:cs typeface="Futura Condensed"/>
                <a:sym typeface="Futura Condensed"/>
              </a:defRPr>
            </a:lvl1pPr>
          </a:lstStyle>
          <a:p>
            <a:pPr/>
            <a:r>
              <a:t>NUMMER 3, 5</a:t>
            </a:r>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33"/>
                                        </p:tgtEl>
                                        <p:attrNameLst>
                                          <p:attrName>style.visibility</p:attrName>
                                        </p:attrNameLst>
                                      </p:cBhvr>
                                      <p:to>
                                        <p:strVal val="visible"/>
                                      </p:to>
                                    </p:set>
                                    <p:animEffect filter="fade" transition="in">
                                      <p:cBhvr>
                                        <p:cTn id="7" dur="2000"/>
                                        <p:tgtEl>
                                          <p:spTgt spid="6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3"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Shape 608"/>
          <p:cNvSpPr txBox="1"/>
          <p:nvPr>
            <p:ph type="title"/>
          </p:nvPr>
        </p:nvSpPr>
        <p:spPr>
          <a:xfrm>
            <a:off x="1139824" y="984250"/>
            <a:ext cx="22104350" cy="2146300"/>
          </a:xfrm>
          <a:prstGeom prst="rect">
            <a:avLst/>
          </a:prstGeom>
        </p:spPr>
        <p:txBody>
          <a:bodyPr/>
          <a:lstStyle/>
          <a:p>
            <a:pPr/>
            <a:r>
              <a:t>Rätt</a:t>
            </a:r>
          </a:p>
        </p:txBody>
      </p:sp>
      <p:sp>
        <p:nvSpPr>
          <p:cNvPr id="636" name="Shape 609"/>
          <p:cNvSpPr txBox="1"/>
          <p:nvPr>
            <p:ph type="body" idx="1"/>
          </p:nvPr>
        </p:nvSpPr>
        <p:spPr>
          <a:xfrm>
            <a:off x="1592261" y="3879043"/>
            <a:ext cx="21340586" cy="8642470"/>
          </a:xfrm>
          <a:prstGeom prst="rect">
            <a:avLst/>
          </a:prstGeom>
        </p:spPr>
        <p:txBody>
          <a:bodyPr/>
          <a:lstStyle/>
          <a:p>
            <a:pPr marL="1816100">
              <a:buBlip>
                <a:blip r:embed="rId2"/>
              </a:buBlip>
            </a:pPr>
            <a:r>
              <a:t>För en nazist är det rätt att döda en jude.</a:t>
            </a:r>
          </a:p>
          <a:p>
            <a:pPr marL="1816100">
              <a:buBlip>
                <a:blip r:embed="rId2"/>
              </a:buBlip>
            </a:pPr>
            <a:r>
              <a:t>På vissa ställen är det rätt att döda en dödsdömd förbrytare.</a:t>
            </a:r>
          </a:p>
          <a:p>
            <a:pPr marL="1816100">
              <a:buBlip>
                <a:blip r:embed="rId2"/>
              </a:buBlip>
            </a:pPr>
            <a:r>
              <a:t>Men var det rätt att genomföra den forskningen som gjorde att man kunde konstruera atombomben?</a:t>
            </a:r>
          </a:p>
          <a:p>
            <a:pPr marL="1816100">
              <a:buBlip>
                <a:blip r:embed="rId2"/>
              </a:buBlip>
            </a:pPr>
            <a:r>
              <a:t>Är det rätt att forska kring meningslösheter? T.ex. hur man förkortar färgen “blå” i programkod.</a:t>
            </a:r>
          </a:p>
        </p:txBody>
      </p:sp>
      <p:sp>
        <p:nvSpPr>
          <p:cNvPr id="637" name="Shape 610"/>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9" name="Shape 612"/>
          <p:cNvSpPr txBox="1"/>
          <p:nvPr>
            <p:ph type="title"/>
          </p:nvPr>
        </p:nvSpPr>
        <p:spPr>
          <a:xfrm>
            <a:off x="1139824" y="984250"/>
            <a:ext cx="22104350" cy="2146300"/>
          </a:xfrm>
          <a:prstGeom prst="rect">
            <a:avLst/>
          </a:prstGeom>
        </p:spPr>
        <p:txBody>
          <a:bodyPr/>
          <a:lstStyle/>
          <a:p>
            <a:pPr/>
            <a:r>
              <a:t>Objektiv sanning</a:t>
            </a:r>
          </a:p>
        </p:txBody>
      </p:sp>
      <p:sp>
        <p:nvSpPr>
          <p:cNvPr id="640" name="Shape 613"/>
          <p:cNvSpPr txBox="1"/>
          <p:nvPr>
            <p:ph type="body" idx="1"/>
          </p:nvPr>
        </p:nvSpPr>
        <p:spPr>
          <a:xfrm>
            <a:off x="1592261" y="3879043"/>
            <a:ext cx="21340586" cy="8642470"/>
          </a:xfrm>
          <a:prstGeom prst="rect">
            <a:avLst/>
          </a:prstGeom>
        </p:spPr>
        <p:txBody>
          <a:bodyPr/>
          <a:lstStyle/>
          <a:p>
            <a:pPr marL="1816100">
              <a:buBlip>
                <a:blip r:embed="rId2"/>
              </a:buBlip>
            </a:pPr>
            <a:r>
              <a:t>Finns inom logiken</a:t>
            </a:r>
          </a:p>
          <a:p>
            <a:pPr marL="1816100">
              <a:buBlip>
                <a:blip r:embed="rId2"/>
              </a:buBlip>
            </a:pPr>
            <a:r>
              <a:t>Finns inte i verkligheten (möjligen i en liten del av den)</a:t>
            </a:r>
          </a:p>
          <a:p>
            <a:pPr marL="1816100">
              <a:buBlip>
                <a:blip r:embed="rId2"/>
              </a:buBlip>
            </a:pPr>
            <a:r>
              <a:t>Finns inte i moralen</a:t>
            </a:r>
          </a:p>
          <a:p>
            <a:pPr lvl="1" marL="2095500">
              <a:buBlip>
                <a:blip r:embed="rId2"/>
              </a:buBlip>
            </a:pPr>
            <a:r>
              <a:t>Fast en del troende hävdar det...</a:t>
            </a:r>
          </a:p>
          <a:p>
            <a:pPr marL="1816100">
              <a:buBlip>
                <a:blip r:embed="rId2"/>
              </a:buBlip>
            </a:pPr>
            <a:r>
              <a:t>I samtliga fall (inkl logiken) måste man vara överens om utgångspunkterna och förutsättningarna.</a:t>
            </a:r>
          </a:p>
          <a:p>
            <a:pPr marL="1816100">
              <a:buBlip>
                <a:blip r:embed="rId2"/>
              </a:buBlip>
            </a:pPr>
            <a:r>
              <a:t>Dessa utgör Weltanschauung</a:t>
            </a:r>
          </a:p>
        </p:txBody>
      </p:sp>
      <p:sp>
        <p:nvSpPr>
          <p:cNvPr id="641" name="Shape 614"/>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42" name="Shape 615"/>
          <p:cNvSpPr txBox="1"/>
          <p:nvPr/>
        </p:nvSpPr>
        <p:spPr>
          <a:xfrm>
            <a:off x="20250051" y="1585698"/>
            <a:ext cx="1990071" cy="12410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aseline="2776" spc="-360" sz="7200">
                <a:solidFill>
                  <a:srgbClr val="000000"/>
                </a:solidFill>
                <a:latin typeface="Futura Condensed"/>
                <a:ea typeface="Futura Condensed"/>
                <a:cs typeface="Futura Condensed"/>
                <a:sym typeface="Futura Condensed"/>
              </a:defRPr>
            </a:lvl1pPr>
          </a:lstStyle>
          <a:p>
            <a:pPr/>
            <a:r>
              <a:t>NUMMER 4</a:t>
            </a:r>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42"/>
                                        </p:tgtEl>
                                        <p:attrNameLst>
                                          <p:attrName>style.visibility</p:attrName>
                                        </p:attrNameLst>
                                      </p:cBhvr>
                                      <p:to>
                                        <p:strVal val="visible"/>
                                      </p:to>
                                    </p:set>
                                    <p:animEffect filter="fade" transition="in">
                                      <p:cBhvr>
                                        <p:cTn id="7" dur="2000"/>
                                        <p:tgtEl>
                                          <p:spTgt spid="6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2"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Shape 413"/>
          <p:cNvSpPr txBox="1"/>
          <p:nvPr>
            <p:ph type="title"/>
          </p:nvPr>
        </p:nvSpPr>
        <p:spPr>
          <a:xfrm>
            <a:off x="1139824" y="984250"/>
            <a:ext cx="22104350" cy="2146300"/>
          </a:xfrm>
          <a:prstGeom prst="rect">
            <a:avLst/>
          </a:prstGeom>
        </p:spPr>
        <p:txBody>
          <a:bodyPr/>
          <a:lstStyle/>
          <a:p>
            <a:pPr/>
            <a:r>
              <a:t>Vetenskaplig metod?</a:t>
            </a:r>
          </a:p>
        </p:txBody>
      </p:sp>
      <p:sp>
        <p:nvSpPr>
          <p:cNvPr id="411" name="Shape 414"/>
          <p:cNvSpPr txBox="1"/>
          <p:nvPr>
            <p:ph type="body" idx="1"/>
          </p:nvPr>
        </p:nvSpPr>
        <p:spPr>
          <a:xfrm>
            <a:off x="1592261" y="3879043"/>
            <a:ext cx="21340586" cy="8642470"/>
          </a:xfrm>
          <a:prstGeom prst="rect">
            <a:avLst/>
          </a:prstGeom>
        </p:spPr>
        <p:txBody>
          <a:bodyPr/>
          <a:lstStyle/>
          <a:p>
            <a:pPr marL="1816100">
              <a:buBlip>
                <a:blip r:embed="rId2"/>
              </a:buBlip>
            </a:pPr>
            <a:r>
              <a:t>Är väl beprövade och erkända procedurer, vilka används för att få fram en speciell sorts kunskap, den Vetenskapliga Kunskapen, som utmärks av stor pålitlighet och allmängiltighet. </a:t>
            </a:r>
          </a:p>
          <a:p>
            <a:pPr marL="1816100">
              <a:buBlip>
                <a:blip r:embed="rId2"/>
              </a:buBlip>
            </a:pPr>
            <a:r>
              <a:t>Med andra ord: Vetenskaplig metod och vetenskaplig kunskap är nära relaterade.</a:t>
            </a:r>
          </a:p>
          <a:p>
            <a:pPr marL="1816100">
              <a:buBlip>
                <a:blip r:embed="rId2"/>
              </a:buBlip>
            </a:pPr>
            <a:r>
              <a:t>Men vad är då vetenskap – egentligen? </a:t>
            </a:r>
          </a:p>
        </p:txBody>
      </p:sp>
      <p:sp>
        <p:nvSpPr>
          <p:cNvPr id="412" name="Shape 415"/>
          <p:cNvSpPr txBox="1"/>
          <p:nvPr>
            <p:ph type="sldNum" sz="quarter" idx="4294967295"/>
          </p:nvPr>
        </p:nvSpPr>
        <p:spPr>
          <a:xfrm>
            <a:off x="23454195" y="13061038"/>
            <a:ext cx="127204"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Shape 617"/>
          <p:cNvSpPr txBox="1"/>
          <p:nvPr>
            <p:ph type="title"/>
          </p:nvPr>
        </p:nvSpPr>
        <p:spPr>
          <a:xfrm>
            <a:off x="1901825" y="1198562"/>
            <a:ext cx="20403896" cy="2146301"/>
          </a:xfrm>
          <a:prstGeom prst="rect">
            <a:avLst/>
          </a:prstGeom>
        </p:spPr>
        <p:txBody>
          <a:bodyPr/>
          <a:lstStyle/>
          <a:p>
            <a:pPr/>
            <a:r>
              <a:t>Allmängiltig kunskap</a:t>
            </a:r>
          </a:p>
        </p:txBody>
      </p:sp>
      <p:sp>
        <p:nvSpPr>
          <p:cNvPr id="645" name="Shape 618"/>
          <p:cNvSpPr txBox="1"/>
          <p:nvPr>
            <p:ph type="body" idx="1"/>
          </p:nvPr>
        </p:nvSpPr>
        <p:spPr>
          <a:xfrm>
            <a:off x="1377949" y="4010025"/>
            <a:ext cx="21806230" cy="8313130"/>
          </a:xfrm>
          <a:prstGeom prst="rect">
            <a:avLst/>
          </a:prstGeom>
        </p:spPr>
        <p:txBody>
          <a:bodyPr/>
          <a:lstStyle/>
          <a:p>
            <a:pPr marL="1270000"/>
            <a:r>
              <a:t>Den vetenskapliga kunskapen ska vara giltig överallt och alltid.</a:t>
            </a:r>
          </a:p>
          <a:p>
            <a:pPr marL="1270000"/>
            <a:r>
              <a:t>Det gör att den blir väldigt urvattnad...</a:t>
            </a:r>
          </a:p>
        </p:txBody>
      </p:sp>
      <p:sp>
        <p:nvSpPr>
          <p:cNvPr id="646" name="Shape 619"/>
          <p:cNvSpPr/>
          <p:nvPr/>
        </p:nvSpPr>
        <p:spPr>
          <a:xfrm>
            <a:off x="16525875" y="6298405"/>
            <a:ext cx="1732360" cy="2893221"/>
          </a:xfrm>
          <a:prstGeom prst="ellipse">
            <a:avLst/>
          </a:prstGeom>
          <a:solidFill>
            <a:srgbClr val="929292">
              <a:alpha val="50000"/>
            </a:srgbClr>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47" name="Shape 620"/>
          <p:cNvSpPr/>
          <p:nvPr/>
        </p:nvSpPr>
        <p:spPr>
          <a:xfrm rot="16200000">
            <a:off x="16124039" y="6003726"/>
            <a:ext cx="1160861" cy="2893221"/>
          </a:xfrm>
          <a:prstGeom prst="ellipse">
            <a:avLst/>
          </a:prstGeom>
          <a:solidFill>
            <a:srgbClr val="929292">
              <a:alpha val="50000"/>
            </a:srgbClr>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48" name="Shape 621"/>
          <p:cNvSpPr/>
          <p:nvPr/>
        </p:nvSpPr>
        <p:spPr>
          <a:xfrm rot="18900000">
            <a:off x="18047467" y="6623419"/>
            <a:ext cx="1160861" cy="4393409"/>
          </a:xfrm>
          <a:prstGeom prst="ellipse">
            <a:avLst/>
          </a:prstGeom>
          <a:solidFill>
            <a:srgbClr val="929292">
              <a:alpha val="50000"/>
            </a:srgbClr>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49" name="Shape 622"/>
          <p:cNvSpPr/>
          <p:nvPr/>
        </p:nvSpPr>
        <p:spPr>
          <a:xfrm rot="13976608">
            <a:off x="15945699" y="6767868"/>
            <a:ext cx="1160861" cy="2857503"/>
          </a:xfrm>
          <a:prstGeom prst="ellipse">
            <a:avLst/>
          </a:prstGeom>
          <a:solidFill>
            <a:srgbClr val="929292">
              <a:alpha val="50000"/>
            </a:srgbClr>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50" name="Shape 623"/>
          <p:cNvSpPr/>
          <p:nvPr/>
        </p:nvSpPr>
        <p:spPr>
          <a:xfrm rot="20820324">
            <a:off x="16226189" y="5007185"/>
            <a:ext cx="1571627" cy="2857503"/>
          </a:xfrm>
          <a:prstGeom prst="ellipse">
            <a:avLst/>
          </a:prstGeom>
          <a:solidFill>
            <a:srgbClr val="929292">
              <a:alpha val="50000"/>
            </a:srgbClr>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51" name="Shape 624"/>
          <p:cNvSpPr/>
          <p:nvPr/>
        </p:nvSpPr>
        <p:spPr>
          <a:xfrm rot="2856154">
            <a:off x="17741270" y="5154466"/>
            <a:ext cx="785815" cy="2857503"/>
          </a:xfrm>
          <a:prstGeom prst="ellipse">
            <a:avLst/>
          </a:prstGeom>
          <a:solidFill>
            <a:srgbClr val="929292">
              <a:alpha val="50000"/>
            </a:srgbClr>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52" name="Shape 625"/>
          <p:cNvSpPr/>
          <p:nvPr/>
        </p:nvSpPr>
        <p:spPr>
          <a:xfrm rot="5483829">
            <a:off x="18241334" y="6029576"/>
            <a:ext cx="785815" cy="2857503"/>
          </a:xfrm>
          <a:prstGeom prst="ellipse">
            <a:avLst/>
          </a:prstGeom>
          <a:solidFill>
            <a:srgbClr val="929292">
              <a:alpha val="50000"/>
            </a:srgbClr>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53" name="Shape 626"/>
          <p:cNvSpPr/>
          <p:nvPr/>
        </p:nvSpPr>
        <p:spPr>
          <a:xfrm>
            <a:off x="17222390" y="7280671"/>
            <a:ext cx="339331" cy="339331"/>
          </a:xfrm>
          <a:prstGeom prst="ellipse">
            <a:avLst/>
          </a:prstGeom>
          <a:solidFill>
            <a:srgbClr val="000000"/>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54" name="Shape 627"/>
          <p:cNvSpPr txBox="1"/>
          <p:nvPr>
            <p:ph type="sldNum" sz="quarter" idx="4294967295"/>
          </p:nvPr>
        </p:nvSpPr>
        <p:spPr>
          <a:xfrm>
            <a:off x="23631740" y="13142598"/>
            <a:ext cx="208993" cy="356415"/>
          </a:xfrm>
          <a:prstGeom prst="rect">
            <a:avLst/>
          </a:prstGeom>
          <a:extLst>
            <a:ext uri="{C572A759-6A51-4108-AA02-DFA0A04FC94B}">
              <ma14:wrappingTextBoxFlag xmlns:ma14="http://schemas.microsoft.com/office/mac/drawingml/2011/main" val="1"/>
            </a:ext>
          </a:extLst>
        </p:spPr>
        <p:txBody>
          <a:bodyPr/>
          <a:lstStyle>
            <a:lvl1pPr>
              <a:defRPr baseline="8332" spc="-120" sz="2400"/>
            </a:lvl1pPr>
          </a:lstStyle>
          <a:p>
            <a:pPr/>
            <a:fld id="{86CB4B4D-7CA3-9044-876B-883B54F8677D}" type="slidenum"/>
          </a:p>
        </p:txBody>
      </p:sp>
      <p:sp>
        <p:nvSpPr>
          <p:cNvPr id="655" name="Shape 628"/>
          <p:cNvSpPr txBox="1"/>
          <p:nvPr/>
        </p:nvSpPr>
        <p:spPr>
          <a:xfrm>
            <a:off x="20250051" y="1585698"/>
            <a:ext cx="1990071" cy="12410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aseline="2776" spc="-360" sz="7200">
                <a:solidFill>
                  <a:srgbClr val="000000"/>
                </a:solidFill>
                <a:latin typeface="Futura Condensed"/>
                <a:ea typeface="Futura Condensed"/>
                <a:cs typeface="Futura Condensed"/>
                <a:sym typeface="Futura Condensed"/>
              </a:defRPr>
            </a:lvl1pPr>
          </a:lstStyle>
          <a:p>
            <a:pPr/>
            <a:r>
              <a:t>NUMMER 5</a:t>
            </a:r>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46"/>
                                        </p:tgtEl>
                                        <p:attrNameLst>
                                          <p:attrName>style.visibility</p:attrName>
                                        </p:attrNameLst>
                                      </p:cBhvr>
                                      <p:to>
                                        <p:strVal val="visible"/>
                                      </p:to>
                                    </p:set>
                                    <p:animEffect filter="fade" transition="in">
                                      <p:cBhvr>
                                        <p:cTn id="7" dur="1000"/>
                                        <p:tgtEl>
                                          <p:spTgt spid="64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647"/>
                                        </p:tgtEl>
                                        <p:attrNameLst>
                                          <p:attrName>style.visibility</p:attrName>
                                        </p:attrNameLst>
                                      </p:cBhvr>
                                      <p:to>
                                        <p:strVal val="visible"/>
                                      </p:to>
                                    </p:set>
                                    <p:animEffect filter="fade" transition="in">
                                      <p:cBhvr>
                                        <p:cTn id="12" dur="1000"/>
                                        <p:tgtEl>
                                          <p:spTgt spid="64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648"/>
                                        </p:tgtEl>
                                        <p:attrNameLst>
                                          <p:attrName>style.visibility</p:attrName>
                                        </p:attrNameLst>
                                      </p:cBhvr>
                                      <p:to>
                                        <p:strVal val="visible"/>
                                      </p:to>
                                    </p:set>
                                    <p:animEffect filter="fade" transition="in">
                                      <p:cBhvr>
                                        <p:cTn id="17" dur="1000"/>
                                        <p:tgtEl>
                                          <p:spTgt spid="648"/>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649"/>
                                        </p:tgtEl>
                                        <p:attrNameLst>
                                          <p:attrName>style.visibility</p:attrName>
                                        </p:attrNameLst>
                                      </p:cBhvr>
                                      <p:to>
                                        <p:strVal val="visible"/>
                                      </p:to>
                                    </p:set>
                                    <p:animEffect filter="fade" transition="in">
                                      <p:cBhvr>
                                        <p:cTn id="22" dur="1000"/>
                                        <p:tgtEl>
                                          <p:spTgt spid="649"/>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650"/>
                                        </p:tgtEl>
                                        <p:attrNameLst>
                                          <p:attrName>style.visibility</p:attrName>
                                        </p:attrNameLst>
                                      </p:cBhvr>
                                      <p:to>
                                        <p:strVal val="visible"/>
                                      </p:to>
                                    </p:set>
                                    <p:animEffect filter="fade" transition="in">
                                      <p:cBhvr>
                                        <p:cTn id="27" dur="1000"/>
                                        <p:tgtEl>
                                          <p:spTgt spid="650"/>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6" fill="hold">
                                  <p:stCondLst>
                                    <p:cond delay="0"/>
                                  </p:stCondLst>
                                  <p:iterate type="el" backwards="0">
                                    <p:tmAbs val="0"/>
                                  </p:iterate>
                                  <p:childTnLst>
                                    <p:set>
                                      <p:cBhvr>
                                        <p:cTn id="31" fill="hold"/>
                                        <p:tgtEl>
                                          <p:spTgt spid="651"/>
                                        </p:tgtEl>
                                        <p:attrNameLst>
                                          <p:attrName>style.visibility</p:attrName>
                                        </p:attrNameLst>
                                      </p:cBhvr>
                                      <p:to>
                                        <p:strVal val="visible"/>
                                      </p:to>
                                    </p:set>
                                    <p:animEffect filter="fade" transition="in">
                                      <p:cBhvr>
                                        <p:cTn id="32" dur="1000"/>
                                        <p:tgtEl>
                                          <p:spTgt spid="651"/>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7" fill="hold">
                                  <p:stCondLst>
                                    <p:cond delay="0"/>
                                  </p:stCondLst>
                                  <p:iterate type="el" backwards="0">
                                    <p:tmAbs val="0"/>
                                  </p:iterate>
                                  <p:childTnLst>
                                    <p:set>
                                      <p:cBhvr>
                                        <p:cTn id="36" fill="hold"/>
                                        <p:tgtEl>
                                          <p:spTgt spid="652"/>
                                        </p:tgtEl>
                                        <p:attrNameLst>
                                          <p:attrName>style.visibility</p:attrName>
                                        </p:attrNameLst>
                                      </p:cBhvr>
                                      <p:to>
                                        <p:strVal val="visible"/>
                                      </p:to>
                                    </p:set>
                                    <p:animEffect filter="fade" transition="in">
                                      <p:cBhvr>
                                        <p:cTn id="37" dur="1000"/>
                                        <p:tgtEl>
                                          <p:spTgt spid="652"/>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ID="10" grpId="8" fill="hold">
                                  <p:stCondLst>
                                    <p:cond delay="0"/>
                                  </p:stCondLst>
                                  <p:iterate type="el" backwards="0">
                                    <p:tmAbs val="0"/>
                                  </p:iterate>
                                  <p:childTnLst>
                                    <p:set>
                                      <p:cBhvr>
                                        <p:cTn id="41" fill="hold"/>
                                        <p:tgtEl>
                                          <p:spTgt spid="653"/>
                                        </p:tgtEl>
                                        <p:attrNameLst>
                                          <p:attrName>style.visibility</p:attrName>
                                        </p:attrNameLst>
                                      </p:cBhvr>
                                      <p:to>
                                        <p:strVal val="visible"/>
                                      </p:to>
                                    </p:set>
                                    <p:animEffect filter="fade" transition="in">
                                      <p:cBhvr>
                                        <p:cTn id="42" dur="1000"/>
                                        <p:tgtEl>
                                          <p:spTgt spid="653"/>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ID="10" grpId="9" fill="hold">
                                  <p:stCondLst>
                                    <p:cond delay="0"/>
                                  </p:stCondLst>
                                  <p:iterate type="el" backwards="0">
                                    <p:tmAbs val="0"/>
                                  </p:iterate>
                                  <p:childTnLst>
                                    <p:set>
                                      <p:cBhvr>
                                        <p:cTn id="46" fill="hold"/>
                                        <p:tgtEl>
                                          <p:spTgt spid="655"/>
                                        </p:tgtEl>
                                        <p:attrNameLst>
                                          <p:attrName>style.visibility</p:attrName>
                                        </p:attrNameLst>
                                      </p:cBhvr>
                                      <p:to>
                                        <p:strVal val="visible"/>
                                      </p:to>
                                    </p:set>
                                    <p:animEffect filter="fade" transition="in">
                                      <p:cBhvr>
                                        <p:cTn id="47" dur="2000"/>
                                        <p:tgtEl>
                                          <p:spTgt spid="6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5" grpId="9"/>
      <p:bldP build="whole" bldLvl="1" animBg="1" rev="0" advAuto="0" spid="653" grpId="8"/>
      <p:bldP build="whole" bldLvl="1" animBg="1" rev="0" advAuto="0" spid="651" grpId="6"/>
      <p:bldP build="whole" bldLvl="1" animBg="1" rev="0" advAuto="0" spid="646" grpId="1"/>
      <p:bldP build="whole" bldLvl="1" animBg="1" rev="0" advAuto="0" spid="648" grpId="3"/>
      <p:bldP build="whole" bldLvl="1" animBg="1" rev="0" advAuto="0" spid="652" grpId="7"/>
      <p:bldP build="whole" bldLvl="1" animBg="1" rev="0" advAuto="0" spid="649" grpId="4"/>
      <p:bldP build="whole" bldLvl="1" animBg="1" rev="0" advAuto="0" spid="650" grpId="5"/>
      <p:bldP build="whole" bldLvl="1" animBg="1" rev="0" advAuto="0" spid="647" grpId="2"/>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 name="Shape 630"/>
          <p:cNvSpPr txBox="1"/>
          <p:nvPr>
            <p:ph type="body" sz="quarter" idx="1"/>
          </p:nvPr>
        </p:nvSpPr>
        <p:spPr>
          <a:xfrm>
            <a:off x="2440312" y="8141138"/>
            <a:ext cx="9816107" cy="684373"/>
          </a:xfrm>
          <a:prstGeom prst="rect">
            <a:avLst/>
          </a:prstGeom>
        </p:spPr>
        <p:txBody>
          <a:bodyPr/>
          <a:lstStyle/>
          <a:p>
            <a:pPr marL="0" indent="0" algn="ctr">
              <a:lnSpc>
                <a:spcPts val="3000"/>
              </a:lnSpc>
              <a:spcBef>
                <a:spcPts val="0"/>
              </a:spcBef>
              <a:buSzTx/>
              <a:buNone/>
              <a:defRPr baseline="9999" cap="all" spc="300" sz="2000">
                <a:solidFill>
                  <a:srgbClr val="FFFFFF"/>
                </a:solidFill>
                <a:latin typeface="Helvetica Neue Medium"/>
                <a:ea typeface="Helvetica Neue Medium"/>
                <a:cs typeface="Helvetica Neue Medium"/>
                <a:sym typeface="Helvetica Neue Medium"/>
              </a:defRPr>
            </a:pPr>
          </a:p>
        </p:txBody>
      </p:sp>
      <p:sp>
        <p:nvSpPr>
          <p:cNvPr id="658" name="Shape 631"/>
          <p:cNvSpPr txBox="1"/>
          <p:nvPr>
            <p:ph type="title"/>
          </p:nvPr>
        </p:nvSpPr>
        <p:spPr>
          <a:prstGeom prst="rect">
            <a:avLst/>
          </a:prstGeom>
        </p:spPr>
        <p:txBody>
          <a:bodyPr/>
          <a:lstStyle>
            <a:lvl1pPr defTabSz="751205">
              <a:defRPr spc="-1200" sz="22700"/>
            </a:lvl1pPr>
          </a:lstStyle>
          <a:p>
            <a:pPr/>
            <a:r>
              <a:t>Samhälls-vetenskap</a:t>
            </a:r>
          </a:p>
        </p:txBody>
      </p:sp>
      <p:sp>
        <p:nvSpPr>
          <p:cNvPr id="659" name="Shape 632"/>
          <p:cNvSpPr txBox="1"/>
          <p:nvPr>
            <p:ph type="sldNum" sz="quarter" idx="4294967295"/>
          </p:nvPr>
        </p:nvSpPr>
        <p:spPr>
          <a:xfrm>
            <a:off x="23410996" y="12797269"/>
            <a:ext cx="220777" cy="369522"/>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
        <p:nvSpPr>
          <p:cNvPr id="660" name="Shape 633"/>
          <p:cNvSpPr txBox="1"/>
          <p:nvPr/>
        </p:nvSpPr>
        <p:spPr>
          <a:xfrm>
            <a:off x="2425700" y="9537700"/>
            <a:ext cx="19532600" cy="21463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a:lnSpc>
                <a:spcPct val="100000"/>
              </a:lnSpc>
              <a:spcBef>
                <a:spcPts val="4500"/>
              </a:spcBef>
              <a:defRPr baseline="0" spc="0" sz="7200">
                <a:solidFill>
                  <a:srgbClr val="535353"/>
                </a:solidFill>
                <a:latin typeface="Helvetica Neue Medium"/>
                <a:ea typeface="Helvetica Neue Medium"/>
                <a:cs typeface="Helvetica Neue Medium"/>
                <a:sym typeface="Helvetica Neue Medium"/>
              </a:defRPr>
            </a:lvl1pPr>
          </a:lstStyle>
          <a:p>
            <a:pPr/>
            <a:r>
              <a:t>Med en rejäl dos vetenskapsteori</a:t>
            </a:r>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Shape 635"/>
          <p:cNvSpPr/>
          <p:nvPr/>
        </p:nvSpPr>
        <p:spPr>
          <a:xfrm rot="8385613">
            <a:off x="8268480" y="6578526"/>
            <a:ext cx="2571753" cy="4804175"/>
          </a:xfrm>
          <a:prstGeom prst="ellipse">
            <a:avLst/>
          </a:prstGeom>
          <a:gradFill>
            <a:gsLst>
              <a:gs pos="0">
                <a:srgbClr val="FFFFFF"/>
              </a:gs>
              <a:gs pos="27633">
                <a:srgbClr val="FF9380"/>
              </a:gs>
              <a:gs pos="49740">
                <a:srgbClr val="FF2600"/>
              </a:gs>
              <a:gs pos="100000">
                <a:srgbClr val="941100"/>
              </a:gs>
            </a:gsLst>
            <a:path path="circle">
              <a:fillToRect l="37721" t="-19636" r="62278" b="119636"/>
            </a:path>
          </a:gradFill>
          <a:ln w="12700">
            <a:miter lim="400000"/>
          </a:ln>
          <a:effectLst>
            <a:outerShdw sx="100000" sy="100000" kx="0" ky="0" algn="b" rotWithShape="0" blurRad="177800" dist="101600" dir="2700000">
              <a:srgbClr val="000000">
                <a:alpha val="77000"/>
              </a:srgbClr>
            </a:outerShdw>
          </a:effectLst>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63" name="Shape 636"/>
          <p:cNvSpPr txBox="1"/>
          <p:nvPr>
            <p:ph type="title"/>
          </p:nvPr>
        </p:nvSpPr>
        <p:spPr>
          <a:xfrm>
            <a:off x="1901825" y="1198562"/>
            <a:ext cx="20403896" cy="2146301"/>
          </a:xfrm>
          <a:prstGeom prst="rect">
            <a:avLst/>
          </a:prstGeom>
        </p:spPr>
        <p:txBody>
          <a:bodyPr/>
          <a:lstStyle/>
          <a:p>
            <a:pPr/>
            <a:r>
              <a:t>Olika metodologier</a:t>
            </a:r>
          </a:p>
        </p:txBody>
      </p:sp>
      <p:sp>
        <p:nvSpPr>
          <p:cNvPr id="664" name="Shape 637"/>
          <p:cNvSpPr txBox="1"/>
          <p:nvPr>
            <p:ph type="body" idx="1"/>
          </p:nvPr>
        </p:nvSpPr>
        <p:spPr>
          <a:xfrm>
            <a:off x="615949" y="4052444"/>
            <a:ext cx="21806230" cy="8313130"/>
          </a:xfrm>
          <a:prstGeom prst="rect">
            <a:avLst/>
          </a:prstGeom>
        </p:spPr>
        <p:txBody>
          <a:bodyPr/>
          <a:lstStyle/>
          <a:p>
            <a:pPr marL="1270000"/>
            <a:r>
              <a:t>Objektivism</a:t>
            </a:r>
          </a:p>
          <a:p>
            <a:pPr marL="1270000"/>
            <a:r>
              <a:t>Positivism</a:t>
            </a:r>
          </a:p>
          <a:p>
            <a:pPr marL="1270000"/>
            <a:r>
              <a:t>Empirism</a:t>
            </a:r>
          </a:p>
          <a:p>
            <a:pPr marL="1270000"/>
            <a:r>
              <a:t>Realism</a:t>
            </a:r>
          </a:p>
          <a:p>
            <a:pPr marL="1270000"/>
            <a:r>
              <a:t>Subjektivism</a:t>
            </a:r>
          </a:p>
          <a:p>
            <a:pPr marL="1270000"/>
            <a:r>
              <a:t>Idealism</a:t>
            </a:r>
          </a:p>
          <a:p>
            <a:pPr marL="1270000"/>
            <a:r>
              <a:t>Feminism</a:t>
            </a:r>
          </a:p>
        </p:txBody>
      </p:sp>
      <p:grpSp>
        <p:nvGrpSpPr>
          <p:cNvPr id="667" name="Shape 638"/>
          <p:cNvGrpSpPr/>
          <p:nvPr/>
        </p:nvGrpSpPr>
        <p:grpSpPr>
          <a:xfrm>
            <a:off x="14293453" y="2625327"/>
            <a:ext cx="7858126" cy="1785940"/>
            <a:chOff x="0" y="0"/>
            <a:chExt cx="7858125" cy="1785938"/>
          </a:xfrm>
        </p:grpSpPr>
        <p:sp>
          <p:nvSpPr>
            <p:cNvPr id="665" name="Rund pratbubbla"/>
            <p:cNvSpPr/>
            <p:nvPr/>
          </p:nvSpPr>
          <p:spPr>
            <a:xfrm>
              <a:off x="0" y="0"/>
              <a:ext cx="7858126" cy="1785939"/>
            </a:xfrm>
            <a:prstGeom prst="wedgeEllipseCallout">
              <a:avLst>
                <a:gd name="adj1" fmla="val -111748"/>
                <a:gd name="adj2" fmla="val 169758"/>
              </a:avLst>
            </a:prstGeom>
            <a:gradFill flip="none" rotWithShape="1">
              <a:gsLst>
                <a:gs pos="0">
                  <a:srgbClr val="FFFFFF"/>
                </a:gs>
                <a:gs pos="27633">
                  <a:srgbClr val="FF9380"/>
                </a:gs>
                <a:gs pos="49740">
                  <a:srgbClr val="FF2600"/>
                </a:gs>
                <a:gs pos="100000">
                  <a:srgbClr val="941100"/>
                </a:gs>
              </a:gsLst>
              <a:path path="circle">
                <a:fillToRect l="37721" t="-19636" r="62278" b="119636"/>
              </a:path>
            </a:gradFill>
            <a:ln w="12700" cap="flat">
              <a:noFill/>
              <a:miter lim="400000"/>
            </a:ln>
            <a:effectLst>
              <a:outerShdw sx="100000" sy="100000" kx="0" ky="0" algn="b" rotWithShape="0" blurRad="203200" dist="25400" dir="2580000">
                <a:srgbClr val="000000"/>
              </a:outerShdw>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666" name="Vetenskapsteori"/>
            <p:cNvSpPr txBox="1"/>
            <p:nvPr/>
          </p:nvSpPr>
          <p:spPr>
            <a:xfrm>
              <a:off x="1150795" y="424312"/>
              <a:ext cx="5556536" cy="9373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Vetenskapsteori</a:t>
              </a:r>
            </a:p>
          </p:txBody>
        </p:sp>
      </p:grpSp>
      <p:sp>
        <p:nvSpPr>
          <p:cNvPr id="668" name="Shape 639"/>
          <p:cNvSpPr txBox="1"/>
          <p:nvPr>
            <p:ph type="sldNum" sz="quarter" idx="4294967295"/>
          </p:nvPr>
        </p:nvSpPr>
        <p:spPr>
          <a:xfrm>
            <a:off x="23631740" y="13142598"/>
            <a:ext cx="208993" cy="356415"/>
          </a:xfrm>
          <a:prstGeom prst="rect">
            <a:avLst/>
          </a:prstGeom>
          <a:extLst>
            <a:ext uri="{C572A759-6A51-4108-AA02-DFA0A04FC94B}">
              <ma14:wrappingTextBoxFlag xmlns:ma14="http://schemas.microsoft.com/office/mac/drawingml/2011/main" val="1"/>
            </a:ext>
          </a:extLst>
        </p:spPr>
        <p:txBody>
          <a:bodyPr/>
          <a:lstStyle>
            <a:lvl1pPr>
              <a:defRPr baseline="8332" spc="-120" sz="2400"/>
            </a:lvl1pPr>
          </a:lstStyle>
          <a:p>
            <a:pPr/>
            <a:fld id="{86CB4B4D-7CA3-9044-876B-883B54F8677D}" type="slidenum"/>
          </a:p>
        </p:txBody>
      </p:sp>
      <p:grpSp>
        <p:nvGrpSpPr>
          <p:cNvPr id="691" name="Group 660"/>
          <p:cNvGrpSpPr/>
          <p:nvPr/>
        </p:nvGrpSpPr>
        <p:grpSpPr>
          <a:xfrm>
            <a:off x="6944237" y="5497952"/>
            <a:ext cx="16745481" cy="6524142"/>
            <a:chOff x="0" y="0"/>
            <a:chExt cx="16745480" cy="6524141"/>
          </a:xfrm>
        </p:grpSpPr>
        <p:sp>
          <p:nvSpPr>
            <p:cNvPr id="669" name="Shape 640"/>
            <p:cNvSpPr/>
            <p:nvPr/>
          </p:nvSpPr>
          <p:spPr>
            <a:xfrm>
              <a:off x="6856792" y="1223368"/>
              <a:ext cx="1723035" cy="1452079"/>
            </a:xfrm>
            <a:prstGeom prst="rect">
              <a:avLst/>
            </a:prstGeom>
            <a:solidFill>
              <a:srgbClr val="90BEBF"/>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Ämne</a:t>
              </a:r>
            </a:p>
          </p:txBody>
        </p:sp>
        <p:grpSp>
          <p:nvGrpSpPr>
            <p:cNvPr id="672" name="Group 643"/>
            <p:cNvGrpSpPr/>
            <p:nvPr/>
          </p:nvGrpSpPr>
          <p:grpSpPr>
            <a:xfrm>
              <a:off x="9349463" y="0"/>
              <a:ext cx="3071816" cy="2628066"/>
              <a:chOff x="0" y="0"/>
              <a:chExt cx="3071815" cy="2628065"/>
            </a:xfrm>
          </p:grpSpPr>
          <p:sp>
            <p:nvSpPr>
              <p:cNvPr id="670" name="Shape 641"/>
              <p:cNvSpPr/>
              <p:nvPr/>
            </p:nvSpPr>
            <p:spPr>
              <a:xfrm>
                <a:off x="0" y="1270749"/>
                <a:ext cx="3071816" cy="1357317"/>
              </a:xfrm>
              <a:prstGeom prst="rightArrow">
                <a:avLst>
                  <a:gd name="adj1" fmla="val 32000"/>
                  <a:gd name="adj2" fmla="val 57895"/>
                </a:avLst>
              </a:prstGeom>
              <a:solidFill>
                <a:srgbClr val="222222"/>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71" name="Shape 642"/>
              <p:cNvSpPr txBox="1"/>
              <p:nvPr/>
            </p:nvSpPr>
            <p:spPr>
              <a:xfrm>
                <a:off x="91211" y="0"/>
                <a:ext cx="2365960" cy="14520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Problem</a:t>
                </a:r>
              </a:p>
            </p:txBody>
          </p:sp>
        </p:grpSp>
        <p:grpSp>
          <p:nvGrpSpPr>
            <p:cNvPr id="675" name="Shape 644"/>
            <p:cNvGrpSpPr/>
            <p:nvPr/>
          </p:nvGrpSpPr>
          <p:grpSpPr>
            <a:xfrm>
              <a:off x="12849901" y="1056437"/>
              <a:ext cx="3895580" cy="1785940"/>
              <a:chOff x="0" y="0"/>
              <a:chExt cx="3895578" cy="1785938"/>
            </a:xfrm>
          </p:grpSpPr>
          <p:sp>
            <p:nvSpPr>
              <p:cNvPr id="673" name="Rundad rektangel"/>
              <p:cNvSpPr/>
              <p:nvPr/>
            </p:nvSpPr>
            <p:spPr>
              <a:xfrm>
                <a:off x="0" y="0"/>
                <a:ext cx="3895579" cy="1785939"/>
              </a:xfrm>
              <a:prstGeom prst="roundRect">
                <a:avLst>
                  <a:gd name="adj" fmla="val 15000"/>
                </a:avLst>
              </a:prstGeom>
              <a:solidFill>
                <a:srgbClr val="89B7B7"/>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defTabSz="647700">
                  <a:lnSpc>
                    <a:spcPts val="7000"/>
                  </a:lnSpc>
                  <a:defRPr baseline="3029" cap="all" spc="132" sz="6600">
                    <a:solidFill>
                      <a:srgbClr val="030303"/>
                    </a:solidFill>
                  </a:defRPr>
                </a:pPr>
              </a:p>
            </p:txBody>
          </p:sp>
          <p:sp>
            <p:nvSpPr>
              <p:cNvPr id="674" name="Domän"/>
              <p:cNvSpPr txBox="1"/>
              <p:nvPr/>
            </p:nvSpPr>
            <p:spPr>
              <a:xfrm>
                <a:off x="78462" y="361369"/>
                <a:ext cx="3738654" cy="106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3029" cap="all" spc="132" sz="6600">
                    <a:solidFill>
                      <a:srgbClr val="030303"/>
                    </a:solidFill>
                  </a:defRPr>
                </a:lvl1pPr>
              </a:lstStyle>
              <a:p>
                <a:pPr/>
                <a:r>
                  <a:t>Domän</a:t>
                </a:r>
              </a:p>
            </p:txBody>
          </p:sp>
        </p:grpSp>
        <p:grpSp>
          <p:nvGrpSpPr>
            <p:cNvPr id="678" name="Group 647"/>
            <p:cNvGrpSpPr/>
            <p:nvPr/>
          </p:nvGrpSpPr>
          <p:grpSpPr>
            <a:xfrm>
              <a:off x="9780294" y="2378031"/>
              <a:ext cx="1785940" cy="4050861"/>
              <a:chOff x="0" y="0"/>
              <a:chExt cx="1785938" cy="4050860"/>
            </a:xfrm>
          </p:grpSpPr>
          <p:sp>
            <p:nvSpPr>
              <p:cNvPr id="676" name="Shape 645"/>
              <p:cNvSpPr/>
              <p:nvPr/>
            </p:nvSpPr>
            <p:spPr>
              <a:xfrm>
                <a:off x="9760" y="2598783"/>
                <a:ext cx="1766419" cy="1452078"/>
              </a:xfrm>
              <a:prstGeom prst="rect">
                <a:avLst/>
              </a:prstGeom>
              <a:solidFill>
                <a:srgbClr val="90C0F1"/>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Metod</a:t>
                </a:r>
              </a:p>
            </p:txBody>
          </p:sp>
          <p:sp>
            <p:nvSpPr>
              <p:cNvPr id="677" name="Shape 646"/>
              <p:cNvSpPr/>
              <p:nvPr/>
            </p:nvSpPr>
            <p:spPr>
              <a:xfrm rot="16200000">
                <a:off x="-375048" y="375047"/>
                <a:ext cx="2536035" cy="1785940"/>
              </a:xfrm>
              <a:prstGeom prst="rightArrow">
                <a:avLst>
                  <a:gd name="adj1" fmla="val 32000"/>
                  <a:gd name="adj2" fmla="val 44000"/>
                </a:avLst>
              </a:prstGeom>
              <a:solidFill>
                <a:srgbClr val="222222"/>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grpSp>
        <p:grpSp>
          <p:nvGrpSpPr>
            <p:cNvPr id="681" name="Group 650"/>
            <p:cNvGrpSpPr/>
            <p:nvPr/>
          </p:nvGrpSpPr>
          <p:grpSpPr>
            <a:xfrm>
              <a:off x="3461302" y="5072063"/>
              <a:ext cx="5959602" cy="1452079"/>
              <a:chOff x="0" y="0"/>
              <a:chExt cx="5959600" cy="1452077"/>
            </a:xfrm>
          </p:grpSpPr>
          <p:sp>
            <p:nvSpPr>
              <p:cNvPr id="679" name="Shape 648"/>
              <p:cNvSpPr/>
              <p:nvPr/>
            </p:nvSpPr>
            <p:spPr>
              <a:xfrm>
                <a:off x="3727177" y="199186"/>
                <a:ext cx="2232424" cy="1071565"/>
              </a:xfrm>
              <a:prstGeom prst="rightArrow">
                <a:avLst>
                  <a:gd name="adj1" fmla="val 32000"/>
                  <a:gd name="adj2" fmla="val 73333"/>
                </a:avLst>
              </a:prstGeom>
              <a:solidFill>
                <a:srgbClr val="7298BF"/>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80" name="Shape 649"/>
              <p:cNvSpPr/>
              <p:nvPr/>
            </p:nvSpPr>
            <p:spPr>
              <a:xfrm>
                <a:off x="0" y="0"/>
                <a:ext cx="3072181" cy="1452078"/>
              </a:xfrm>
              <a:prstGeom prst="rect">
                <a:avLst/>
              </a:prstGeom>
              <a:solidFill>
                <a:srgbClr val="90C0F1"/>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Metodologi</a:t>
                </a:r>
              </a:p>
            </p:txBody>
          </p:sp>
        </p:grpSp>
        <p:sp>
          <p:nvSpPr>
            <p:cNvPr id="682" name="Shape 651"/>
            <p:cNvSpPr/>
            <p:nvPr/>
          </p:nvSpPr>
          <p:spPr>
            <a:xfrm flipH="1" rot="13500000">
              <a:off x="1848526" y="3288860"/>
              <a:ext cx="2553894" cy="1071564"/>
            </a:xfrm>
            <a:prstGeom prst="rightArrow">
              <a:avLst>
                <a:gd name="adj1" fmla="val 32000"/>
                <a:gd name="adj2" fmla="val 73333"/>
              </a:avLst>
            </a:prstGeom>
            <a:solidFill>
              <a:srgbClr val="7298BF"/>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83" name="Shape 652"/>
            <p:cNvSpPr/>
            <p:nvPr/>
          </p:nvSpPr>
          <p:spPr>
            <a:xfrm flipH="1" rot="18900000">
              <a:off x="5527558" y="3288860"/>
              <a:ext cx="2553893" cy="1071564"/>
            </a:xfrm>
            <a:prstGeom prst="rightArrow">
              <a:avLst>
                <a:gd name="adj1" fmla="val 32000"/>
                <a:gd name="adj2" fmla="val 73333"/>
              </a:avLst>
            </a:prstGeom>
            <a:solidFill>
              <a:srgbClr val="7298BF"/>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84" name="Shape 653"/>
            <p:cNvSpPr/>
            <p:nvPr/>
          </p:nvSpPr>
          <p:spPr>
            <a:xfrm rot="18900000">
              <a:off x="11939075" y="3431735"/>
              <a:ext cx="2553893" cy="1071564"/>
            </a:xfrm>
            <a:prstGeom prst="rightArrow">
              <a:avLst>
                <a:gd name="adj1" fmla="val 32000"/>
                <a:gd name="adj2" fmla="val 73333"/>
              </a:avLst>
            </a:prstGeom>
            <a:solidFill>
              <a:srgbClr val="7298BF"/>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grpSp>
          <p:nvGrpSpPr>
            <p:cNvPr id="690" name="Group 659"/>
            <p:cNvGrpSpPr/>
            <p:nvPr/>
          </p:nvGrpSpPr>
          <p:grpSpPr>
            <a:xfrm>
              <a:off x="-1" y="571500"/>
              <a:ext cx="6349093" cy="2056565"/>
              <a:chOff x="0" y="0"/>
              <a:chExt cx="6349091" cy="2056564"/>
            </a:xfrm>
          </p:grpSpPr>
          <p:sp>
            <p:nvSpPr>
              <p:cNvPr id="685" name="Shape 654"/>
              <p:cNvSpPr/>
              <p:nvPr/>
            </p:nvSpPr>
            <p:spPr>
              <a:xfrm>
                <a:off x="-1" y="0"/>
                <a:ext cx="1518210" cy="1452078"/>
              </a:xfrm>
              <a:prstGeom prst="rect">
                <a:avLst/>
              </a:prstGeom>
              <a:solidFill>
                <a:srgbClr val="90BEBF"/>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Teori</a:t>
                </a:r>
              </a:p>
            </p:txBody>
          </p:sp>
          <p:sp>
            <p:nvSpPr>
              <p:cNvPr id="686" name="Shape 655"/>
              <p:cNvSpPr/>
              <p:nvPr/>
            </p:nvSpPr>
            <p:spPr>
              <a:xfrm>
                <a:off x="3277276" y="699249"/>
                <a:ext cx="3071816" cy="1357316"/>
              </a:xfrm>
              <a:prstGeom prst="rightArrow">
                <a:avLst>
                  <a:gd name="adj1" fmla="val 32000"/>
                  <a:gd name="adj2" fmla="val 57895"/>
                </a:avLst>
              </a:prstGeom>
              <a:solidFill>
                <a:srgbClr val="222222"/>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687" name="Shape 656"/>
              <p:cNvSpPr/>
              <p:nvPr/>
            </p:nvSpPr>
            <p:spPr>
              <a:xfrm>
                <a:off x="178594" y="178594"/>
                <a:ext cx="1518209" cy="1452078"/>
              </a:xfrm>
              <a:prstGeom prst="rect">
                <a:avLst/>
              </a:prstGeom>
              <a:solidFill>
                <a:srgbClr val="90BEBF"/>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Teori</a:t>
                </a:r>
              </a:p>
            </p:txBody>
          </p:sp>
          <p:sp>
            <p:nvSpPr>
              <p:cNvPr id="688" name="Shape 657"/>
              <p:cNvSpPr/>
              <p:nvPr/>
            </p:nvSpPr>
            <p:spPr>
              <a:xfrm>
                <a:off x="357187" y="357188"/>
                <a:ext cx="1518210" cy="1452078"/>
              </a:xfrm>
              <a:prstGeom prst="rect">
                <a:avLst/>
              </a:prstGeom>
              <a:solidFill>
                <a:srgbClr val="90BEBF"/>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Teori</a:t>
                </a:r>
              </a:p>
            </p:txBody>
          </p:sp>
          <p:sp>
            <p:nvSpPr>
              <p:cNvPr id="689" name="Shape 658"/>
              <p:cNvSpPr/>
              <p:nvPr/>
            </p:nvSpPr>
            <p:spPr>
              <a:xfrm>
                <a:off x="535781" y="535782"/>
                <a:ext cx="1518209" cy="1452078"/>
              </a:xfrm>
              <a:prstGeom prst="rect">
                <a:avLst/>
              </a:prstGeom>
              <a:solidFill>
                <a:srgbClr val="90BEBF"/>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Teori</a:t>
                </a:r>
              </a:p>
            </p:txBody>
          </p:sp>
        </p:grpSp>
      </p:gr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662"/>
                                        </p:tgtEl>
                                        <p:attrNameLst>
                                          <p:attrName>style.visibility</p:attrName>
                                        </p:attrNameLst>
                                      </p:cBhvr>
                                      <p:to>
                                        <p:strVal val="visible"/>
                                      </p:to>
                                    </p:set>
                                    <p:anim calcmode="lin" valueType="num">
                                      <p:cBhvr>
                                        <p:cTn id="7" dur="2500" fill="hold"/>
                                        <p:tgtEl>
                                          <p:spTgt spid="662"/>
                                        </p:tgtEl>
                                        <p:attrNameLst>
                                          <p:attrName>ppt_x</p:attrName>
                                        </p:attrNameLst>
                                      </p:cBhvr>
                                      <p:tavLst>
                                        <p:tav tm="0">
                                          <p:val>
                                            <p:strVal val="0-#ppt_w/2"/>
                                          </p:val>
                                        </p:tav>
                                        <p:tav tm="100000">
                                          <p:val>
                                            <p:strVal val="#ppt_x"/>
                                          </p:val>
                                        </p:tav>
                                      </p:tavLst>
                                    </p:anim>
                                    <p:anim calcmode="lin" valueType="num">
                                      <p:cBhvr>
                                        <p:cTn id="8" dur="2500" fill="hold"/>
                                        <p:tgtEl>
                                          <p:spTgt spid="6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3" presetID="18" grpId="2" fill="hold">
                                  <p:stCondLst>
                                    <p:cond delay="0"/>
                                  </p:stCondLst>
                                  <p:iterate type="el" backwards="0">
                                    <p:tmAbs val="0"/>
                                  </p:iterate>
                                  <p:childTnLst>
                                    <p:set>
                                      <p:cBhvr>
                                        <p:cTn id="12" fill="hold"/>
                                        <p:tgtEl>
                                          <p:spTgt spid="667"/>
                                        </p:tgtEl>
                                        <p:attrNameLst>
                                          <p:attrName>style.visibility</p:attrName>
                                        </p:attrNameLst>
                                      </p:cBhvr>
                                      <p:to>
                                        <p:strVal val="visible"/>
                                      </p:to>
                                    </p:set>
                                    <p:animEffect filter="strips(upRight)" transition="in">
                                      <p:cBhvr>
                                        <p:cTn id="13" dur="1000"/>
                                        <p:tgtEl>
                                          <p:spTgt spid="667"/>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8" presetID="2" grpId="3" fill="hold">
                                  <p:stCondLst>
                                    <p:cond delay="0"/>
                                  </p:stCondLst>
                                  <p:iterate type="el" backwards="0">
                                    <p:tmAbs val="0"/>
                                  </p:iterate>
                                  <p:childTnLst>
                                    <p:set>
                                      <p:cBhvr>
                                        <p:cTn id="17" fill="hold"/>
                                        <p:tgtEl>
                                          <p:spTgt spid="664"/>
                                        </p:tgtEl>
                                        <p:attrNameLst>
                                          <p:attrName>style.visibility</p:attrName>
                                        </p:attrNameLst>
                                      </p:cBhvr>
                                      <p:to>
                                        <p:strVal val="visible"/>
                                      </p:to>
                                    </p:set>
                                    <p:anim calcmode="lin" valueType="num">
                                      <p:cBhvr>
                                        <p:cTn id="18" dur="1000" fill="hold"/>
                                        <p:tgtEl>
                                          <p:spTgt spid="664"/>
                                        </p:tgtEl>
                                        <p:attrNameLst>
                                          <p:attrName>ppt_x</p:attrName>
                                        </p:attrNameLst>
                                      </p:cBhvr>
                                      <p:tavLst>
                                        <p:tav tm="0">
                                          <p:val>
                                            <p:strVal val="0-#ppt_w/2"/>
                                          </p:val>
                                        </p:tav>
                                        <p:tav tm="100000">
                                          <p:val>
                                            <p:strVal val="#ppt_x"/>
                                          </p:val>
                                        </p:tav>
                                      </p:tavLst>
                                    </p:anim>
                                    <p:anim calcmode="lin" valueType="num">
                                      <p:cBhvr>
                                        <p:cTn id="19" dur="1000" fill="hold"/>
                                        <p:tgtEl>
                                          <p:spTgt spid="6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2" grpId="1"/>
      <p:bldP build="whole" bldLvl="1" animBg="1" rev="0" advAuto="0" spid="667" grpId="2"/>
      <p:bldP build="whole" bldLvl="1" animBg="1" rev="0" advAuto="0" spid="664" grpId="3"/>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95" name="Shape 662"/>
          <p:cNvGrpSpPr/>
          <p:nvPr/>
        </p:nvGrpSpPr>
        <p:grpSpPr>
          <a:xfrm>
            <a:off x="2649139" y="1393030"/>
            <a:ext cx="5500692" cy="2143127"/>
            <a:chOff x="0" y="0"/>
            <a:chExt cx="5500690" cy="2143125"/>
          </a:xfrm>
        </p:grpSpPr>
        <p:sp>
          <p:nvSpPr>
            <p:cNvPr id="693" name="Oval"/>
            <p:cNvSpPr/>
            <p:nvPr/>
          </p:nvSpPr>
          <p:spPr>
            <a:xfrm>
              <a:off x="-1" y="0"/>
              <a:ext cx="5500692" cy="2143126"/>
            </a:xfrm>
            <a:prstGeom prst="ellipse">
              <a:avLst/>
            </a:prstGeom>
            <a:gradFill flip="none" rotWithShape="1">
              <a:gsLst>
                <a:gs pos="1932">
                  <a:srgbClr val="0096FF"/>
                </a:gs>
                <a:gs pos="53112">
                  <a:srgbClr val="FFFFFF"/>
                </a:gs>
                <a:gs pos="100000">
                  <a:srgbClr val="0096FF"/>
                </a:gs>
              </a:gsLst>
              <a:lin ang="5400000" scaled="0"/>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Gill Sans"/>
                  <a:ea typeface="Gill Sans"/>
                  <a:cs typeface="Gill Sans"/>
                  <a:sym typeface="Gill Sans"/>
                </a:defRPr>
              </a:pPr>
            </a:p>
          </p:txBody>
        </p:sp>
        <p:sp>
          <p:nvSpPr>
            <p:cNvPr id="694" name="Objektivism"/>
            <p:cNvSpPr txBox="1"/>
            <p:nvPr/>
          </p:nvSpPr>
          <p:spPr>
            <a:xfrm>
              <a:off x="805556" y="604825"/>
              <a:ext cx="3889576" cy="933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Gill Sans"/>
                  <a:ea typeface="Gill Sans"/>
                  <a:cs typeface="Gill Sans"/>
                  <a:sym typeface="Gill Sans"/>
                </a:defRPr>
              </a:lvl1pPr>
            </a:lstStyle>
            <a:p>
              <a:pPr/>
              <a:r>
                <a:t>Objektivism</a:t>
              </a:r>
            </a:p>
          </p:txBody>
        </p:sp>
      </p:grpSp>
      <p:grpSp>
        <p:nvGrpSpPr>
          <p:cNvPr id="698" name="Shape 663"/>
          <p:cNvGrpSpPr/>
          <p:nvPr/>
        </p:nvGrpSpPr>
        <p:grpSpPr>
          <a:xfrm>
            <a:off x="16055578" y="845342"/>
            <a:ext cx="5500689" cy="2143127"/>
            <a:chOff x="0" y="0"/>
            <a:chExt cx="5500687" cy="2143125"/>
          </a:xfrm>
        </p:grpSpPr>
        <p:sp>
          <p:nvSpPr>
            <p:cNvPr id="696" name="Oval"/>
            <p:cNvSpPr/>
            <p:nvPr/>
          </p:nvSpPr>
          <p:spPr>
            <a:xfrm>
              <a:off x="0" y="0"/>
              <a:ext cx="5500688" cy="2143126"/>
            </a:xfrm>
            <a:prstGeom prst="ellipse">
              <a:avLst/>
            </a:prstGeom>
            <a:gradFill flip="none" rotWithShape="1">
              <a:gsLst>
                <a:gs pos="1932">
                  <a:srgbClr val="FF2600"/>
                </a:gs>
                <a:gs pos="53112">
                  <a:srgbClr val="FFFFFF"/>
                </a:gs>
                <a:gs pos="100000">
                  <a:srgbClr val="FF2600"/>
                </a:gs>
              </a:gsLst>
              <a:lin ang="16200000" scaled="0"/>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Gill Sans"/>
                  <a:ea typeface="Gill Sans"/>
                  <a:cs typeface="Gill Sans"/>
                  <a:sym typeface="Gill Sans"/>
                </a:defRPr>
              </a:pPr>
            </a:p>
          </p:txBody>
        </p:sp>
        <p:sp>
          <p:nvSpPr>
            <p:cNvPr id="697" name="Subjektivism"/>
            <p:cNvSpPr txBox="1"/>
            <p:nvPr/>
          </p:nvSpPr>
          <p:spPr>
            <a:xfrm>
              <a:off x="805556" y="604825"/>
              <a:ext cx="3889576" cy="933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Gill Sans"/>
                  <a:ea typeface="Gill Sans"/>
                  <a:cs typeface="Gill Sans"/>
                  <a:sym typeface="Gill Sans"/>
                </a:defRPr>
              </a:lvl1pPr>
            </a:lstStyle>
            <a:p>
              <a:pPr/>
              <a:r>
                <a:t>Subjektivism</a:t>
              </a:r>
            </a:p>
          </p:txBody>
        </p:sp>
      </p:grpSp>
      <p:grpSp>
        <p:nvGrpSpPr>
          <p:cNvPr id="703" name="Group 666"/>
          <p:cNvGrpSpPr/>
          <p:nvPr/>
        </p:nvGrpSpPr>
        <p:grpSpPr>
          <a:xfrm>
            <a:off x="2958702" y="3643312"/>
            <a:ext cx="4482707" cy="3643314"/>
            <a:chOff x="0" y="0"/>
            <a:chExt cx="4482706" cy="3643313"/>
          </a:xfrm>
        </p:grpSpPr>
        <p:grpSp>
          <p:nvGrpSpPr>
            <p:cNvPr id="701" name="Shape 664"/>
            <p:cNvGrpSpPr/>
            <p:nvPr/>
          </p:nvGrpSpPr>
          <p:grpSpPr>
            <a:xfrm>
              <a:off x="-1" y="1893093"/>
              <a:ext cx="4482708" cy="1750221"/>
              <a:chOff x="0" y="0"/>
              <a:chExt cx="4482706" cy="1750220"/>
            </a:xfrm>
          </p:grpSpPr>
          <p:sp>
            <p:nvSpPr>
              <p:cNvPr id="699" name="Oval"/>
              <p:cNvSpPr/>
              <p:nvPr/>
            </p:nvSpPr>
            <p:spPr>
              <a:xfrm>
                <a:off x="-1" y="-1"/>
                <a:ext cx="4482708" cy="1750222"/>
              </a:xfrm>
              <a:prstGeom prst="ellipse">
                <a:avLst/>
              </a:prstGeom>
              <a:gradFill flip="none" rotWithShape="1">
                <a:gsLst>
                  <a:gs pos="1932">
                    <a:srgbClr val="0096FF"/>
                  </a:gs>
                  <a:gs pos="53112">
                    <a:srgbClr val="FFFFFF"/>
                  </a:gs>
                  <a:gs pos="100000">
                    <a:srgbClr val="0096FF"/>
                  </a:gs>
                </a:gsLst>
                <a:lin ang="5400000" scaled="0"/>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Gill Sans"/>
                    <a:ea typeface="Gill Sans"/>
                    <a:cs typeface="Gill Sans"/>
                    <a:sym typeface="Gill Sans"/>
                  </a:defRPr>
                </a:pPr>
              </a:p>
            </p:txBody>
          </p:sp>
          <p:sp>
            <p:nvSpPr>
              <p:cNvPr id="700" name="Realism"/>
              <p:cNvSpPr txBox="1"/>
              <p:nvPr/>
            </p:nvSpPr>
            <p:spPr>
              <a:xfrm>
                <a:off x="656476" y="408372"/>
                <a:ext cx="3169753" cy="933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Gill Sans"/>
                    <a:ea typeface="Gill Sans"/>
                    <a:cs typeface="Gill Sans"/>
                    <a:sym typeface="Gill Sans"/>
                  </a:defRPr>
                </a:lvl1pPr>
              </a:lstStyle>
              <a:p>
                <a:pPr/>
                <a:r>
                  <a:t>Realism</a:t>
                </a:r>
              </a:p>
            </p:txBody>
          </p:sp>
        </p:grpSp>
        <p:sp>
          <p:nvSpPr>
            <p:cNvPr id="702" name="Shape 665"/>
            <p:cNvSpPr/>
            <p:nvPr/>
          </p:nvSpPr>
          <p:spPr>
            <a:xfrm rot="5400000">
              <a:off x="1357312" y="0"/>
              <a:ext cx="1785939" cy="1785939"/>
            </a:xfrm>
            <a:prstGeom prst="rightArrow">
              <a:avLst>
                <a:gd name="adj1" fmla="val 32000"/>
                <a:gd name="adj2" fmla="val 44000"/>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grpSp>
      <p:grpSp>
        <p:nvGrpSpPr>
          <p:cNvPr id="708" name="Group 669"/>
          <p:cNvGrpSpPr/>
          <p:nvPr/>
        </p:nvGrpSpPr>
        <p:grpSpPr>
          <a:xfrm>
            <a:off x="16555640" y="3184921"/>
            <a:ext cx="4482707" cy="3732611"/>
            <a:chOff x="0" y="0"/>
            <a:chExt cx="4482706" cy="3732610"/>
          </a:xfrm>
        </p:grpSpPr>
        <p:grpSp>
          <p:nvGrpSpPr>
            <p:cNvPr id="706" name="Shape 667"/>
            <p:cNvGrpSpPr/>
            <p:nvPr/>
          </p:nvGrpSpPr>
          <p:grpSpPr>
            <a:xfrm>
              <a:off x="-1" y="1982390"/>
              <a:ext cx="4482708" cy="1750222"/>
              <a:chOff x="0" y="0"/>
              <a:chExt cx="4482706" cy="1750220"/>
            </a:xfrm>
          </p:grpSpPr>
          <p:sp>
            <p:nvSpPr>
              <p:cNvPr id="704" name="Oval"/>
              <p:cNvSpPr/>
              <p:nvPr/>
            </p:nvSpPr>
            <p:spPr>
              <a:xfrm>
                <a:off x="-1" y="-1"/>
                <a:ext cx="4482708" cy="1750222"/>
              </a:xfrm>
              <a:prstGeom prst="ellipse">
                <a:avLst/>
              </a:prstGeom>
              <a:gradFill flip="none" rotWithShape="1">
                <a:gsLst>
                  <a:gs pos="1932">
                    <a:srgbClr val="FF2600"/>
                  </a:gs>
                  <a:gs pos="53112">
                    <a:srgbClr val="FFFFFF"/>
                  </a:gs>
                  <a:gs pos="100000">
                    <a:srgbClr val="FF2600"/>
                  </a:gs>
                </a:gsLst>
                <a:lin ang="16200000" scaled="0"/>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Gill Sans"/>
                    <a:ea typeface="Gill Sans"/>
                    <a:cs typeface="Gill Sans"/>
                    <a:sym typeface="Gill Sans"/>
                  </a:defRPr>
                </a:pPr>
              </a:p>
            </p:txBody>
          </p:sp>
          <p:sp>
            <p:nvSpPr>
              <p:cNvPr id="705" name="Idealism"/>
              <p:cNvSpPr txBox="1"/>
              <p:nvPr/>
            </p:nvSpPr>
            <p:spPr>
              <a:xfrm>
                <a:off x="656476" y="408372"/>
                <a:ext cx="3169753" cy="933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Gill Sans"/>
                    <a:ea typeface="Gill Sans"/>
                    <a:cs typeface="Gill Sans"/>
                    <a:sym typeface="Gill Sans"/>
                  </a:defRPr>
                </a:lvl1pPr>
              </a:lstStyle>
              <a:p>
                <a:pPr/>
                <a:r>
                  <a:t>Idealism</a:t>
                </a:r>
              </a:p>
            </p:txBody>
          </p:sp>
        </p:grpSp>
        <p:sp>
          <p:nvSpPr>
            <p:cNvPr id="707" name="Shape 668"/>
            <p:cNvSpPr/>
            <p:nvPr/>
          </p:nvSpPr>
          <p:spPr>
            <a:xfrm rot="5400000">
              <a:off x="1357312" y="0"/>
              <a:ext cx="1785939" cy="1785939"/>
            </a:xfrm>
            <a:prstGeom prst="rightArrow">
              <a:avLst>
                <a:gd name="adj1" fmla="val 32000"/>
                <a:gd name="adj2" fmla="val 44000"/>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grpSp>
      <p:grpSp>
        <p:nvGrpSpPr>
          <p:cNvPr id="717" name="Group 674"/>
          <p:cNvGrpSpPr/>
          <p:nvPr/>
        </p:nvGrpSpPr>
        <p:grpSpPr>
          <a:xfrm>
            <a:off x="803671" y="7259618"/>
            <a:ext cx="9608347" cy="3634157"/>
            <a:chOff x="0" y="0"/>
            <a:chExt cx="9608347" cy="3634156"/>
          </a:xfrm>
        </p:grpSpPr>
        <p:grpSp>
          <p:nvGrpSpPr>
            <p:cNvPr id="711" name="Shape 670"/>
            <p:cNvGrpSpPr/>
            <p:nvPr/>
          </p:nvGrpSpPr>
          <p:grpSpPr>
            <a:xfrm>
              <a:off x="-1" y="1883936"/>
              <a:ext cx="4482708" cy="1750221"/>
              <a:chOff x="0" y="0"/>
              <a:chExt cx="4482706" cy="1750220"/>
            </a:xfrm>
          </p:grpSpPr>
          <p:sp>
            <p:nvSpPr>
              <p:cNvPr id="709" name="Oval"/>
              <p:cNvSpPr/>
              <p:nvPr/>
            </p:nvSpPr>
            <p:spPr>
              <a:xfrm>
                <a:off x="-1" y="-1"/>
                <a:ext cx="4482708" cy="1750222"/>
              </a:xfrm>
              <a:prstGeom prst="ellipse">
                <a:avLst/>
              </a:prstGeom>
              <a:gradFill flip="none" rotWithShape="1">
                <a:gsLst>
                  <a:gs pos="1932">
                    <a:srgbClr val="0096FF"/>
                  </a:gs>
                  <a:gs pos="53112">
                    <a:srgbClr val="FFFFFF"/>
                  </a:gs>
                  <a:gs pos="100000">
                    <a:srgbClr val="0096FF"/>
                  </a:gs>
                </a:gsLst>
                <a:lin ang="5400000" scaled="0"/>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Gill Sans"/>
                    <a:ea typeface="Gill Sans"/>
                    <a:cs typeface="Gill Sans"/>
                    <a:sym typeface="Gill Sans"/>
                  </a:defRPr>
                </a:pPr>
              </a:p>
            </p:txBody>
          </p:sp>
          <p:sp>
            <p:nvSpPr>
              <p:cNvPr id="710" name="Empirism"/>
              <p:cNvSpPr txBox="1"/>
              <p:nvPr/>
            </p:nvSpPr>
            <p:spPr>
              <a:xfrm>
                <a:off x="656476" y="408372"/>
                <a:ext cx="3169753" cy="933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Gill Sans"/>
                    <a:ea typeface="Gill Sans"/>
                    <a:cs typeface="Gill Sans"/>
                    <a:sym typeface="Gill Sans"/>
                  </a:defRPr>
                </a:lvl1pPr>
              </a:lstStyle>
              <a:p>
                <a:pPr/>
                <a:r>
                  <a:t>Empirism</a:t>
                </a:r>
              </a:p>
            </p:txBody>
          </p:sp>
        </p:grpSp>
        <p:grpSp>
          <p:nvGrpSpPr>
            <p:cNvPr id="714" name="Shape 671"/>
            <p:cNvGrpSpPr/>
            <p:nvPr/>
          </p:nvGrpSpPr>
          <p:grpSpPr>
            <a:xfrm>
              <a:off x="5125640" y="1883936"/>
              <a:ext cx="4482708" cy="1750221"/>
              <a:chOff x="0" y="0"/>
              <a:chExt cx="4482706" cy="1750220"/>
            </a:xfrm>
          </p:grpSpPr>
          <p:sp>
            <p:nvSpPr>
              <p:cNvPr id="712" name="Oval"/>
              <p:cNvSpPr/>
              <p:nvPr/>
            </p:nvSpPr>
            <p:spPr>
              <a:xfrm>
                <a:off x="-1" y="-1"/>
                <a:ext cx="4482708" cy="1750222"/>
              </a:xfrm>
              <a:prstGeom prst="ellipse">
                <a:avLst/>
              </a:prstGeom>
              <a:gradFill flip="none" rotWithShape="1">
                <a:gsLst>
                  <a:gs pos="1932">
                    <a:srgbClr val="0096FF"/>
                  </a:gs>
                  <a:gs pos="53112">
                    <a:srgbClr val="FFFFFF"/>
                  </a:gs>
                  <a:gs pos="100000">
                    <a:srgbClr val="0096FF"/>
                  </a:gs>
                </a:gsLst>
                <a:lin ang="5400000" scaled="0"/>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Gill Sans"/>
                    <a:ea typeface="Gill Sans"/>
                    <a:cs typeface="Gill Sans"/>
                    <a:sym typeface="Gill Sans"/>
                  </a:defRPr>
                </a:pPr>
              </a:p>
            </p:txBody>
          </p:sp>
          <p:sp>
            <p:nvSpPr>
              <p:cNvPr id="713" name="Positivism"/>
              <p:cNvSpPr txBox="1"/>
              <p:nvPr/>
            </p:nvSpPr>
            <p:spPr>
              <a:xfrm>
                <a:off x="656476" y="408372"/>
                <a:ext cx="3169753" cy="933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Gill Sans"/>
                    <a:ea typeface="Gill Sans"/>
                    <a:cs typeface="Gill Sans"/>
                    <a:sym typeface="Gill Sans"/>
                  </a:defRPr>
                </a:lvl1pPr>
              </a:lstStyle>
              <a:p>
                <a:pPr/>
                <a:r>
                  <a:t>Positivism</a:t>
                </a:r>
              </a:p>
            </p:txBody>
          </p:sp>
        </p:grpSp>
        <p:sp>
          <p:nvSpPr>
            <p:cNvPr id="715" name="Shape 672"/>
            <p:cNvSpPr/>
            <p:nvPr/>
          </p:nvSpPr>
          <p:spPr>
            <a:xfrm rot="7826625">
              <a:off x="2357437" y="365889"/>
              <a:ext cx="1785940" cy="1785939"/>
            </a:xfrm>
            <a:prstGeom prst="rightArrow">
              <a:avLst>
                <a:gd name="adj1" fmla="val 32000"/>
                <a:gd name="adj2" fmla="val 44000"/>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716" name="Shape 673"/>
            <p:cNvSpPr/>
            <p:nvPr/>
          </p:nvSpPr>
          <p:spPr>
            <a:xfrm rot="2993741">
              <a:off x="4750594" y="365890"/>
              <a:ext cx="1785941" cy="1785939"/>
            </a:xfrm>
            <a:prstGeom prst="rightArrow">
              <a:avLst>
                <a:gd name="adj1" fmla="val 32000"/>
                <a:gd name="adj2" fmla="val 44000"/>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grpSp>
      <p:grpSp>
        <p:nvGrpSpPr>
          <p:cNvPr id="726" name="Group 679"/>
          <p:cNvGrpSpPr/>
          <p:nvPr/>
        </p:nvGrpSpPr>
        <p:grpSpPr>
          <a:xfrm>
            <a:off x="11983639" y="6503126"/>
            <a:ext cx="11715752" cy="5147143"/>
            <a:chOff x="0" y="0"/>
            <a:chExt cx="11715750" cy="5147142"/>
          </a:xfrm>
        </p:grpSpPr>
        <p:grpSp>
          <p:nvGrpSpPr>
            <p:cNvPr id="720" name="Shape 675"/>
            <p:cNvGrpSpPr/>
            <p:nvPr/>
          </p:nvGrpSpPr>
          <p:grpSpPr>
            <a:xfrm>
              <a:off x="-1" y="3129030"/>
              <a:ext cx="5625705" cy="2018113"/>
              <a:chOff x="0" y="0"/>
              <a:chExt cx="5625703" cy="2018112"/>
            </a:xfrm>
          </p:grpSpPr>
          <p:sp>
            <p:nvSpPr>
              <p:cNvPr id="718" name="Oval"/>
              <p:cNvSpPr/>
              <p:nvPr/>
            </p:nvSpPr>
            <p:spPr>
              <a:xfrm>
                <a:off x="0" y="-1"/>
                <a:ext cx="5625704" cy="2018114"/>
              </a:xfrm>
              <a:prstGeom prst="ellipse">
                <a:avLst/>
              </a:prstGeom>
              <a:gradFill flip="none" rotWithShape="1">
                <a:gsLst>
                  <a:gs pos="1932">
                    <a:srgbClr val="FF2600"/>
                  </a:gs>
                  <a:gs pos="53112">
                    <a:srgbClr val="FFFFFF"/>
                  </a:gs>
                  <a:gs pos="100000">
                    <a:srgbClr val="FF2600"/>
                  </a:gs>
                </a:gsLst>
                <a:lin ang="16200000" scaled="0"/>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Gill Sans"/>
                    <a:ea typeface="Gill Sans"/>
                    <a:cs typeface="Gill Sans"/>
                    <a:sym typeface="Gill Sans"/>
                  </a:defRPr>
                </a:pPr>
              </a:p>
            </p:txBody>
          </p:sp>
          <p:sp>
            <p:nvSpPr>
              <p:cNvPr id="719" name="Hermeneutik"/>
              <p:cNvSpPr txBox="1"/>
              <p:nvPr/>
            </p:nvSpPr>
            <p:spPr>
              <a:xfrm>
                <a:off x="823864" y="542318"/>
                <a:ext cx="3977976" cy="9334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Gill Sans"/>
                    <a:ea typeface="Gill Sans"/>
                    <a:cs typeface="Gill Sans"/>
                    <a:sym typeface="Gill Sans"/>
                  </a:defRPr>
                </a:lvl1pPr>
              </a:lstStyle>
              <a:p>
                <a:pPr/>
                <a:r>
                  <a:t>Hermeneutik</a:t>
                </a:r>
              </a:p>
            </p:txBody>
          </p:sp>
        </p:grpSp>
        <p:grpSp>
          <p:nvGrpSpPr>
            <p:cNvPr id="723" name="Shape 676"/>
            <p:cNvGrpSpPr/>
            <p:nvPr/>
          </p:nvGrpSpPr>
          <p:grpSpPr>
            <a:xfrm>
              <a:off x="6090046" y="3129030"/>
              <a:ext cx="5625705" cy="2018113"/>
              <a:chOff x="0" y="0"/>
              <a:chExt cx="5625703" cy="2018112"/>
            </a:xfrm>
          </p:grpSpPr>
          <p:sp>
            <p:nvSpPr>
              <p:cNvPr id="721" name="Oval"/>
              <p:cNvSpPr/>
              <p:nvPr/>
            </p:nvSpPr>
            <p:spPr>
              <a:xfrm>
                <a:off x="0" y="-1"/>
                <a:ext cx="5625704" cy="2018114"/>
              </a:xfrm>
              <a:prstGeom prst="ellipse">
                <a:avLst/>
              </a:prstGeom>
              <a:gradFill flip="none" rotWithShape="1">
                <a:gsLst>
                  <a:gs pos="1932">
                    <a:srgbClr val="FF2600"/>
                  </a:gs>
                  <a:gs pos="53112">
                    <a:srgbClr val="FFFFFF"/>
                  </a:gs>
                  <a:gs pos="100000">
                    <a:srgbClr val="FF2600"/>
                  </a:gs>
                </a:gsLst>
                <a:lin ang="16200000" scaled="0"/>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Gill Sans"/>
                    <a:ea typeface="Gill Sans"/>
                    <a:cs typeface="Gill Sans"/>
                    <a:sym typeface="Gill Sans"/>
                  </a:defRPr>
                </a:pPr>
              </a:p>
            </p:txBody>
          </p:sp>
          <p:sp>
            <p:nvSpPr>
              <p:cNvPr id="722" name="Fenomenologi"/>
              <p:cNvSpPr txBox="1"/>
              <p:nvPr/>
            </p:nvSpPr>
            <p:spPr>
              <a:xfrm>
                <a:off x="823864" y="542318"/>
                <a:ext cx="3977976" cy="9334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Gill Sans"/>
                    <a:ea typeface="Gill Sans"/>
                    <a:cs typeface="Gill Sans"/>
                    <a:sym typeface="Gill Sans"/>
                  </a:defRPr>
                </a:lvl1pPr>
              </a:lstStyle>
              <a:p>
                <a:pPr/>
                <a:r>
                  <a:t>Fenomenologi</a:t>
                </a:r>
              </a:p>
            </p:txBody>
          </p:sp>
        </p:grpSp>
        <p:sp>
          <p:nvSpPr>
            <p:cNvPr id="724" name="Shape 677"/>
            <p:cNvSpPr/>
            <p:nvPr/>
          </p:nvSpPr>
          <p:spPr>
            <a:xfrm rot="7736684">
              <a:off x="3551205" y="939276"/>
              <a:ext cx="3268268" cy="1785939"/>
            </a:xfrm>
            <a:prstGeom prst="rightArrow">
              <a:avLst>
                <a:gd name="adj1" fmla="val 32000"/>
                <a:gd name="adj2" fmla="val 44000"/>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725" name="Shape 678"/>
            <p:cNvSpPr/>
            <p:nvPr/>
          </p:nvSpPr>
          <p:spPr>
            <a:xfrm rot="3556877">
              <a:off x="6435947" y="918562"/>
              <a:ext cx="3000378" cy="1785940"/>
            </a:xfrm>
            <a:prstGeom prst="rightArrow">
              <a:avLst>
                <a:gd name="adj1" fmla="val 32000"/>
                <a:gd name="adj2" fmla="val 44000"/>
              </a:avLst>
            </a:prstGeom>
            <a:solidFill>
              <a:srgbClr val="222222"/>
            </a:soli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grpSp>
      <p:sp>
        <p:nvSpPr>
          <p:cNvPr id="727" name="Shape 680"/>
          <p:cNvSpPr txBox="1"/>
          <p:nvPr>
            <p:ph type="sldNum" sz="quarter" idx="4294967295"/>
          </p:nvPr>
        </p:nvSpPr>
        <p:spPr>
          <a:xfrm>
            <a:off x="23411535" y="12802670"/>
            <a:ext cx="220778" cy="369521"/>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703"/>
                                        </p:tgtEl>
                                        <p:attrNameLst>
                                          <p:attrName>style.visibility</p:attrName>
                                        </p:attrNameLst>
                                      </p:cBhvr>
                                      <p:to>
                                        <p:strVal val="visible"/>
                                      </p:to>
                                    </p:set>
                                    <p:animEffect filter="wipe(up)" transition="in">
                                      <p:cBhvr>
                                        <p:cTn id="7" dur="1000"/>
                                        <p:tgtEl>
                                          <p:spTgt spid="70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708"/>
                                        </p:tgtEl>
                                        <p:attrNameLst>
                                          <p:attrName>style.visibility</p:attrName>
                                        </p:attrNameLst>
                                      </p:cBhvr>
                                      <p:to>
                                        <p:strVal val="visible"/>
                                      </p:to>
                                    </p:set>
                                    <p:animEffect filter="wipe(up)" transition="in">
                                      <p:cBhvr>
                                        <p:cTn id="12" dur="1000"/>
                                        <p:tgtEl>
                                          <p:spTgt spid="708"/>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2" grpId="3" fill="hold">
                                  <p:stCondLst>
                                    <p:cond delay="0"/>
                                  </p:stCondLst>
                                  <p:iterate type="el" backwards="0">
                                    <p:tmAbs val="0"/>
                                  </p:iterate>
                                  <p:childTnLst>
                                    <p:set>
                                      <p:cBhvr>
                                        <p:cTn id="16" fill="hold"/>
                                        <p:tgtEl>
                                          <p:spTgt spid="717"/>
                                        </p:tgtEl>
                                        <p:attrNameLst>
                                          <p:attrName>style.visibility</p:attrName>
                                        </p:attrNameLst>
                                      </p:cBhvr>
                                      <p:to>
                                        <p:strVal val="visible"/>
                                      </p:to>
                                    </p:set>
                                    <p:animEffect filter="wipe(up)" transition="in">
                                      <p:cBhvr>
                                        <p:cTn id="17" dur="1000"/>
                                        <p:tgtEl>
                                          <p:spTgt spid="717"/>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 presetID="22" grpId="4" fill="hold">
                                  <p:stCondLst>
                                    <p:cond delay="0"/>
                                  </p:stCondLst>
                                  <p:iterate type="el" backwards="0">
                                    <p:tmAbs val="0"/>
                                  </p:iterate>
                                  <p:childTnLst>
                                    <p:set>
                                      <p:cBhvr>
                                        <p:cTn id="21" fill="hold"/>
                                        <p:tgtEl>
                                          <p:spTgt spid="726"/>
                                        </p:tgtEl>
                                        <p:attrNameLst>
                                          <p:attrName>style.visibility</p:attrName>
                                        </p:attrNameLst>
                                      </p:cBhvr>
                                      <p:to>
                                        <p:strVal val="visible"/>
                                      </p:to>
                                    </p:set>
                                    <p:animEffect filter="wipe(up)" transition="in">
                                      <p:cBhvr>
                                        <p:cTn id="22" dur="1000"/>
                                        <p:tgtEl>
                                          <p:spTgt spid="7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8" grpId="2"/>
      <p:bldP build="whole" bldLvl="1" animBg="1" rev="0" advAuto="0" spid="717" grpId="3"/>
      <p:bldP build="whole" bldLvl="1" animBg="1" rev="0" advAuto="0" spid="726" grpId="4"/>
      <p:bldP build="whole" bldLvl="1" animBg="1" rev="0" advAuto="0" spid="703" grpId="1"/>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Shape 682"/>
          <p:cNvSpPr txBox="1"/>
          <p:nvPr>
            <p:ph type="title"/>
          </p:nvPr>
        </p:nvSpPr>
        <p:spPr>
          <a:xfrm>
            <a:off x="1139824" y="984250"/>
            <a:ext cx="22104350" cy="2146300"/>
          </a:xfrm>
          <a:prstGeom prst="rect">
            <a:avLst/>
          </a:prstGeom>
        </p:spPr>
        <p:txBody>
          <a:bodyPr/>
          <a:lstStyle/>
          <a:p>
            <a:pPr/>
            <a:r>
              <a:t>Objektivism</a:t>
            </a:r>
          </a:p>
        </p:txBody>
      </p:sp>
      <p:sp>
        <p:nvSpPr>
          <p:cNvPr id="730" name="Shape 683"/>
          <p:cNvSpPr txBox="1"/>
          <p:nvPr>
            <p:ph type="body" idx="1"/>
          </p:nvPr>
        </p:nvSpPr>
        <p:spPr>
          <a:xfrm>
            <a:off x="1592261" y="3879043"/>
            <a:ext cx="21340586" cy="8642470"/>
          </a:xfrm>
          <a:prstGeom prst="rect">
            <a:avLst/>
          </a:prstGeom>
        </p:spPr>
        <p:txBody>
          <a:bodyPr/>
          <a:lstStyle/>
          <a:p>
            <a:pPr marL="1816100">
              <a:buBlip>
                <a:blip r:embed="rId2"/>
              </a:buBlip>
            </a:pPr>
            <a:r>
              <a:t>Objektivitet innebär saklighet och opartiskhet.</a:t>
            </a:r>
          </a:p>
          <a:p>
            <a:pPr marL="1816100">
              <a:buBlip>
                <a:blip r:embed="rId2"/>
              </a:buBlip>
            </a:pPr>
            <a:r>
              <a:t>Objektivitet underbygger, tillbakavisar, strukturerar eller genererar våra teorier</a:t>
            </a:r>
          </a:p>
          <a:p>
            <a:pPr marL="1816100">
              <a:buBlip>
                <a:blip r:embed="rId2"/>
              </a:buBlip>
            </a:pPr>
            <a:r>
              <a:t>Den producerar resultat som kan utmana inte bara våra uppfattningar utan också de som rent generellt gäller i samhället.</a:t>
            </a:r>
          </a:p>
        </p:txBody>
      </p:sp>
      <p:sp>
        <p:nvSpPr>
          <p:cNvPr id="731" name="Shape 684"/>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3" name="Shape 686"/>
          <p:cNvSpPr txBox="1"/>
          <p:nvPr>
            <p:ph type="title"/>
          </p:nvPr>
        </p:nvSpPr>
        <p:spPr>
          <a:xfrm>
            <a:off x="1139824" y="984250"/>
            <a:ext cx="22104350" cy="2146300"/>
          </a:xfrm>
          <a:prstGeom prst="rect">
            <a:avLst/>
          </a:prstGeom>
        </p:spPr>
        <p:txBody>
          <a:bodyPr/>
          <a:lstStyle/>
          <a:p>
            <a:pPr/>
            <a:r>
              <a:t>Objektivism (forts.)</a:t>
            </a:r>
          </a:p>
        </p:txBody>
      </p:sp>
      <p:sp>
        <p:nvSpPr>
          <p:cNvPr id="734" name="Shape 687"/>
          <p:cNvSpPr txBox="1"/>
          <p:nvPr>
            <p:ph type="body" idx="1"/>
          </p:nvPr>
        </p:nvSpPr>
        <p:spPr>
          <a:xfrm>
            <a:off x="1592261" y="3879043"/>
            <a:ext cx="21340586" cy="8642470"/>
          </a:xfrm>
          <a:prstGeom prst="rect">
            <a:avLst/>
          </a:prstGeom>
        </p:spPr>
        <p:txBody>
          <a:bodyPr/>
          <a:lstStyle/>
          <a:p>
            <a:pPr marL="1816100">
              <a:buBlip>
                <a:blip r:embed="rId2"/>
              </a:buBlip>
            </a:pPr>
            <a:r>
              <a:t>Det är ett vanligt antagande att om våra värderingar inte blandar sig i vår forskning, så är den objektiv och höjd över varje form av kritik.</a:t>
            </a:r>
          </a:p>
          <a:p>
            <a:pPr marL="1816100">
              <a:buBlip>
                <a:blip r:embed="rId2"/>
              </a:buBlip>
            </a:pPr>
            <a:r>
              <a:t>Den grundläggande övertygelsen är att det måste finnas vissa permanenta, ahistoriska källor eller strukturer som vi ytterst kan falla tillbaka på när det gäller att bestämma innebörden av rationalitet, kunskap, sanning, verklighet, det goda eller det rätta.</a:t>
            </a:r>
          </a:p>
        </p:txBody>
      </p:sp>
      <p:sp>
        <p:nvSpPr>
          <p:cNvPr id="735" name="Shape 688"/>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7" name="Shape 690"/>
          <p:cNvSpPr txBox="1"/>
          <p:nvPr>
            <p:ph type="title"/>
          </p:nvPr>
        </p:nvSpPr>
        <p:spPr>
          <a:xfrm>
            <a:off x="1139824" y="984250"/>
            <a:ext cx="22104350" cy="2146300"/>
          </a:xfrm>
          <a:prstGeom prst="rect">
            <a:avLst/>
          </a:prstGeom>
        </p:spPr>
        <p:txBody>
          <a:bodyPr/>
          <a:lstStyle/>
          <a:p>
            <a:pPr/>
            <a:r>
              <a:t>Positivism</a:t>
            </a:r>
          </a:p>
        </p:txBody>
      </p:sp>
      <p:sp>
        <p:nvSpPr>
          <p:cNvPr id="738" name="Shape 691"/>
          <p:cNvSpPr txBox="1"/>
          <p:nvPr>
            <p:ph type="body" idx="1"/>
          </p:nvPr>
        </p:nvSpPr>
        <p:spPr>
          <a:xfrm>
            <a:off x="1592261" y="3879043"/>
            <a:ext cx="21340586" cy="8642470"/>
          </a:xfrm>
          <a:prstGeom prst="rect">
            <a:avLst/>
          </a:prstGeom>
        </p:spPr>
        <p:txBody>
          <a:bodyPr/>
          <a:lstStyle/>
          <a:p>
            <a:pPr marL="1816100">
              <a:buBlip>
                <a:blip r:embed="rId2"/>
              </a:buBlip>
            </a:pPr>
            <a:r>
              <a:t>Positivism är en anti-metafysisk kunskapsteori.</a:t>
            </a:r>
          </a:p>
          <a:p>
            <a:pPr marL="1816100">
              <a:buBlip>
                <a:blip r:embed="rId2"/>
              </a:buBlip>
            </a:pPr>
            <a:r>
              <a:t>Enligt denna målsättning kan vi generalisera utifrån våra observationer av sociala fenomenen och formulera påståenden som är giltiga för beteendet hos populationen som helhet.</a:t>
            </a:r>
          </a:p>
          <a:p>
            <a:pPr marL="1816100">
              <a:buBlip>
                <a:blip r:embed="rId2"/>
              </a:buBlip>
            </a:pPr>
            <a:r>
              <a:t>Utifrån sin modell förklarar positivismen mänskligt beteende i termer av orsak och verkan.</a:t>
            </a:r>
          </a:p>
        </p:txBody>
      </p:sp>
      <p:sp>
        <p:nvSpPr>
          <p:cNvPr id="739" name="Shape 692"/>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1" name="Shape 694"/>
          <p:cNvSpPr txBox="1"/>
          <p:nvPr>
            <p:ph type="title"/>
          </p:nvPr>
        </p:nvSpPr>
        <p:spPr>
          <a:xfrm>
            <a:off x="1139824" y="984250"/>
            <a:ext cx="22104350" cy="2146300"/>
          </a:xfrm>
          <a:prstGeom prst="rect">
            <a:avLst/>
          </a:prstGeom>
        </p:spPr>
        <p:txBody>
          <a:bodyPr/>
          <a:lstStyle/>
          <a:p>
            <a:pPr/>
            <a:r>
              <a:t>Empirism 1</a:t>
            </a:r>
          </a:p>
        </p:txBody>
      </p:sp>
      <p:sp>
        <p:nvSpPr>
          <p:cNvPr id="742" name="Shape 695"/>
          <p:cNvSpPr txBox="1"/>
          <p:nvPr>
            <p:ph type="body" idx="1"/>
          </p:nvPr>
        </p:nvSpPr>
        <p:spPr>
          <a:xfrm>
            <a:off x="1592261" y="3879043"/>
            <a:ext cx="21340586" cy="8642470"/>
          </a:xfrm>
          <a:prstGeom prst="rect">
            <a:avLst/>
          </a:prstGeom>
        </p:spPr>
        <p:txBody>
          <a:bodyPr/>
          <a:lstStyle/>
          <a:p>
            <a:pPr marL="1816100">
              <a:buBlip>
                <a:blip r:embed="rId2"/>
              </a:buBlip>
            </a:pPr>
            <a:r>
              <a:t>Positivismen har samma uppfattningen som empirismen i den meningen att båda riktningarna anser att det finns ”fakta” som vi kan samla in från den sociala världen oberoende av hur människorna själva tolkar dem.</a:t>
            </a:r>
          </a:p>
          <a:p>
            <a:pPr marL="1816100">
              <a:buBlip>
                <a:blip r:embed="rId2"/>
              </a:buBlip>
            </a:pPr>
            <a:r>
              <a:t>Som forskare behöver vi bara förfina våra redskap för datainsamlingen så att de blir neutrala registreringsinstrument.</a:t>
            </a:r>
          </a:p>
        </p:txBody>
      </p:sp>
      <p:sp>
        <p:nvSpPr>
          <p:cNvPr id="743" name="Shape 696"/>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5" name="Shape 698"/>
          <p:cNvSpPr txBox="1"/>
          <p:nvPr>
            <p:ph type="title"/>
          </p:nvPr>
        </p:nvSpPr>
        <p:spPr>
          <a:xfrm>
            <a:off x="1139824" y="984250"/>
            <a:ext cx="22104350" cy="2146300"/>
          </a:xfrm>
          <a:prstGeom prst="rect">
            <a:avLst/>
          </a:prstGeom>
        </p:spPr>
        <p:txBody>
          <a:bodyPr/>
          <a:lstStyle/>
          <a:p>
            <a:pPr/>
            <a:r>
              <a:t>Empirism 2</a:t>
            </a:r>
          </a:p>
        </p:txBody>
      </p:sp>
      <p:sp>
        <p:nvSpPr>
          <p:cNvPr id="746" name="Shape 699"/>
          <p:cNvSpPr txBox="1"/>
          <p:nvPr>
            <p:ph type="body" idx="1"/>
          </p:nvPr>
        </p:nvSpPr>
        <p:spPr>
          <a:xfrm>
            <a:off x="1592261" y="3879043"/>
            <a:ext cx="21340586" cy="8642470"/>
          </a:xfrm>
          <a:prstGeom prst="rect">
            <a:avLst/>
          </a:prstGeom>
        </p:spPr>
        <p:txBody>
          <a:bodyPr/>
          <a:lstStyle/>
          <a:p>
            <a:pPr marL="1816100">
              <a:buBlip>
                <a:blip r:embed="rId2"/>
              </a:buBlip>
            </a:pPr>
            <a:r>
              <a:t>Den fundamentala skillnaden mellan empirism och positivism ligger på det teoretiska planet.</a:t>
            </a:r>
          </a:p>
          <a:p>
            <a:pPr marL="1816100">
              <a:buBlip>
                <a:blip r:embed="rId2"/>
              </a:buBlip>
            </a:pPr>
            <a:r>
              <a:t>Inom positivismen är data ”teori-styrande”: data ska utgöra ett test av teorins giltighet.</a:t>
            </a:r>
          </a:p>
          <a:p>
            <a:pPr marL="1816100">
              <a:buBlip>
                <a:blip r:embed="rId2"/>
              </a:buBlip>
            </a:pPr>
            <a:r>
              <a:t>Empirismen saknar den teorin som styr insamlingen av data.</a:t>
            </a:r>
          </a:p>
        </p:txBody>
      </p:sp>
      <p:sp>
        <p:nvSpPr>
          <p:cNvPr id="747" name="Shape 700"/>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9" name="Shape 702"/>
          <p:cNvSpPr txBox="1"/>
          <p:nvPr>
            <p:ph type="title"/>
          </p:nvPr>
        </p:nvSpPr>
        <p:spPr>
          <a:xfrm>
            <a:off x="1139824" y="984250"/>
            <a:ext cx="22104350" cy="2146300"/>
          </a:xfrm>
          <a:prstGeom prst="rect">
            <a:avLst/>
          </a:prstGeom>
        </p:spPr>
        <p:txBody>
          <a:bodyPr/>
          <a:lstStyle/>
          <a:p>
            <a:pPr/>
            <a:r>
              <a:t>Empirism 3</a:t>
            </a:r>
          </a:p>
        </p:txBody>
      </p:sp>
      <p:sp>
        <p:nvSpPr>
          <p:cNvPr id="750" name="Shape 703"/>
          <p:cNvSpPr txBox="1"/>
          <p:nvPr>
            <p:ph type="body" idx="1"/>
          </p:nvPr>
        </p:nvSpPr>
        <p:spPr>
          <a:xfrm>
            <a:off x="1592261" y="3879043"/>
            <a:ext cx="21340586" cy="8642470"/>
          </a:xfrm>
          <a:prstGeom prst="rect">
            <a:avLst/>
          </a:prstGeom>
        </p:spPr>
        <p:txBody>
          <a:bodyPr/>
          <a:lstStyle>
            <a:lvl1pPr marL="1816100">
              <a:buBlip>
                <a:blip r:embed="rId2"/>
              </a:buBlip>
            </a:lvl1pPr>
          </a:lstStyle>
          <a:p>
            <a:pPr/>
            <a:r>
              <a:t>Empirism refererar till en uppfattning om samhällsforskningen där betoningen ligger på produktion av korrekta data – noggrant bestämda, exakta och generaliserbara – och där data i sig utgör målet med forskningen. Denna syn sammanfattas i slagordet ”fakta talar för sig själva”.</a:t>
            </a:r>
          </a:p>
        </p:txBody>
      </p:sp>
      <p:sp>
        <p:nvSpPr>
          <p:cNvPr id="751" name="Shape 704"/>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Shape 417"/>
          <p:cNvSpPr txBox="1"/>
          <p:nvPr>
            <p:ph type="title"/>
          </p:nvPr>
        </p:nvSpPr>
        <p:spPr>
          <a:xfrm>
            <a:off x="1139824" y="984250"/>
            <a:ext cx="22104350" cy="2146300"/>
          </a:xfrm>
          <a:prstGeom prst="rect">
            <a:avLst/>
          </a:prstGeom>
        </p:spPr>
        <p:txBody>
          <a:bodyPr/>
          <a:lstStyle/>
          <a:p>
            <a:pPr/>
            <a:r>
              <a:t>Vetenskap och Metod</a:t>
            </a:r>
          </a:p>
        </p:txBody>
      </p:sp>
      <p:sp>
        <p:nvSpPr>
          <p:cNvPr id="415" name="Shape 418"/>
          <p:cNvSpPr/>
          <p:nvPr/>
        </p:nvSpPr>
        <p:spPr>
          <a:xfrm>
            <a:off x="10467279" y="5292570"/>
            <a:ext cx="1723036" cy="1452079"/>
          </a:xfrm>
          <a:prstGeom prst="rect">
            <a:avLst/>
          </a:prstGeom>
          <a:solidFill>
            <a:srgbClr val="90BEBF"/>
          </a:solidFill>
          <a:ln w="12700">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a:r>
              <a:t>Ämne</a:t>
            </a:r>
          </a:p>
        </p:txBody>
      </p:sp>
      <p:grpSp>
        <p:nvGrpSpPr>
          <p:cNvPr id="418" name="Group 421"/>
          <p:cNvGrpSpPr/>
          <p:nvPr/>
        </p:nvGrpSpPr>
        <p:grpSpPr>
          <a:xfrm>
            <a:off x="12959950" y="4069203"/>
            <a:ext cx="3071816" cy="2628065"/>
            <a:chOff x="0" y="0"/>
            <a:chExt cx="3071814" cy="2628064"/>
          </a:xfrm>
        </p:grpSpPr>
        <p:sp>
          <p:nvSpPr>
            <p:cNvPr id="416" name="Shape 419"/>
            <p:cNvSpPr/>
            <p:nvPr/>
          </p:nvSpPr>
          <p:spPr>
            <a:xfrm>
              <a:off x="0" y="1270749"/>
              <a:ext cx="3071815" cy="1357316"/>
            </a:xfrm>
            <a:prstGeom prst="rightArrow">
              <a:avLst>
                <a:gd name="adj1" fmla="val 32000"/>
                <a:gd name="adj2" fmla="val 57895"/>
              </a:avLst>
            </a:prstGeom>
            <a:solidFill>
              <a:srgbClr val="222222"/>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417" name="Shape 420"/>
            <p:cNvSpPr txBox="1"/>
            <p:nvPr/>
          </p:nvSpPr>
          <p:spPr>
            <a:xfrm>
              <a:off x="91210" y="0"/>
              <a:ext cx="2365961" cy="14520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Problem</a:t>
              </a:r>
            </a:p>
          </p:txBody>
        </p:sp>
      </p:grpSp>
      <p:grpSp>
        <p:nvGrpSpPr>
          <p:cNvPr id="421" name="Shape 422"/>
          <p:cNvGrpSpPr/>
          <p:nvPr/>
        </p:nvGrpSpPr>
        <p:grpSpPr>
          <a:xfrm>
            <a:off x="16460390" y="5125639"/>
            <a:ext cx="3895578" cy="1785940"/>
            <a:chOff x="0" y="0"/>
            <a:chExt cx="3895576" cy="1785939"/>
          </a:xfrm>
        </p:grpSpPr>
        <p:sp>
          <p:nvSpPr>
            <p:cNvPr id="419" name="Rundad rektangel"/>
            <p:cNvSpPr/>
            <p:nvPr/>
          </p:nvSpPr>
          <p:spPr>
            <a:xfrm>
              <a:off x="0" y="0"/>
              <a:ext cx="3895577" cy="1785940"/>
            </a:xfrm>
            <a:prstGeom prst="roundRect">
              <a:avLst>
                <a:gd name="adj" fmla="val 15000"/>
              </a:avLst>
            </a:prstGeom>
            <a:solidFill>
              <a:srgbClr val="89B7B7"/>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defTabSz="647700">
                <a:lnSpc>
                  <a:spcPts val="7000"/>
                </a:lnSpc>
                <a:defRPr baseline="3029" cap="all" spc="132" sz="6600">
                  <a:solidFill>
                    <a:srgbClr val="030303"/>
                  </a:solidFill>
                </a:defRPr>
              </a:pPr>
            </a:p>
          </p:txBody>
        </p:sp>
        <p:sp>
          <p:nvSpPr>
            <p:cNvPr id="420" name="Domän"/>
            <p:cNvSpPr txBox="1"/>
            <p:nvPr/>
          </p:nvSpPr>
          <p:spPr>
            <a:xfrm>
              <a:off x="78463" y="361370"/>
              <a:ext cx="3738651" cy="10631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3029" cap="all" spc="132" sz="6600">
                  <a:solidFill>
                    <a:srgbClr val="030303"/>
                  </a:solidFill>
                </a:defRPr>
              </a:lvl1pPr>
            </a:lstStyle>
            <a:p>
              <a:pPr/>
              <a:r>
                <a:t>Domän</a:t>
              </a:r>
            </a:p>
          </p:txBody>
        </p:sp>
      </p:grpSp>
      <p:grpSp>
        <p:nvGrpSpPr>
          <p:cNvPr id="424" name="Group 425"/>
          <p:cNvGrpSpPr/>
          <p:nvPr/>
        </p:nvGrpSpPr>
        <p:grpSpPr>
          <a:xfrm>
            <a:off x="13390781" y="6447233"/>
            <a:ext cx="1785939" cy="4050862"/>
            <a:chOff x="0" y="0"/>
            <a:chExt cx="1785938" cy="4050860"/>
          </a:xfrm>
        </p:grpSpPr>
        <p:sp>
          <p:nvSpPr>
            <p:cNvPr id="422" name="Shape 423"/>
            <p:cNvSpPr/>
            <p:nvPr/>
          </p:nvSpPr>
          <p:spPr>
            <a:xfrm>
              <a:off x="9760" y="2598783"/>
              <a:ext cx="1766419" cy="1452078"/>
            </a:xfrm>
            <a:prstGeom prst="rect">
              <a:avLst/>
            </a:prstGeom>
            <a:solidFill>
              <a:srgbClr val="90C0F1"/>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Metod</a:t>
              </a:r>
            </a:p>
          </p:txBody>
        </p:sp>
        <p:sp>
          <p:nvSpPr>
            <p:cNvPr id="423" name="Shape 424"/>
            <p:cNvSpPr/>
            <p:nvPr/>
          </p:nvSpPr>
          <p:spPr>
            <a:xfrm rot="16200000">
              <a:off x="-375048" y="375047"/>
              <a:ext cx="2536035" cy="1785940"/>
            </a:xfrm>
            <a:prstGeom prst="rightArrow">
              <a:avLst>
                <a:gd name="adj1" fmla="val 32000"/>
                <a:gd name="adj2" fmla="val 44000"/>
              </a:avLst>
            </a:prstGeom>
            <a:solidFill>
              <a:srgbClr val="222222"/>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grpSp>
      <p:grpSp>
        <p:nvGrpSpPr>
          <p:cNvPr id="427" name="Group 428"/>
          <p:cNvGrpSpPr/>
          <p:nvPr/>
        </p:nvGrpSpPr>
        <p:grpSpPr>
          <a:xfrm>
            <a:off x="7071790" y="9141265"/>
            <a:ext cx="5959602" cy="1452078"/>
            <a:chOff x="0" y="0"/>
            <a:chExt cx="5959600" cy="1452077"/>
          </a:xfrm>
        </p:grpSpPr>
        <p:sp>
          <p:nvSpPr>
            <p:cNvPr id="425" name="Shape 426"/>
            <p:cNvSpPr/>
            <p:nvPr/>
          </p:nvSpPr>
          <p:spPr>
            <a:xfrm>
              <a:off x="3727176" y="199186"/>
              <a:ext cx="2232425" cy="1071565"/>
            </a:xfrm>
            <a:prstGeom prst="rightArrow">
              <a:avLst>
                <a:gd name="adj1" fmla="val 32000"/>
                <a:gd name="adj2" fmla="val 73333"/>
              </a:avLst>
            </a:prstGeom>
            <a:solidFill>
              <a:srgbClr val="7298BF"/>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426" name="Shape 427"/>
            <p:cNvSpPr/>
            <p:nvPr/>
          </p:nvSpPr>
          <p:spPr>
            <a:xfrm>
              <a:off x="0" y="0"/>
              <a:ext cx="3072181" cy="1452078"/>
            </a:xfrm>
            <a:prstGeom prst="rect">
              <a:avLst/>
            </a:prstGeom>
            <a:solidFill>
              <a:srgbClr val="90C0F1"/>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Metodologi</a:t>
              </a:r>
            </a:p>
          </p:txBody>
        </p:sp>
      </p:grpSp>
      <p:sp>
        <p:nvSpPr>
          <p:cNvPr id="428" name="Shape 429"/>
          <p:cNvSpPr/>
          <p:nvPr/>
        </p:nvSpPr>
        <p:spPr>
          <a:xfrm flipH="1" rot="13500000">
            <a:off x="5459014" y="7358061"/>
            <a:ext cx="2553893" cy="1071564"/>
          </a:xfrm>
          <a:prstGeom prst="rightArrow">
            <a:avLst>
              <a:gd name="adj1" fmla="val 32000"/>
              <a:gd name="adj2" fmla="val 73333"/>
            </a:avLst>
          </a:prstGeom>
          <a:solidFill>
            <a:srgbClr val="7298BF"/>
          </a:solidFill>
          <a:ln w="12700">
            <a:miter lim="400000"/>
          </a:ln>
          <a:effectLst>
            <a:outerShdw sx="100000" sy="100000" kx="0" ky="0" algn="b" rotWithShape="0" blurRad="177800" dist="101600" dir="2700000">
              <a:srgbClr val="000000">
                <a:alpha val="75000"/>
              </a:srgbClr>
            </a:outerShdw>
          </a:effectLst>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429" name="Shape 430"/>
          <p:cNvSpPr/>
          <p:nvPr/>
        </p:nvSpPr>
        <p:spPr>
          <a:xfrm flipH="1" rot="18900000">
            <a:off x="9138046" y="7358061"/>
            <a:ext cx="2553893" cy="1071564"/>
          </a:xfrm>
          <a:prstGeom prst="rightArrow">
            <a:avLst>
              <a:gd name="adj1" fmla="val 32000"/>
              <a:gd name="adj2" fmla="val 73333"/>
            </a:avLst>
          </a:prstGeom>
          <a:solidFill>
            <a:srgbClr val="7298BF"/>
          </a:solidFill>
          <a:ln w="12700">
            <a:miter lim="400000"/>
          </a:ln>
          <a:effectLst>
            <a:outerShdw sx="100000" sy="100000" kx="0" ky="0" algn="b" rotWithShape="0" blurRad="177800" dist="101600" dir="2700000">
              <a:srgbClr val="000000">
                <a:alpha val="75000"/>
              </a:srgbClr>
            </a:outerShdw>
          </a:effectLst>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430" name="Shape 431"/>
          <p:cNvSpPr/>
          <p:nvPr/>
        </p:nvSpPr>
        <p:spPr>
          <a:xfrm rot="18900000">
            <a:off x="15549562" y="7500936"/>
            <a:ext cx="2553893" cy="1071564"/>
          </a:xfrm>
          <a:prstGeom prst="rightArrow">
            <a:avLst>
              <a:gd name="adj1" fmla="val 32000"/>
              <a:gd name="adj2" fmla="val 73333"/>
            </a:avLst>
          </a:prstGeom>
          <a:solidFill>
            <a:srgbClr val="7298BF"/>
          </a:solidFill>
          <a:ln w="12700">
            <a:miter lim="400000"/>
          </a:ln>
          <a:effectLst>
            <a:outerShdw sx="100000" sy="100000" kx="0" ky="0" algn="b" rotWithShape="0" blurRad="177800" dist="101600" dir="2700000">
              <a:srgbClr val="000000">
                <a:alpha val="75000"/>
              </a:srgbClr>
            </a:outerShdw>
          </a:effectLst>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grpSp>
        <p:nvGrpSpPr>
          <p:cNvPr id="436" name="Group 437"/>
          <p:cNvGrpSpPr/>
          <p:nvPr/>
        </p:nvGrpSpPr>
        <p:grpSpPr>
          <a:xfrm>
            <a:off x="3610488" y="4640703"/>
            <a:ext cx="6349093" cy="2056565"/>
            <a:chOff x="0" y="0"/>
            <a:chExt cx="6349091" cy="2056564"/>
          </a:xfrm>
        </p:grpSpPr>
        <p:sp>
          <p:nvSpPr>
            <p:cNvPr id="431" name="Shape 432"/>
            <p:cNvSpPr/>
            <p:nvPr/>
          </p:nvSpPr>
          <p:spPr>
            <a:xfrm>
              <a:off x="-1" y="0"/>
              <a:ext cx="1518210" cy="1452078"/>
            </a:xfrm>
            <a:prstGeom prst="rect">
              <a:avLst/>
            </a:prstGeom>
            <a:solidFill>
              <a:srgbClr val="90BEBF"/>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Teori</a:t>
              </a:r>
            </a:p>
          </p:txBody>
        </p:sp>
        <p:sp>
          <p:nvSpPr>
            <p:cNvPr id="432" name="Shape 433"/>
            <p:cNvSpPr/>
            <p:nvPr/>
          </p:nvSpPr>
          <p:spPr>
            <a:xfrm>
              <a:off x="3277276" y="699249"/>
              <a:ext cx="3071816" cy="1357316"/>
            </a:xfrm>
            <a:prstGeom prst="rightArrow">
              <a:avLst>
                <a:gd name="adj1" fmla="val 32000"/>
                <a:gd name="adj2" fmla="val 57895"/>
              </a:avLst>
            </a:prstGeom>
            <a:solidFill>
              <a:srgbClr val="222222"/>
            </a:solidFill>
            <a:ln w="12700" cap="flat">
              <a:noFill/>
              <a:miter lim="400000"/>
            </a:ln>
            <a:effectLst>
              <a:outerShdw sx="100000" sy="100000" kx="0" ky="0" algn="b" rotWithShape="0" blurRad="177800" dist="101600" dir="2700000">
                <a:srgbClr val="000000">
                  <a:alpha val="75000"/>
                </a:srgbClr>
              </a:outerShdw>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433" name="Shape 434"/>
            <p:cNvSpPr/>
            <p:nvPr/>
          </p:nvSpPr>
          <p:spPr>
            <a:xfrm>
              <a:off x="178594" y="178594"/>
              <a:ext cx="1518209" cy="1452078"/>
            </a:xfrm>
            <a:prstGeom prst="rect">
              <a:avLst/>
            </a:prstGeom>
            <a:solidFill>
              <a:srgbClr val="90BEBF"/>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Teori</a:t>
              </a:r>
            </a:p>
          </p:txBody>
        </p:sp>
        <p:sp>
          <p:nvSpPr>
            <p:cNvPr id="434" name="Shape 435"/>
            <p:cNvSpPr/>
            <p:nvPr/>
          </p:nvSpPr>
          <p:spPr>
            <a:xfrm>
              <a:off x="357187" y="357188"/>
              <a:ext cx="1518210" cy="1452078"/>
            </a:xfrm>
            <a:prstGeom prst="rect">
              <a:avLst/>
            </a:prstGeom>
            <a:solidFill>
              <a:srgbClr val="90BEBF"/>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Teori</a:t>
              </a:r>
            </a:p>
          </p:txBody>
        </p:sp>
        <p:sp>
          <p:nvSpPr>
            <p:cNvPr id="435" name="Shape 436"/>
            <p:cNvSpPr/>
            <p:nvPr/>
          </p:nvSpPr>
          <p:spPr>
            <a:xfrm>
              <a:off x="535781" y="535782"/>
              <a:ext cx="1518209" cy="1452078"/>
            </a:xfrm>
            <a:prstGeom prst="rect">
              <a:avLst/>
            </a:prstGeom>
            <a:solidFill>
              <a:srgbClr val="90BEBF"/>
            </a:solidFill>
            <a:ln w="12700" cap="flat">
              <a:noFill/>
              <a:miter lim="400000"/>
            </a:ln>
            <a:effectLst>
              <a:outerShdw sx="100000" sy="100000" kx="0" ky="0" algn="b" rotWithShape="0" blurRad="177800" dist="101600" dir="27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Teori</a:t>
              </a:r>
            </a:p>
          </p:txBody>
        </p:sp>
      </p:grpSp>
      <p:sp>
        <p:nvSpPr>
          <p:cNvPr id="437" name="Shape 438"/>
          <p:cNvSpPr txBox="1"/>
          <p:nvPr>
            <p:ph type="sldNum" sz="quarter" idx="4294967295"/>
          </p:nvPr>
        </p:nvSpPr>
        <p:spPr>
          <a:xfrm>
            <a:off x="23454195" y="13061038"/>
            <a:ext cx="127204"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8"/>
                                        </p:tgtEl>
                                        <p:attrNameLst>
                                          <p:attrName>style.visibility</p:attrName>
                                        </p:attrNameLst>
                                      </p:cBhvr>
                                      <p:to>
                                        <p:strVal val="visible"/>
                                      </p:to>
                                    </p:set>
                                    <p:animEffect filter="wipe(left)" transition="in">
                                      <p:cBhvr>
                                        <p:cTn id="7" dur="1000"/>
                                        <p:tgtEl>
                                          <p:spTgt spid="41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421"/>
                                        </p:tgtEl>
                                        <p:attrNameLst>
                                          <p:attrName>style.visibility</p:attrName>
                                        </p:attrNameLst>
                                      </p:cBhvr>
                                      <p:to>
                                        <p:strVal val="visible"/>
                                      </p:to>
                                    </p:set>
                                    <p:animEffect filter="fade" transition="in">
                                      <p:cBhvr>
                                        <p:cTn id="12" dur="1000"/>
                                        <p:tgtEl>
                                          <p:spTgt spid="42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436"/>
                                        </p:tgtEl>
                                        <p:attrNameLst>
                                          <p:attrName>style.visibility</p:attrName>
                                        </p:attrNameLst>
                                      </p:cBhvr>
                                      <p:to>
                                        <p:strVal val="visible"/>
                                      </p:to>
                                    </p:set>
                                    <p:animEffect filter="wipe(left)" transition="in">
                                      <p:cBhvr>
                                        <p:cTn id="17" dur="1000"/>
                                        <p:tgtEl>
                                          <p:spTgt spid="436"/>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2" grpId="4" fill="hold">
                                  <p:stCondLst>
                                    <p:cond delay="0"/>
                                  </p:stCondLst>
                                  <p:iterate type="el" backwards="0">
                                    <p:tmAbs val="0"/>
                                  </p:iterate>
                                  <p:childTnLst>
                                    <p:set>
                                      <p:cBhvr>
                                        <p:cTn id="21" fill="hold"/>
                                        <p:tgtEl>
                                          <p:spTgt spid="424"/>
                                        </p:tgtEl>
                                        <p:attrNameLst>
                                          <p:attrName>style.visibility</p:attrName>
                                        </p:attrNameLst>
                                      </p:cBhvr>
                                      <p:to>
                                        <p:strVal val="visible"/>
                                      </p:to>
                                    </p:set>
                                    <p:animEffect filter="wipe(down)" transition="in">
                                      <p:cBhvr>
                                        <p:cTn id="22" dur="1000"/>
                                        <p:tgtEl>
                                          <p:spTgt spid="424"/>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5" fill="hold">
                                  <p:stCondLst>
                                    <p:cond delay="0"/>
                                  </p:stCondLst>
                                  <p:iterate type="el" backwards="0">
                                    <p:tmAbs val="0"/>
                                  </p:iterate>
                                  <p:childTnLst>
                                    <p:set>
                                      <p:cBhvr>
                                        <p:cTn id="26" fill="hold"/>
                                        <p:tgtEl>
                                          <p:spTgt spid="427"/>
                                        </p:tgtEl>
                                        <p:attrNameLst>
                                          <p:attrName>style.visibility</p:attrName>
                                        </p:attrNameLst>
                                      </p:cBhvr>
                                      <p:to>
                                        <p:strVal val="visible"/>
                                      </p:to>
                                    </p:set>
                                    <p:animEffect filter="wipe(left)" transition="in">
                                      <p:cBhvr>
                                        <p:cTn id="27" dur="1000"/>
                                        <p:tgtEl>
                                          <p:spTgt spid="427"/>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3" presetID="18" grpId="6" fill="hold">
                                  <p:stCondLst>
                                    <p:cond delay="0"/>
                                  </p:stCondLst>
                                  <p:iterate type="el" backwards="0">
                                    <p:tmAbs val="0"/>
                                  </p:iterate>
                                  <p:childTnLst>
                                    <p:set>
                                      <p:cBhvr>
                                        <p:cTn id="31" fill="hold"/>
                                        <p:tgtEl>
                                          <p:spTgt spid="430"/>
                                        </p:tgtEl>
                                        <p:attrNameLst>
                                          <p:attrName>style.visibility</p:attrName>
                                        </p:attrNameLst>
                                      </p:cBhvr>
                                      <p:to>
                                        <p:strVal val="visible"/>
                                      </p:to>
                                    </p:set>
                                    <p:animEffect filter="strips(upRight)" transition="in">
                                      <p:cBhvr>
                                        <p:cTn id="32" dur="1000"/>
                                        <p:tgtEl>
                                          <p:spTgt spid="430"/>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3" presetID="18" grpId="7" fill="hold">
                                  <p:stCondLst>
                                    <p:cond delay="0"/>
                                  </p:stCondLst>
                                  <p:iterate type="el" backwards="0">
                                    <p:tmAbs val="0"/>
                                  </p:iterate>
                                  <p:childTnLst>
                                    <p:set>
                                      <p:cBhvr>
                                        <p:cTn id="36" fill="hold"/>
                                        <p:tgtEl>
                                          <p:spTgt spid="429"/>
                                        </p:tgtEl>
                                        <p:attrNameLst>
                                          <p:attrName>style.visibility</p:attrName>
                                        </p:attrNameLst>
                                      </p:cBhvr>
                                      <p:to>
                                        <p:strVal val="visible"/>
                                      </p:to>
                                    </p:set>
                                    <p:animEffect filter="strips(upRight)" transition="in">
                                      <p:cBhvr>
                                        <p:cTn id="37" dur="1000"/>
                                        <p:tgtEl>
                                          <p:spTgt spid="429"/>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9" presetID="18" grpId="8" fill="hold">
                                  <p:stCondLst>
                                    <p:cond delay="0"/>
                                  </p:stCondLst>
                                  <p:iterate type="el" backwards="0">
                                    <p:tmAbs val="0"/>
                                  </p:iterate>
                                  <p:childTnLst>
                                    <p:set>
                                      <p:cBhvr>
                                        <p:cTn id="41" fill="hold"/>
                                        <p:tgtEl>
                                          <p:spTgt spid="428"/>
                                        </p:tgtEl>
                                        <p:attrNameLst>
                                          <p:attrName>style.visibility</p:attrName>
                                        </p:attrNameLst>
                                      </p:cBhvr>
                                      <p:to>
                                        <p:strVal val="visible"/>
                                      </p:to>
                                    </p:set>
                                    <p:animEffect filter="strips(upLeft)" transition="in">
                                      <p:cBhvr>
                                        <p:cTn id="42" dur="1000"/>
                                        <p:tgtEl>
                                          <p:spTgt spid="4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7" grpId="5"/>
      <p:bldP build="whole" bldLvl="1" animBg="1" rev="0" advAuto="0" spid="421" grpId="2"/>
      <p:bldP build="whole" bldLvl="1" animBg="1" rev="0" advAuto="0" spid="436" grpId="3"/>
      <p:bldP build="whole" bldLvl="1" animBg="1" rev="0" advAuto="0" spid="418" grpId="1"/>
      <p:bldP build="whole" bldLvl="1" animBg="1" rev="0" advAuto="0" spid="424" grpId="4"/>
      <p:bldP build="whole" bldLvl="1" animBg="1" rev="0" advAuto="0" spid="430" grpId="6"/>
      <p:bldP build="whole" bldLvl="1" animBg="1" rev="0" advAuto="0" spid="428" grpId="8"/>
      <p:bldP build="whole" bldLvl="1" animBg="1" rev="0" advAuto="0" spid="429" grpId="7"/>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3" name="Shape 706"/>
          <p:cNvSpPr txBox="1"/>
          <p:nvPr>
            <p:ph type="title"/>
          </p:nvPr>
        </p:nvSpPr>
        <p:spPr>
          <a:xfrm>
            <a:off x="1139824" y="984250"/>
            <a:ext cx="22104350" cy="2146300"/>
          </a:xfrm>
          <a:prstGeom prst="rect">
            <a:avLst/>
          </a:prstGeom>
        </p:spPr>
        <p:txBody>
          <a:bodyPr/>
          <a:lstStyle/>
          <a:p>
            <a:pPr/>
            <a:r>
              <a:t>Empirism 4</a:t>
            </a:r>
          </a:p>
        </p:txBody>
      </p:sp>
      <p:sp>
        <p:nvSpPr>
          <p:cNvPr id="754" name="Shape 707"/>
          <p:cNvSpPr txBox="1"/>
          <p:nvPr>
            <p:ph type="body" idx="1"/>
          </p:nvPr>
        </p:nvSpPr>
        <p:spPr>
          <a:xfrm>
            <a:off x="1592261" y="3879043"/>
            <a:ext cx="21340586" cy="8642470"/>
          </a:xfrm>
          <a:prstGeom prst="rect">
            <a:avLst/>
          </a:prstGeom>
        </p:spPr>
        <p:txBody>
          <a:bodyPr/>
          <a:lstStyle/>
          <a:p>
            <a:pPr marL="1816100">
              <a:buBlip>
                <a:blip r:embed="rId2"/>
              </a:buBlip>
            </a:pPr>
            <a:r>
              <a:t>Man antar att det finns en värld där ute som vi kan registrera och analysera oberoende av människors tolkningar av den.</a:t>
            </a:r>
          </a:p>
          <a:p>
            <a:pPr marL="1816100">
              <a:buBlip>
                <a:blip r:embed="rId2"/>
              </a:buBlip>
            </a:pPr>
            <a:r>
              <a:t>Man arbetar utifrån den så kallade ”</a:t>
            </a:r>
            <a:r>
              <a:rPr sz="6300"/>
              <a:t>korrespondens-teorin</a:t>
            </a:r>
            <a:r>
              <a:t> om sanning”, som innebär att en uppfattning eller ett påstående är sant om det finns ett yttre faktum som korresponderar mot det.</a:t>
            </a:r>
          </a:p>
        </p:txBody>
      </p:sp>
      <p:sp>
        <p:nvSpPr>
          <p:cNvPr id="755" name="Shape 708"/>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7" name="Shape 710"/>
          <p:cNvSpPr/>
          <p:nvPr/>
        </p:nvSpPr>
        <p:spPr>
          <a:xfrm>
            <a:off x="8747125" y="9913936"/>
            <a:ext cx="6459173" cy="986762"/>
          </a:xfrm>
          <a:prstGeom prst="rect">
            <a:avLst/>
          </a:prstGeom>
          <a:solidFill>
            <a:srgbClr val="F8701D"/>
          </a:solidFill>
          <a:ln w="12700">
            <a:miter lim="400000"/>
          </a:ln>
        </p:spPr>
        <p:txBody>
          <a:bodyPr lIns="38100" tIns="38100" rIns="38100" bIns="38100" anchor="ctr"/>
          <a:lstStyle/>
          <a:p>
            <a:pPr>
              <a:lnSpc>
                <a:spcPts val="3000"/>
              </a:lnSpc>
              <a:defRPr baseline="9999" cap="all" spc="300" sz="2000">
                <a:solidFill>
                  <a:srgbClr val="FFFFFF"/>
                </a:solidFill>
                <a:latin typeface="Helvetica Neue Medium"/>
                <a:ea typeface="Helvetica Neue Medium"/>
                <a:cs typeface="Helvetica Neue Medium"/>
                <a:sym typeface="Helvetica Neue Medium"/>
              </a:defRPr>
            </a:pPr>
          </a:p>
        </p:txBody>
      </p:sp>
      <p:sp>
        <p:nvSpPr>
          <p:cNvPr id="758" name="Shape 711"/>
          <p:cNvSpPr txBox="1"/>
          <p:nvPr>
            <p:ph type="title"/>
          </p:nvPr>
        </p:nvSpPr>
        <p:spPr>
          <a:xfrm>
            <a:off x="1139824" y="984250"/>
            <a:ext cx="22104350" cy="2146300"/>
          </a:xfrm>
          <a:prstGeom prst="rect">
            <a:avLst/>
          </a:prstGeom>
        </p:spPr>
        <p:txBody>
          <a:bodyPr/>
          <a:lstStyle/>
          <a:p>
            <a:pPr/>
            <a:r>
              <a:t>Realism 1</a:t>
            </a:r>
          </a:p>
        </p:txBody>
      </p:sp>
      <p:sp>
        <p:nvSpPr>
          <p:cNvPr id="759" name="Shape 712"/>
          <p:cNvSpPr txBox="1"/>
          <p:nvPr>
            <p:ph type="body" idx="1"/>
          </p:nvPr>
        </p:nvSpPr>
        <p:spPr>
          <a:xfrm>
            <a:off x="1598611" y="3879043"/>
            <a:ext cx="21340586" cy="8642470"/>
          </a:xfrm>
          <a:prstGeom prst="rect">
            <a:avLst/>
          </a:prstGeom>
        </p:spPr>
        <p:txBody>
          <a:bodyPr/>
          <a:lstStyle/>
          <a:p>
            <a:pPr marL="1816100">
              <a:buBlip>
                <a:blip r:embed="rId2"/>
              </a:buBlip>
            </a:pPr>
            <a:r>
              <a:t>Den realistiska traditionen delar positivismens syn att vetenskapens mål handlar om att hitta förklaringar, men där slutar också likheterna.</a:t>
            </a:r>
          </a:p>
          <a:p>
            <a:pPr marL="1816100">
              <a:buBlip>
                <a:blip r:embed="rId2"/>
              </a:buBlip>
            </a:pPr>
            <a:r>
              <a:t>En realist ansluter sig till existensen av vissa oomstridda kategorier som materiella objekt, universalia, kausala lagar, antal, sannolikheter, rationella skäl, sociala strukturer och moraliska fakta.</a:t>
            </a:r>
          </a:p>
        </p:txBody>
      </p:sp>
      <p:sp>
        <p:nvSpPr>
          <p:cNvPr id="760" name="Shape 713"/>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757"/>
                                        </p:tgtEl>
                                        <p:attrNameLst>
                                          <p:attrName>style.visibility</p:attrName>
                                        </p:attrNameLst>
                                      </p:cBhvr>
                                      <p:to>
                                        <p:strVal val="visible"/>
                                      </p:to>
                                    </p:set>
                                    <p:animEffect filter="wipe(left)" transition="in">
                                      <p:cBhvr>
                                        <p:cTn id="7" dur="1000"/>
                                        <p:tgtEl>
                                          <p:spTgt spid="7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7" grpId="1"/>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2" name="Shape 715"/>
          <p:cNvSpPr txBox="1"/>
          <p:nvPr>
            <p:ph type="title"/>
          </p:nvPr>
        </p:nvSpPr>
        <p:spPr>
          <a:xfrm>
            <a:off x="1139824" y="984250"/>
            <a:ext cx="22104350" cy="2146300"/>
          </a:xfrm>
          <a:prstGeom prst="rect">
            <a:avLst/>
          </a:prstGeom>
        </p:spPr>
        <p:txBody>
          <a:bodyPr/>
          <a:lstStyle/>
          <a:p>
            <a:pPr/>
            <a:r>
              <a:t>Realism 2</a:t>
            </a:r>
          </a:p>
        </p:txBody>
      </p:sp>
      <p:sp>
        <p:nvSpPr>
          <p:cNvPr id="763" name="Shape 716"/>
          <p:cNvSpPr txBox="1"/>
          <p:nvPr>
            <p:ph type="body" idx="1"/>
          </p:nvPr>
        </p:nvSpPr>
        <p:spPr>
          <a:xfrm>
            <a:off x="1592261" y="3879043"/>
            <a:ext cx="21340586" cy="8642470"/>
          </a:xfrm>
          <a:prstGeom prst="rect">
            <a:avLst/>
          </a:prstGeom>
        </p:spPr>
        <p:txBody>
          <a:bodyPr/>
          <a:lstStyle/>
          <a:p>
            <a:pPr marL="1816100">
              <a:buBlip>
                <a:blip r:embed="rId2"/>
              </a:buBlip>
            </a:pPr>
            <a:r>
              <a:t>De underliggande strukturella mekanismerna bestämmer vad vi kan se och observera.</a:t>
            </a:r>
          </a:p>
          <a:p>
            <a:pPr marL="1816100">
              <a:buBlip>
                <a:blip r:embed="rId2"/>
              </a:buBlip>
            </a:pPr>
            <a:r>
              <a:t>Forskarens uppgift är att blottlägga de sociala relationernas struktur för att förstå varför vi har de institutioner och handlingsmönster som vi har.</a:t>
            </a:r>
          </a:p>
          <a:p>
            <a:pPr marL="1816100">
              <a:buBlip>
                <a:blip r:embed="rId2"/>
              </a:buBlip>
            </a:pPr>
            <a:r>
              <a:t>Ex: Talcott Parsons strukturalism inom sociologin</a:t>
            </a:r>
          </a:p>
        </p:txBody>
      </p:sp>
      <p:sp>
        <p:nvSpPr>
          <p:cNvPr id="764" name="Shape 717"/>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6" name="Shape 719"/>
          <p:cNvSpPr txBox="1"/>
          <p:nvPr>
            <p:ph type="title"/>
          </p:nvPr>
        </p:nvSpPr>
        <p:spPr>
          <a:xfrm>
            <a:off x="1139824" y="984250"/>
            <a:ext cx="22104350" cy="2146300"/>
          </a:xfrm>
          <a:prstGeom prst="rect">
            <a:avLst/>
          </a:prstGeom>
        </p:spPr>
        <p:txBody>
          <a:bodyPr/>
          <a:lstStyle/>
          <a:p>
            <a:pPr/>
            <a:r>
              <a:t>Realism 3</a:t>
            </a:r>
          </a:p>
        </p:txBody>
      </p:sp>
      <p:sp>
        <p:nvSpPr>
          <p:cNvPr id="767" name="Shape 720"/>
          <p:cNvSpPr txBox="1"/>
          <p:nvPr>
            <p:ph type="body" idx="1"/>
          </p:nvPr>
        </p:nvSpPr>
        <p:spPr>
          <a:xfrm>
            <a:off x="1592261" y="3879043"/>
            <a:ext cx="21340586" cy="8642470"/>
          </a:xfrm>
          <a:prstGeom prst="rect">
            <a:avLst/>
          </a:prstGeom>
        </p:spPr>
        <p:txBody>
          <a:bodyPr/>
          <a:lstStyle/>
          <a:p>
            <a:pPr marL="1816100">
              <a:buBlip>
                <a:blip r:embed="rId2"/>
              </a:buBlip>
            </a:pPr>
            <a:r>
              <a:t>Uppgiften för samhällsforskaren är </a:t>
            </a:r>
          </a:p>
          <a:p>
            <a:pPr lvl="1" marL="2095500">
              <a:buBlip>
                <a:blip r:embed="rId2"/>
              </a:buBlip>
            </a:pPr>
            <a:r>
              <a:t>att samla in fakta om den sociala världen</a:t>
            </a:r>
          </a:p>
          <a:p>
            <a:pPr lvl="1" marL="2095500">
              <a:buBlip>
                <a:blip r:embed="rId2"/>
              </a:buBlip>
            </a:pPr>
            <a:r>
              <a:t>förklara dessa fakta utifrån de bakomliggande mekanismer, som strukturerar människors handlingar och hindrar deras val från att förverkligas </a:t>
            </a:r>
          </a:p>
          <a:p>
            <a:pPr lvl="1" marL="2095500">
              <a:buBlip>
                <a:blip r:embed="rId2"/>
              </a:buBlip>
            </a:pPr>
            <a:r>
              <a:t> Ex: skolans funktion under kapitalismen blir att reproducera arbetskraften.</a:t>
            </a:r>
          </a:p>
        </p:txBody>
      </p:sp>
      <p:sp>
        <p:nvSpPr>
          <p:cNvPr id="768" name="Shape 721"/>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0" name="Shape 723"/>
          <p:cNvSpPr txBox="1"/>
          <p:nvPr>
            <p:ph type="title"/>
          </p:nvPr>
        </p:nvSpPr>
        <p:spPr>
          <a:xfrm>
            <a:off x="1139824" y="984250"/>
            <a:ext cx="22104350" cy="2146300"/>
          </a:xfrm>
          <a:prstGeom prst="rect">
            <a:avLst/>
          </a:prstGeom>
        </p:spPr>
        <p:txBody>
          <a:bodyPr/>
          <a:lstStyle/>
          <a:p>
            <a:pPr/>
            <a:r>
              <a:t>Subjektivism 1</a:t>
            </a:r>
          </a:p>
        </p:txBody>
      </p:sp>
      <p:sp>
        <p:nvSpPr>
          <p:cNvPr id="771" name="Shape 724"/>
          <p:cNvSpPr txBox="1"/>
          <p:nvPr>
            <p:ph type="body" idx="1"/>
          </p:nvPr>
        </p:nvSpPr>
        <p:spPr>
          <a:xfrm>
            <a:off x="1592261" y="3879043"/>
            <a:ext cx="21340586" cy="8642470"/>
          </a:xfrm>
          <a:prstGeom prst="rect">
            <a:avLst/>
          </a:prstGeom>
        </p:spPr>
        <p:txBody>
          <a:bodyPr/>
          <a:lstStyle/>
          <a:p>
            <a:pPr marL="1816100">
              <a:buBlip>
                <a:blip r:embed="rId2"/>
              </a:buBlip>
            </a:pPr>
            <a:r>
              <a:t>Vi kan endast få kunskap om världen genom subjektiva upplevelser</a:t>
            </a:r>
          </a:p>
          <a:p>
            <a:pPr marL="1816100">
              <a:buBlip>
                <a:blip r:embed="rId2"/>
              </a:buBlip>
            </a:pPr>
            <a:r>
              <a:t>Genom dessa tillskriver vi omgivningen en mening</a:t>
            </a:r>
          </a:p>
          <a:p>
            <a:pPr marL="1816100">
              <a:buBlip>
                <a:blip r:embed="rId2"/>
              </a:buBlip>
            </a:pPr>
            <a:r>
              <a:t>En subjektivist studerar inte omgivningen i sig, endast den personliga tolkningen av densamma.</a:t>
            </a:r>
          </a:p>
        </p:txBody>
      </p:sp>
      <p:sp>
        <p:nvSpPr>
          <p:cNvPr id="772" name="Shape 725"/>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4" name="Shape 727"/>
          <p:cNvSpPr txBox="1"/>
          <p:nvPr>
            <p:ph type="title"/>
          </p:nvPr>
        </p:nvSpPr>
        <p:spPr>
          <a:xfrm>
            <a:off x="1139824" y="984250"/>
            <a:ext cx="22104350" cy="2146300"/>
          </a:xfrm>
          <a:prstGeom prst="rect">
            <a:avLst/>
          </a:prstGeom>
        </p:spPr>
        <p:txBody>
          <a:bodyPr/>
          <a:lstStyle/>
          <a:p>
            <a:pPr/>
            <a:r>
              <a:t>Subjektivism 2</a:t>
            </a:r>
          </a:p>
        </p:txBody>
      </p:sp>
      <p:sp>
        <p:nvSpPr>
          <p:cNvPr id="775" name="Shape 728"/>
          <p:cNvSpPr txBox="1"/>
          <p:nvPr>
            <p:ph type="body" idx="1"/>
          </p:nvPr>
        </p:nvSpPr>
        <p:spPr>
          <a:xfrm>
            <a:off x="1592261" y="3879043"/>
            <a:ext cx="21340586" cy="8642470"/>
          </a:xfrm>
          <a:prstGeom prst="rect">
            <a:avLst/>
          </a:prstGeom>
        </p:spPr>
        <p:txBody>
          <a:bodyPr/>
          <a:lstStyle/>
          <a:p>
            <a:pPr marL="1816100">
              <a:buBlip>
                <a:blip r:embed="rId2"/>
              </a:buBlip>
            </a:pPr>
            <a:r>
              <a:t>Vi kan som forskare inte – som positivismen påstår – nå kunskap om människornas omgivning oberoende av deras tolkningar</a:t>
            </a:r>
          </a:p>
          <a:p>
            <a:pPr marL="1816100">
              <a:buBlip>
                <a:blip r:embed="rId2"/>
              </a:buBlip>
            </a:pPr>
            <a:r>
              <a:t>Det enda vi med säkerhet kan veta är hur människor tolkar världen omkring sig.</a:t>
            </a:r>
          </a:p>
          <a:p>
            <a:pPr marL="1816100">
              <a:buBlip>
                <a:blip r:embed="rId2"/>
              </a:buBlip>
            </a:pPr>
            <a:r>
              <a:t>Som forskare är vårt intresse fokuserat på deras förståelse och tolkning av sin sociala miljö.</a:t>
            </a:r>
          </a:p>
          <a:p>
            <a:pPr marL="1816100">
              <a:buBlip>
                <a:blip r:embed="rId2"/>
              </a:buBlip>
            </a:pPr>
            <a:r>
              <a:t>Men hur kommuniceras den???</a:t>
            </a:r>
          </a:p>
        </p:txBody>
      </p:sp>
      <p:sp>
        <p:nvSpPr>
          <p:cNvPr id="776" name="Shape 729"/>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Shape 731"/>
          <p:cNvSpPr txBox="1"/>
          <p:nvPr>
            <p:ph type="title"/>
          </p:nvPr>
        </p:nvSpPr>
        <p:spPr>
          <a:xfrm>
            <a:off x="1139824" y="984250"/>
            <a:ext cx="22104350" cy="2146300"/>
          </a:xfrm>
          <a:prstGeom prst="rect">
            <a:avLst/>
          </a:prstGeom>
        </p:spPr>
        <p:txBody>
          <a:bodyPr/>
          <a:lstStyle/>
          <a:p>
            <a:pPr/>
            <a:r>
              <a:t>Idealism 1</a:t>
            </a:r>
          </a:p>
        </p:txBody>
      </p:sp>
      <p:sp>
        <p:nvSpPr>
          <p:cNvPr id="779" name="Shape 732"/>
          <p:cNvSpPr txBox="1"/>
          <p:nvPr>
            <p:ph type="body" idx="1"/>
          </p:nvPr>
        </p:nvSpPr>
        <p:spPr>
          <a:xfrm>
            <a:off x="1592261" y="3879043"/>
            <a:ext cx="21340586" cy="8642470"/>
          </a:xfrm>
          <a:prstGeom prst="rect">
            <a:avLst/>
          </a:prstGeom>
        </p:spPr>
        <p:txBody>
          <a:bodyPr/>
          <a:lstStyle/>
          <a:p>
            <a:pPr marL="1341119" indent="-1011936" defTabSz="792479">
              <a:spcBef>
                <a:spcPts val="1000"/>
              </a:spcBef>
              <a:buBlip>
                <a:blip r:embed="rId2"/>
              </a:buBlip>
              <a:defRPr sz="6100"/>
            </a:pPr>
            <a:r>
              <a:t>Idealismen betonar hur vi som människor själva skapar den sociala världen genom våra idéer och att vi inte bara är en produkt av den.</a:t>
            </a:r>
          </a:p>
          <a:p>
            <a:pPr marL="1341119" indent="-1011936" defTabSz="792479">
              <a:spcBef>
                <a:spcPts val="1000"/>
              </a:spcBef>
              <a:buBlip>
                <a:blip r:embed="rId2"/>
              </a:buBlip>
              <a:defRPr sz="6100"/>
            </a:pPr>
            <a:r>
              <a:t>Den hävdar att våra handlingar styrs av de regler vi använder oss av för att tolka världen.</a:t>
            </a:r>
          </a:p>
          <a:p>
            <a:pPr marL="1341119" indent="-1011936" defTabSz="792479">
              <a:spcBef>
                <a:spcPts val="1000"/>
              </a:spcBef>
              <a:buBlip>
                <a:blip r:embed="rId2"/>
              </a:buBlip>
              <a:defRPr sz="6100"/>
            </a:pPr>
            <a:r>
              <a:t>Eftersom naturvetenskaperna studerar objekt som saknar ”medvetande”, menar man inom denna tradition att man inte kan använda naturvetenskapliga metoder för att studera socialt liv.</a:t>
            </a:r>
          </a:p>
        </p:txBody>
      </p:sp>
      <p:sp>
        <p:nvSpPr>
          <p:cNvPr id="780" name="Shape 733"/>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2" name="Shape 735"/>
          <p:cNvSpPr txBox="1"/>
          <p:nvPr>
            <p:ph type="title"/>
          </p:nvPr>
        </p:nvSpPr>
        <p:spPr>
          <a:xfrm>
            <a:off x="1139824" y="984250"/>
            <a:ext cx="22104350" cy="2146300"/>
          </a:xfrm>
          <a:prstGeom prst="rect">
            <a:avLst/>
          </a:prstGeom>
        </p:spPr>
        <p:txBody>
          <a:bodyPr/>
          <a:lstStyle/>
          <a:p>
            <a:pPr/>
            <a:r>
              <a:t>Idealism 2</a:t>
            </a:r>
          </a:p>
        </p:txBody>
      </p:sp>
      <p:sp>
        <p:nvSpPr>
          <p:cNvPr id="783" name="Shape 736"/>
          <p:cNvSpPr txBox="1"/>
          <p:nvPr>
            <p:ph type="body" idx="1"/>
          </p:nvPr>
        </p:nvSpPr>
        <p:spPr>
          <a:xfrm>
            <a:off x="1592261" y="3879043"/>
            <a:ext cx="21340586" cy="8642470"/>
          </a:xfrm>
          <a:prstGeom prst="rect">
            <a:avLst/>
          </a:prstGeom>
        </p:spPr>
        <p:txBody>
          <a:bodyPr/>
          <a:lstStyle>
            <a:lvl1pPr marL="1816100">
              <a:buBlip>
                <a:blip r:embed="rId2"/>
              </a:buBlip>
            </a:lvl1pPr>
          </a:lstStyle>
          <a:p>
            <a:pPr/>
            <a:r>
              <a:t>Det går inte att tala om orsak och verkan när man undersöker människors sociala liv, eftersom människan som varelse - till skillnad från molekyler – reflekterar, tolkar och handlar i sin miljö.</a:t>
            </a:r>
          </a:p>
        </p:txBody>
      </p:sp>
      <p:sp>
        <p:nvSpPr>
          <p:cNvPr id="784" name="Shape 737"/>
          <p:cNvSpPr txBox="1"/>
          <p:nvPr>
            <p:ph type="sldNum" sz="quarter" idx="4294967295"/>
          </p:nvPr>
        </p:nvSpPr>
        <p:spPr>
          <a:xfrm>
            <a:off x="23396943" y="13061038"/>
            <a:ext cx="241708"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6" name="Shape 739"/>
          <p:cNvSpPr txBox="1"/>
          <p:nvPr>
            <p:ph type="title"/>
          </p:nvPr>
        </p:nvSpPr>
        <p:spPr>
          <a:xfrm>
            <a:off x="1901825" y="1198562"/>
            <a:ext cx="20403896" cy="2146301"/>
          </a:xfrm>
          <a:prstGeom prst="rect">
            <a:avLst/>
          </a:prstGeom>
        </p:spPr>
        <p:txBody>
          <a:bodyPr/>
          <a:lstStyle/>
          <a:p>
            <a:pPr/>
            <a:r>
              <a:t>Subjektivitet o Objektivitet</a:t>
            </a:r>
          </a:p>
        </p:txBody>
      </p:sp>
      <p:pic>
        <p:nvPicPr>
          <p:cNvPr id="787" name="droppedImage.png" descr="droppedImage.png"/>
          <p:cNvPicPr>
            <a:picLocks noChangeAspect="1"/>
          </p:cNvPicPr>
          <p:nvPr/>
        </p:nvPicPr>
        <p:blipFill>
          <a:blip r:embed="rId2">
            <a:extLst/>
          </a:blip>
          <a:stretch>
            <a:fillRect/>
          </a:stretch>
        </p:blipFill>
        <p:spPr>
          <a:xfrm>
            <a:off x="1125140" y="4010025"/>
            <a:ext cx="22509847" cy="8004579"/>
          </a:xfrm>
          <a:prstGeom prst="rect">
            <a:avLst/>
          </a:prstGeom>
          <a:ln w="12700">
            <a:miter lim="400000"/>
          </a:ln>
        </p:spPr>
      </p:pic>
      <p:sp>
        <p:nvSpPr>
          <p:cNvPr id="788" name="Shape 741"/>
          <p:cNvSpPr txBox="1"/>
          <p:nvPr>
            <p:ph type="sldNum" sz="quarter" idx="4294967295"/>
          </p:nvPr>
        </p:nvSpPr>
        <p:spPr>
          <a:xfrm>
            <a:off x="23631740" y="13142598"/>
            <a:ext cx="208993" cy="356415"/>
          </a:xfrm>
          <a:prstGeom prst="rect">
            <a:avLst/>
          </a:prstGeom>
          <a:extLst>
            <a:ext uri="{C572A759-6A51-4108-AA02-DFA0A04FC94B}">
              <ma14:wrappingTextBoxFlag xmlns:ma14="http://schemas.microsoft.com/office/mac/drawingml/2011/main" val="1"/>
            </a:ext>
          </a:extLst>
        </p:spPr>
        <p:txBody>
          <a:bodyPr/>
          <a:lstStyle>
            <a:lvl1pPr>
              <a:defRPr baseline="8332" spc="-120" sz="2400"/>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0" name="Shape 743"/>
          <p:cNvSpPr txBox="1"/>
          <p:nvPr>
            <p:ph type="title"/>
          </p:nvPr>
        </p:nvSpPr>
        <p:spPr>
          <a:xfrm>
            <a:off x="1901825" y="1198562"/>
            <a:ext cx="20403896" cy="2146301"/>
          </a:xfrm>
          <a:prstGeom prst="rect">
            <a:avLst/>
          </a:prstGeom>
        </p:spPr>
        <p:txBody>
          <a:bodyPr/>
          <a:lstStyle>
            <a:lvl1pPr defTabSz="751205">
              <a:defRPr sz="12700"/>
            </a:lvl1pPr>
          </a:lstStyle>
          <a:p>
            <a:pPr/>
            <a:r>
              <a:t>Empirism, positivism o realism</a:t>
            </a:r>
          </a:p>
        </p:txBody>
      </p:sp>
      <p:pic>
        <p:nvPicPr>
          <p:cNvPr id="791" name="droppedImage.png" descr="droppedImage.png"/>
          <p:cNvPicPr>
            <a:picLocks noChangeAspect="1"/>
          </p:cNvPicPr>
          <p:nvPr/>
        </p:nvPicPr>
        <p:blipFill>
          <a:blip r:embed="rId2">
            <a:extLst/>
          </a:blip>
          <a:stretch>
            <a:fillRect/>
          </a:stretch>
        </p:blipFill>
        <p:spPr>
          <a:xfrm>
            <a:off x="1557862" y="3676050"/>
            <a:ext cx="21268275" cy="9065918"/>
          </a:xfrm>
          <a:prstGeom prst="rect">
            <a:avLst/>
          </a:prstGeom>
          <a:ln w="12700">
            <a:miter lim="400000"/>
          </a:ln>
        </p:spPr>
      </p:pic>
      <p:sp>
        <p:nvSpPr>
          <p:cNvPr id="792" name="Shape 745"/>
          <p:cNvSpPr txBox="1"/>
          <p:nvPr>
            <p:ph type="sldNum" sz="quarter" idx="4294967295"/>
          </p:nvPr>
        </p:nvSpPr>
        <p:spPr>
          <a:xfrm>
            <a:off x="23631740" y="13142598"/>
            <a:ext cx="208993" cy="356415"/>
          </a:xfrm>
          <a:prstGeom prst="rect">
            <a:avLst/>
          </a:prstGeom>
          <a:extLst>
            <a:ext uri="{C572A759-6A51-4108-AA02-DFA0A04FC94B}">
              <ma14:wrappingTextBoxFlag xmlns:ma14="http://schemas.microsoft.com/office/mac/drawingml/2011/main" val="1"/>
            </a:ext>
          </a:extLst>
        </p:spPr>
        <p:txBody>
          <a:bodyPr/>
          <a:lstStyle>
            <a:lvl1pPr>
              <a:defRPr baseline="8332" spc="-120" sz="2400"/>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Shape 440"/>
          <p:cNvSpPr txBox="1"/>
          <p:nvPr>
            <p:ph type="title"/>
          </p:nvPr>
        </p:nvSpPr>
        <p:spPr>
          <a:xfrm>
            <a:off x="1901825" y="1198562"/>
            <a:ext cx="20403896" cy="2146301"/>
          </a:xfrm>
          <a:prstGeom prst="rect">
            <a:avLst/>
          </a:prstGeom>
        </p:spPr>
        <p:txBody>
          <a:bodyPr/>
          <a:lstStyle>
            <a:lvl1pPr defTabSz="511809">
              <a:defRPr sz="8600"/>
            </a:lvl1pPr>
          </a:lstStyle>
          <a:p>
            <a:pPr/>
            <a:r>
              <a:t>Har man nytta av metod utanför Vetenskapen?</a:t>
            </a:r>
          </a:p>
        </p:txBody>
      </p:sp>
      <p:sp>
        <p:nvSpPr>
          <p:cNvPr id="440" name="Shape 441"/>
          <p:cNvSpPr/>
          <p:nvPr/>
        </p:nvSpPr>
        <p:spPr>
          <a:xfrm>
            <a:off x="2427961" y="7768826"/>
            <a:ext cx="18814836" cy="241"/>
          </a:xfrm>
          <a:prstGeom prst="line">
            <a:avLst/>
          </a:prstGeom>
          <a:ln w="101600">
            <a:solidFill>
              <a:srgbClr val="FF2600"/>
            </a:solidFill>
            <a:miter lim="400000"/>
          </a:ln>
        </p:spPr>
        <p:txBody>
          <a:bodyPr lIns="45718" tIns="45718" rIns="45718" bIns="45718"/>
          <a:lstStyle/>
          <a:p>
            <a:pPr>
              <a:defRPr>
                <a:solidFill>
                  <a:srgbClr val="FFFFFF"/>
                </a:solidFill>
              </a:defRPr>
            </a:pPr>
          </a:p>
        </p:txBody>
      </p:sp>
      <p:grpSp>
        <p:nvGrpSpPr>
          <p:cNvPr id="443" name="Shape 442"/>
          <p:cNvGrpSpPr/>
          <p:nvPr/>
        </p:nvGrpSpPr>
        <p:grpSpPr>
          <a:xfrm>
            <a:off x="10433021" y="3617514"/>
            <a:ext cx="2804717" cy="2584452"/>
            <a:chOff x="0" y="0"/>
            <a:chExt cx="2804716" cy="2584450"/>
          </a:xfrm>
        </p:grpSpPr>
        <p:sp>
          <p:nvSpPr>
            <p:cNvPr id="441" name="Form"/>
            <p:cNvSpPr/>
            <p:nvPr/>
          </p:nvSpPr>
          <p:spPr>
            <a:xfrm>
              <a:off x="-1" y="-1"/>
              <a:ext cx="2804717" cy="25844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51" y="0"/>
                  </a:moveTo>
                  <a:cubicBezTo>
                    <a:pt x="1232" y="0"/>
                    <a:pt x="0" y="1337"/>
                    <a:pt x="0" y="2985"/>
                  </a:cubicBezTo>
                  <a:lnTo>
                    <a:pt x="0" y="7065"/>
                  </a:lnTo>
                  <a:cubicBezTo>
                    <a:pt x="0" y="8714"/>
                    <a:pt x="1232" y="10050"/>
                    <a:pt x="2751" y="10050"/>
                  </a:cubicBezTo>
                  <a:lnTo>
                    <a:pt x="8598" y="10050"/>
                  </a:lnTo>
                  <a:lnTo>
                    <a:pt x="9839" y="21600"/>
                  </a:lnTo>
                  <a:lnTo>
                    <a:pt x="11080" y="10050"/>
                  </a:lnTo>
                  <a:lnTo>
                    <a:pt x="18849" y="10050"/>
                  </a:lnTo>
                  <a:cubicBezTo>
                    <a:pt x="20368" y="10050"/>
                    <a:pt x="21600" y="8714"/>
                    <a:pt x="21600" y="7065"/>
                  </a:cubicBezTo>
                  <a:lnTo>
                    <a:pt x="21600" y="2985"/>
                  </a:lnTo>
                  <a:cubicBezTo>
                    <a:pt x="21600" y="1337"/>
                    <a:pt x="20368" y="0"/>
                    <a:pt x="18849" y="0"/>
                  </a:cubicBezTo>
                  <a:lnTo>
                    <a:pt x="2751" y="0"/>
                  </a:lnTo>
                  <a:close/>
                </a:path>
              </a:pathLst>
            </a:custGeom>
            <a:gradFill flip="none" rotWithShape="1">
              <a:gsLst>
                <a:gs pos="0">
                  <a:srgbClr val="FF9300"/>
                </a:gs>
                <a:gs pos="100000">
                  <a:srgbClr val="941100"/>
                </a:gs>
              </a:gsLst>
              <a:path path="circle">
                <a:fillToRect l="37721" t="-19636" r="62278" b="119636"/>
              </a:path>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FFFFFF"/>
                  </a:solidFill>
                  <a:latin typeface="Futura Bold"/>
                  <a:ea typeface="Futura Bold"/>
                  <a:cs typeface="Futura Bold"/>
                  <a:sym typeface="Futura Bold"/>
                </a:defRPr>
              </a:pPr>
            </a:p>
          </p:txBody>
        </p:sp>
        <p:sp>
          <p:nvSpPr>
            <p:cNvPr id="442" name="Resultat"/>
            <p:cNvSpPr txBox="1"/>
            <p:nvPr/>
          </p:nvSpPr>
          <p:spPr>
            <a:xfrm>
              <a:off x="-1" y="823569"/>
              <a:ext cx="2804718" cy="9373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FFFFFF"/>
                  </a:solidFill>
                  <a:latin typeface="Futura Bold"/>
                  <a:ea typeface="Futura Bold"/>
                  <a:cs typeface="Futura Bold"/>
                  <a:sym typeface="Futura Bold"/>
                </a:defRPr>
              </a:lvl1pPr>
            </a:lstStyle>
            <a:p>
              <a:pPr/>
              <a:r>
                <a:t>Resultat</a:t>
              </a:r>
            </a:p>
          </p:txBody>
        </p:sp>
      </p:grpSp>
      <p:grpSp>
        <p:nvGrpSpPr>
          <p:cNvPr id="446" name="Shape 443"/>
          <p:cNvGrpSpPr/>
          <p:nvPr/>
        </p:nvGrpSpPr>
        <p:grpSpPr>
          <a:xfrm>
            <a:off x="10433021" y="9238456"/>
            <a:ext cx="2804717" cy="2584452"/>
            <a:chOff x="0" y="0"/>
            <a:chExt cx="2804716" cy="2584450"/>
          </a:xfrm>
        </p:grpSpPr>
        <p:sp>
          <p:nvSpPr>
            <p:cNvPr id="444" name="Form"/>
            <p:cNvSpPr/>
            <p:nvPr/>
          </p:nvSpPr>
          <p:spPr>
            <a:xfrm>
              <a:off x="-1" y="-1"/>
              <a:ext cx="2804717" cy="25844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30" y="0"/>
                  </a:moveTo>
                  <a:lnTo>
                    <a:pt x="8552" y="11898"/>
                  </a:lnTo>
                  <a:lnTo>
                    <a:pt x="3573" y="11898"/>
                  </a:lnTo>
                  <a:cubicBezTo>
                    <a:pt x="1600" y="11898"/>
                    <a:pt x="0" y="13634"/>
                    <a:pt x="0" y="15775"/>
                  </a:cubicBezTo>
                  <a:lnTo>
                    <a:pt x="0" y="17722"/>
                  </a:lnTo>
                  <a:cubicBezTo>
                    <a:pt x="0" y="19864"/>
                    <a:pt x="1600" y="21600"/>
                    <a:pt x="3573" y="21600"/>
                  </a:cubicBezTo>
                  <a:lnTo>
                    <a:pt x="18027" y="21600"/>
                  </a:lnTo>
                  <a:cubicBezTo>
                    <a:pt x="20000" y="21600"/>
                    <a:pt x="21600" y="19864"/>
                    <a:pt x="21600" y="17722"/>
                  </a:cubicBezTo>
                  <a:lnTo>
                    <a:pt x="21600" y="15775"/>
                  </a:lnTo>
                  <a:cubicBezTo>
                    <a:pt x="21600" y="13634"/>
                    <a:pt x="20000" y="11898"/>
                    <a:pt x="18027" y="11898"/>
                  </a:cubicBezTo>
                  <a:lnTo>
                    <a:pt x="11110" y="11898"/>
                  </a:lnTo>
                  <a:lnTo>
                    <a:pt x="9830" y="0"/>
                  </a:lnTo>
                  <a:close/>
                </a:path>
              </a:pathLst>
            </a:custGeom>
            <a:gradFill flip="none" rotWithShape="1">
              <a:gsLst>
                <a:gs pos="0">
                  <a:srgbClr val="FF9300"/>
                </a:gs>
                <a:gs pos="100000">
                  <a:srgbClr val="941100"/>
                </a:gs>
              </a:gsLst>
              <a:path path="circle">
                <a:fillToRect l="37721" t="-19636" r="62278" b="119636"/>
              </a:path>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FFFFFF"/>
                  </a:solidFill>
                  <a:latin typeface="Futura Bold"/>
                  <a:ea typeface="Futura Bold"/>
                  <a:cs typeface="Futura Bold"/>
                  <a:sym typeface="Futura Bold"/>
                </a:defRPr>
              </a:pPr>
            </a:p>
          </p:txBody>
        </p:sp>
        <p:sp>
          <p:nvSpPr>
            <p:cNvPr id="445" name="Resultat"/>
            <p:cNvSpPr txBox="1"/>
            <p:nvPr/>
          </p:nvSpPr>
          <p:spPr>
            <a:xfrm>
              <a:off x="-1" y="823569"/>
              <a:ext cx="2804718" cy="9373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FFFFFF"/>
                  </a:solidFill>
                  <a:latin typeface="Futura Bold"/>
                  <a:ea typeface="Futura Bold"/>
                  <a:cs typeface="Futura Bold"/>
                  <a:sym typeface="Futura Bold"/>
                </a:defRPr>
              </a:lvl1pPr>
            </a:lstStyle>
            <a:p>
              <a:pPr/>
              <a:r>
                <a:t>Resultat</a:t>
              </a:r>
            </a:p>
          </p:txBody>
        </p:sp>
      </p:grpSp>
      <p:grpSp>
        <p:nvGrpSpPr>
          <p:cNvPr id="449" name="Shape 444"/>
          <p:cNvGrpSpPr/>
          <p:nvPr/>
        </p:nvGrpSpPr>
        <p:grpSpPr>
          <a:xfrm>
            <a:off x="12699206" y="10626328"/>
            <a:ext cx="6286502" cy="1160861"/>
            <a:chOff x="0" y="0"/>
            <a:chExt cx="6286501" cy="1160859"/>
          </a:xfrm>
        </p:grpSpPr>
        <p:sp>
          <p:nvSpPr>
            <p:cNvPr id="447" name="Form"/>
            <p:cNvSpPr/>
            <p:nvPr/>
          </p:nvSpPr>
          <p:spPr>
            <a:xfrm>
              <a:off x="-1" y="0"/>
              <a:ext cx="6286503" cy="11608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230" y="0"/>
                  </a:moveTo>
                  <a:cubicBezTo>
                    <a:pt x="12552" y="0"/>
                    <a:pt x="12003" y="2976"/>
                    <a:pt x="12003" y="6646"/>
                  </a:cubicBezTo>
                  <a:lnTo>
                    <a:pt x="12003" y="8913"/>
                  </a:lnTo>
                  <a:lnTo>
                    <a:pt x="0" y="12229"/>
                  </a:lnTo>
                  <a:lnTo>
                    <a:pt x="12014" y="15559"/>
                  </a:lnTo>
                  <a:cubicBezTo>
                    <a:pt x="12071" y="18941"/>
                    <a:pt x="12591" y="21600"/>
                    <a:pt x="13230" y="21600"/>
                  </a:cubicBezTo>
                  <a:lnTo>
                    <a:pt x="20373" y="21600"/>
                  </a:lnTo>
                  <a:cubicBezTo>
                    <a:pt x="21051" y="21600"/>
                    <a:pt x="21600" y="18624"/>
                    <a:pt x="21600" y="14954"/>
                  </a:cubicBezTo>
                  <a:lnTo>
                    <a:pt x="21600" y="6646"/>
                  </a:lnTo>
                  <a:cubicBezTo>
                    <a:pt x="21600" y="2976"/>
                    <a:pt x="21051" y="0"/>
                    <a:pt x="20373" y="0"/>
                  </a:cubicBezTo>
                  <a:lnTo>
                    <a:pt x="13230" y="0"/>
                  </a:lnTo>
                  <a:close/>
                </a:path>
              </a:pathLst>
            </a:custGeom>
            <a:gradFill flip="none" rotWithShape="1">
              <a:gsLst>
                <a:gs pos="0">
                  <a:srgbClr val="76D6FF"/>
                </a:gs>
                <a:gs pos="100000">
                  <a:srgbClr val="005493"/>
                </a:gs>
              </a:gsLst>
              <a:path path="circle">
                <a:fillToRect l="37721" t="-19636" r="62278" b="119636"/>
              </a:path>
            </a:gradFill>
            <a:ln w="12700" cap="flat">
              <a:noFill/>
              <a:miter lim="400000"/>
            </a:ln>
            <a:effectLst/>
          </p:spPr>
          <p:txBody>
            <a:bodyPr wrap="square" lIns="38100" tIns="38100" rIns="38100" bIns="38100" numCol="1" anchor="ctr">
              <a:noAutofit/>
            </a:bodyPr>
            <a:lstStyle/>
            <a:p>
              <a:pPr defTabSz="647700">
                <a:lnSpc>
                  <a:spcPts val="7000"/>
                </a:lnSpc>
                <a:defRPr baseline="4651" cap="all" spc="85" sz="4300">
                  <a:solidFill>
                    <a:srgbClr val="FFFFFF"/>
                  </a:solidFill>
                  <a:latin typeface="Futura Bold"/>
                  <a:ea typeface="Futura Bold"/>
                  <a:cs typeface="Futura Bold"/>
                  <a:sym typeface="Futura Bold"/>
                </a:defRPr>
              </a:pPr>
            </a:p>
          </p:txBody>
        </p:sp>
        <p:sp>
          <p:nvSpPr>
            <p:cNvPr id="448" name="Lösning"/>
            <p:cNvSpPr txBox="1"/>
            <p:nvPr/>
          </p:nvSpPr>
          <p:spPr>
            <a:xfrm>
              <a:off x="-1" y="109688"/>
              <a:ext cx="6286503" cy="941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651" cap="all" spc="85" sz="4300">
                  <a:solidFill>
                    <a:srgbClr val="FFFFFF"/>
                  </a:solidFill>
                  <a:latin typeface="Futura Bold"/>
                  <a:ea typeface="Futura Bold"/>
                  <a:cs typeface="Futura Bold"/>
                  <a:sym typeface="Futura Bold"/>
                </a:defRPr>
              </a:lvl1pPr>
            </a:lstStyle>
            <a:p>
              <a:pPr/>
              <a:r>
                <a:t>Lösning</a:t>
              </a:r>
            </a:p>
          </p:txBody>
        </p:sp>
      </p:grpSp>
      <p:grpSp>
        <p:nvGrpSpPr>
          <p:cNvPr id="452" name="Shape 445"/>
          <p:cNvGrpSpPr/>
          <p:nvPr/>
        </p:nvGrpSpPr>
        <p:grpSpPr>
          <a:xfrm>
            <a:off x="4744639" y="3679030"/>
            <a:ext cx="5912646" cy="1160861"/>
            <a:chOff x="0" y="0"/>
            <a:chExt cx="5912644" cy="1160859"/>
          </a:xfrm>
        </p:grpSpPr>
        <p:sp>
          <p:nvSpPr>
            <p:cNvPr id="450" name="Form"/>
            <p:cNvSpPr/>
            <p:nvPr/>
          </p:nvSpPr>
          <p:spPr>
            <a:xfrm>
              <a:off x="0" y="0"/>
              <a:ext cx="5912646" cy="11608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5" y="0"/>
                  </a:moveTo>
                  <a:cubicBezTo>
                    <a:pt x="584" y="0"/>
                    <a:pt x="0" y="2976"/>
                    <a:pt x="0" y="6646"/>
                  </a:cubicBezTo>
                  <a:lnTo>
                    <a:pt x="0" y="14954"/>
                  </a:lnTo>
                  <a:cubicBezTo>
                    <a:pt x="0" y="18624"/>
                    <a:pt x="584" y="21600"/>
                    <a:pt x="1305" y="21600"/>
                  </a:cubicBezTo>
                  <a:lnTo>
                    <a:pt x="6002" y="21600"/>
                  </a:lnTo>
                  <a:cubicBezTo>
                    <a:pt x="6723" y="21600"/>
                    <a:pt x="7307" y="18624"/>
                    <a:pt x="7307" y="14954"/>
                  </a:cubicBezTo>
                  <a:lnTo>
                    <a:pt x="7307" y="14681"/>
                  </a:lnTo>
                  <a:lnTo>
                    <a:pt x="21600" y="11358"/>
                  </a:lnTo>
                  <a:lnTo>
                    <a:pt x="7307" y="8027"/>
                  </a:lnTo>
                  <a:lnTo>
                    <a:pt x="7307" y="6646"/>
                  </a:lnTo>
                  <a:cubicBezTo>
                    <a:pt x="7307" y="2976"/>
                    <a:pt x="6723" y="0"/>
                    <a:pt x="6002" y="0"/>
                  </a:cubicBezTo>
                  <a:lnTo>
                    <a:pt x="1305" y="0"/>
                  </a:lnTo>
                  <a:close/>
                </a:path>
              </a:pathLst>
            </a:custGeom>
            <a:gradFill flip="none" rotWithShape="1">
              <a:gsLst>
                <a:gs pos="0">
                  <a:srgbClr val="76D6FF"/>
                </a:gs>
                <a:gs pos="100000">
                  <a:srgbClr val="005493"/>
                </a:gs>
              </a:gsLst>
              <a:path path="circle">
                <a:fillToRect l="37721" t="-19636" r="62278" b="119636"/>
              </a:path>
            </a:gradFill>
            <a:ln w="12700" cap="flat">
              <a:noFill/>
              <a:miter lim="400000"/>
            </a:ln>
            <a:effectLst/>
          </p:spPr>
          <p:txBody>
            <a:bodyPr wrap="square" lIns="38100" tIns="38100" rIns="38100" bIns="38100" numCol="1" anchor="ctr">
              <a:noAutofit/>
            </a:bodyPr>
            <a:lstStyle/>
            <a:p>
              <a:pPr defTabSz="647700">
                <a:lnSpc>
                  <a:spcPts val="7000"/>
                </a:lnSpc>
                <a:defRPr baseline="4651" cap="all" spc="85" sz="4300">
                  <a:solidFill>
                    <a:srgbClr val="FFFFFF"/>
                  </a:solidFill>
                  <a:latin typeface="Futura Bold"/>
                  <a:ea typeface="Futura Bold"/>
                  <a:cs typeface="Futura Bold"/>
                  <a:sym typeface="Futura Bold"/>
                </a:defRPr>
              </a:pPr>
            </a:p>
          </p:txBody>
        </p:sp>
        <p:sp>
          <p:nvSpPr>
            <p:cNvPr id="451" name="Teori"/>
            <p:cNvSpPr txBox="1"/>
            <p:nvPr/>
          </p:nvSpPr>
          <p:spPr>
            <a:xfrm>
              <a:off x="0" y="109688"/>
              <a:ext cx="5912645" cy="941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651" cap="all" spc="85" sz="4300">
                  <a:solidFill>
                    <a:srgbClr val="FFFFFF"/>
                  </a:solidFill>
                  <a:latin typeface="Futura Bold"/>
                  <a:ea typeface="Futura Bold"/>
                  <a:cs typeface="Futura Bold"/>
                  <a:sym typeface="Futura Bold"/>
                </a:defRPr>
              </a:lvl1pPr>
            </a:lstStyle>
            <a:p>
              <a:pPr/>
              <a:r>
                <a:t>Teori</a:t>
              </a:r>
            </a:p>
          </p:txBody>
        </p:sp>
      </p:grpSp>
      <p:pic>
        <p:nvPicPr>
          <p:cNvPr id="453" name="droppedImage.pdf" descr="droppedImage.pdf"/>
          <p:cNvPicPr>
            <a:picLocks noChangeAspect="1"/>
          </p:cNvPicPr>
          <p:nvPr/>
        </p:nvPicPr>
        <p:blipFill>
          <a:blip r:embed="rId2">
            <a:extLst/>
          </a:blip>
          <a:stretch>
            <a:fillRect/>
          </a:stretch>
        </p:blipFill>
        <p:spPr>
          <a:xfrm>
            <a:off x="8334375" y="5929312"/>
            <a:ext cx="6286500" cy="3804049"/>
          </a:xfrm>
          <a:prstGeom prst="rect">
            <a:avLst/>
          </a:prstGeom>
          <a:ln w="12700">
            <a:miter lim="400000"/>
          </a:ln>
        </p:spPr>
      </p:pic>
      <p:grpSp>
        <p:nvGrpSpPr>
          <p:cNvPr id="456" name="Shape 447"/>
          <p:cNvGrpSpPr/>
          <p:nvPr/>
        </p:nvGrpSpPr>
        <p:grpSpPr>
          <a:xfrm>
            <a:off x="12642850" y="3679030"/>
            <a:ext cx="7115969" cy="1160861"/>
            <a:chOff x="0" y="0"/>
            <a:chExt cx="7115968" cy="1160859"/>
          </a:xfrm>
        </p:grpSpPr>
        <p:sp>
          <p:nvSpPr>
            <p:cNvPr id="454" name="Form"/>
            <p:cNvSpPr/>
            <p:nvPr/>
          </p:nvSpPr>
          <p:spPr>
            <a:xfrm>
              <a:off x="0" y="0"/>
              <a:ext cx="7115969" cy="11608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49" y="0"/>
                  </a:moveTo>
                  <a:cubicBezTo>
                    <a:pt x="9851" y="0"/>
                    <a:pt x="9365" y="2976"/>
                    <a:pt x="9365" y="6646"/>
                  </a:cubicBezTo>
                  <a:lnTo>
                    <a:pt x="9365" y="8271"/>
                  </a:lnTo>
                  <a:lnTo>
                    <a:pt x="0" y="11594"/>
                  </a:lnTo>
                  <a:lnTo>
                    <a:pt x="9365" y="14910"/>
                  </a:lnTo>
                  <a:lnTo>
                    <a:pt x="9365" y="14954"/>
                  </a:lnTo>
                  <a:cubicBezTo>
                    <a:pt x="9365" y="18624"/>
                    <a:pt x="9851" y="21600"/>
                    <a:pt x="10449" y="21600"/>
                  </a:cubicBezTo>
                  <a:lnTo>
                    <a:pt x="20516" y="21600"/>
                  </a:lnTo>
                  <a:cubicBezTo>
                    <a:pt x="21115" y="21600"/>
                    <a:pt x="21600" y="18624"/>
                    <a:pt x="21600" y="14954"/>
                  </a:cubicBezTo>
                  <a:lnTo>
                    <a:pt x="21600" y="6646"/>
                  </a:lnTo>
                  <a:cubicBezTo>
                    <a:pt x="21600" y="2976"/>
                    <a:pt x="21115" y="0"/>
                    <a:pt x="20516" y="0"/>
                  </a:cubicBezTo>
                  <a:lnTo>
                    <a:pt x="10449" y="0"/>
                  </a:lnTo>
                  <a:close/>
                </a:path>
              </a:pathLst>
            </a:custGeom>
            <a:gradFill flip="none" rotWithShape="1">
              <a:gsLst>
                <a:gs pos="0">
                  <a:srgbClr val="73FA79"/>
                </a:gs>
                <a:gs pos="100000">
                  <a:srgbClr val="008F00"/>
                </a:gs>
              </a:gsLst>
              <a:path path="circle">
                <a:fillToRect l="37721" t="-19636" r="62278" b="119636"/>
              </a:path>
            </a:gradFill>
            <a:ln w="12700" cap="flat">
              <a:noFill/>
              <a:miter lim="400000"/>
            </a:ln>
            <a:effectLst/>
          </p:spPr>
          <p:txBody>
            <a:bodyPr wrap="square" lIns="38100" tIns="38100" rIns="38100" bIns="38100" numCol="1" anchor="ctr">
              <a:noAutofit/>
            </a:bodyPr>
            <a:lstStyle/>
            <a:p>
              <a:pPr defTabSz="647700">
                <a:lnSpc>
                  <a:spcPts val="7000"/>
                </a:lnSpc>
                <a:defRPr baseline="4651" cap="all" spc="85" sz="4300">
                  <a:solidFill>
                    <a:srgbClr val="000000"/>
                  </a:solidFill>
                  <a:latin typeface="Futura Bold"/>
                  <a:ea typeface="Futura Bold"/>
                  <a:cs typeface="Futura Bold"/>
                  <a:sym typeface="Futura Bold"/>
                </a:defRPr>
              </a:pPr>
            </a:p>
          </p:txBody>
        </p:sp>
        <p:sp>
          <p:nvSpPr>
            <p:cNvPr id="455" name="Vet. metod"/>
            <p:cNvSpPr txBox="1"/>
            <p:nvPr/>
          </p:nvSpPr>
          <p:spPr>
            <a:xfrm>
              <a:off x="0" y="109688"/>
              <a:ext cx="7115969" cy="941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651" cap="all" spc="85" sz="4300">
                  <a:solidFill>
                    <a:srgbClr val="000000"/>
                  </a:solidFill>
                  <a:latin typeface="Futura Bold"/>
                  <a:ea typeface="Futura Bold"/>
                  <a:cs typeface="Futura Bold"/>
                  <a:sym typeface="Futura Bold"/>
                </a:defRPr>
              </a:lvl1pPr>
            </a:lstStyle>
            <a:p>
              <a:pPr/>
              <a:r>
                <a:t>Vet. metod</a:t>
              </a:r>
            </a:p>
          </p:txBody>
        </p:sp>
      </p:grpSp>
      <p:grpSp>
        <p:nvGrpSpPr>
          <p:cNvPr id="459" name="Shape 448"/>
          <p:cNvGrpSpPr/>
          <p:nvPr/>
        </p:nvGrpSpPr>
        <p:grpSpPr>
          <a:xfrm>
            <a:off x="4601764" y="10626328"/>
            <a:ext cx="6192046" cy="1160861"/>
            <a:chOff x="0" y="0"/>
            <a:chExt cx="6192044" cy="1160859"/>
          </a:xfrm>
        </p:grpSpPr>
        <p:sp>
          <p:nvSpPr>
            <p:cNvPr id="457" name="Form"/>
            <p:cNvSpPr/>
            <p:nvPr/>
          </p:nvSpPr>
          <p:spPr>
            <a:xfrm>
              <a:off x="0" y="0"/>
              <a:ext cx="6192045" cy="11608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46" y="0"/>
                  </a:moveTo>
                  <a:cubicBezTo>
                    <a:pt x="558" y="0"/>
                    <a:pt x="0" y="2976"/>
                    <a:pt x="0" y="6646"/>
                  </a:cubicBezTo>
                  <a:lnTo>
                    <a:pt x="0" y="14954"/>
                  </a:lnTo>
                  <a:cubicBezTo>
                    <a:pt x="0" y="18624"/>
                    <a:pt x="558" y="21600"/>
                    <a:pt x="1246" y="21600"/>
                  </a:cubicBezTo>
                  <a:lnTo>
                    <a:pt x="6666" y="21600"/>
                  </a:lnTo>
                  <a:cubicBezTo>
                    <a:pt x="7354" y="21600"/>
                    <a:pt x="7912" y="18624"/>
                    <a:pt x="7912" y="14954"/>
                  </a:cubicBezTo>
                  <a:lnTo>
                    <a:pt x="7912" y="14186"/>
                  </a:lnTo>
                  <a:lnTo>
                    <a:pt x="21600" y="10855"/>
                  </a:lnTo>
                  <a:lnTo>
                    <a:pt x="7912" y="7532"/>
                  </a:lnTo>
                  <a:lnTo>
                    <a:pt x="7912" y="6646"/>
                  </a:lnTo>
                  <a:cubicBezTo>
                    <a:pt x="7912" y="2976"/>
                    <a:pt x="7354" y="0"/>
                    <a:pt x="6666" y="0"/>
                  </a:cubicBezTo>
                  <a:lnTo>
                    <a:pt x="1246" y="0"/>
                  </a:lnTo>
                  <a:close/>
                </a:path>
              </a:pathLst>
            </a:custGeom>
            <a:gradFill flip="none" rotWithShape="1">
              <a:gsLst>
                <a:gs pos="0">
                  <a:srgbClr val="73FA79"/>
                </a:gs>
                <a:gs pos="100000">
                  <a:srgbClr val="008F00"/>
                </a:gs>
              </a:gsLst>
              <a:path path="circle">
                <a:fillToRect l="37721" t="-19636" r="62278" b="119636"/>
              </a:path>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458" name="Metod"/>
            <p:cNvSpPr txBox="1"/>
            <p:nvPr/>
          </p:nvSpPr>
          <p:spPr>
            <a:xfrm>
              <a:off x="0" y="111773"/>
              <a:ext cx="6192045" cy="9373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Metod</a:t>
              </a:r>
            </a:p>
          </p:txBody>
        </p:sp>
      </p:grpSp>
      <p:sp>
        <p:nvSpPr>
          <p:cNvPr id="460" name="Shape 449"/>
          <p:cNvSpPr/>
          <p:nvPr/>
        </p:nvSpPr>
        <p:spPr>
          <a:xfrm rot="5400000">
            <a:off x="2887265" y="6840139"/>
            <a:ext cx="5572127" cy="1785940"/>
          </a:xfrm>
          <a:prstGeom prst="rightArrow">
            <a:avLst>
              <a:gd name="adj1" fmla="val 32000"/>
              <a:gd name="adj2" fmla="val 44000"/>
            </a:avLst>
          </a:prstGeom>
          <a:gradFill>
            <a:gsLst>
              <a:gs pos="0">
                <a:srgbClr val="FF8AD8"/>
              </a:gs>
              <a:gs pos="100000">
                <a:srgbClr val="942193"/>
              </a:gs>
            </a:gsLst>
            <a:path path="circle">
              <a:fillToRect l="37721" t="-19636" r="62278" b="119636"/>
            </a:path>
          </a:gra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461" name="Shape 450"/>
          <p:cNvSpPr/>
          <p:nvPr/>
        </p:nvSpPr>
        <p:spPr>
          <a:xfrm rot="16200000">
            <a:off x="14478000" y="6840140"/>
            <a:ext cx="5572125" cy="1785939"/>
          </a:xfrm>
          <a:prstGeom prst="rightArrow">
            <a:avLst>
              <a:gd name="adj1" fmla="val 32000"/>
              <a:gd name="adj2" fmla="val 44000"/>
            </a:avLst>
          </a:prstGeom>
          <a:gradFill>
            <a:gsLst>
              <a:gs pos="0">
                <a:srgbClr val="FF8AD8"/>
              </a:gs>
              <a:gs pos="100000">
                <a:srgbClr val="942193"/>
              </a:gs>
            </a:gsLst>
            <a:path path="circle">
              <a:fillToRect l="37721" t="-19636" r="62278" b="119636"/>
            </a:path>
          </a:gra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grpSp>
        <p:nvGrpSpPr>
          <p:cNvPr id="464" name="Group 453"/>
          <p:cNvGrpSpPr/>
          <p:nvPr/>
        </p:nvGrpSpPr>
        <p:grpSpPr>
          <a:xfrm>
            <a:off x="18466509" y="6673364"/>
            <a:ext cx="2072301" cy="2173069"/>
            <a:chOff x="0" y="0"/>
            <a:chExt cx="2072299" cy="2173067"/>
          </a:xfrm>
        </p:grpSpPr>
        <p:sp>
          <p:nvSpPr>
            <p:cNvPr id="462" name="Shape 451"/>
            <p:cNvSpPr txBox="1"/>
            <p:nvPr/>
          </p:nvSpPr>
          <p:spPr>
            <a:xfrm>
              <a:off x="256025" y="1285876"/>
              <a:ext cx="1560249" cy="8871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baseline="3999" spc="-250" sz="5000">
                  <a:solidFill>
                    <a:srgbClr val="000000"/>
                  </a:solidFill>
                  <a:latin typeface="Oriya MN"/>
                  <a:ea typeface="Oriya MN"/>
                  <a:cs typeface="Oriya MN"/>
                  <a:sym typeface="Oriya MN"/>
                </a:defRPr>
              </a:lvl1pPr>
            </a:lstStyle>
            <a:p>
              <a:pPr/>
              <a:r>
                <a:t>Konsult</a:t>
              </a:r>
            </a:p>
          </p:txBody>
        </p:sp>
        <p:sp>
          <p:nvSpPr>
            <p:cNvPr id="463" name="Shape 452"/>
            <p:cNvSpPr txBox="1"/>
            <p:nvPr/>
          </p:nvSpPr>
          <p:spPr>
            <a:xfrm>
              <a:off x="-1" y="0"/>
              <a:ext cx="2072301" cy="8871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baseline="3999" spc="-250" sz="5000">
                  <a:solidFill>
                    <a:srgbClr val="000000"/>
                  </a:solidFill>
                  <a:latin typeface="Oriya MN"/>
                  <a:ea typeface="Oriya MN"/>
                  <a:cs typeface="Oriya MN"/>
                  <a:sym typeface="Oriya MN"/>
                </a:defRPr>
              </a:lvl1pPr>
            </a:lstStyle>
            <a:p>
              <a:pPr/>
              <a:r>
                <a:t>Vetenskap</a:t>
              </a:r>
            </a:p>
          </p:txBody>
        </p:sp>
      </p:grpSp>
      <p:sp>
        <p:nvSpPr>
          <p:cNvPr id="465" name="Shape 454"/>
          <p:cNvSpPr txBox="1"/>
          <p:nvPr>
            <p:ph type="sldNum" sz="quarter" idx="4294967295"/>
          </p:nvPr>
        </p:nvSpPr>
        <p:spPr>
          <a:xfrm>
            <a:off x="23672736" y="13142598"/>
            <a:ext cx="127001" cy="356415"/>
          </a:xfrm>
          <a:prstGeom prst="rect">
            <a:avLst/>
          </a:prstGeom>
          <a:extLst>
            <a:ext uri="{C572A759-6A51-4108-AA02-DFA0A04FC94B}">
              <ma14:wrappingTextBoxFlag xmlns:ma14="http://schemas.microsoft.com/office/mac/drawingml/2011/main" val="1"/>
            </a:ext>
          </a:extLst>
        </p:spPr>
        <p:txBody>
          <a:bodyPr/>
          <a:lstStyle>
            <a:lvl1pPr>
              <a:defRPr baseline="8332" spc="-120" sz="2400"/>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0"/>
                                        </p:tgtEl>
                                        <p:attrNameLst>
                                          <p:attrName>style.visibility</p:attrName>
                                        </p:attrNameLst>
                                      </p:cBhvr>
                                      <p:to>
                                        <p:strVal val="visible"/>
                                      </p:to>
                                    </p:set>
                                    <p:animEffect filter="wipe(left)" transition="in">
                                      <p:cBhvr>
                                        <p:cTn id="7" dur="1000"/>
                                        <p:tgtEl>
                                          <p:spTgt spid="44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2" presetID="4" grpId="2" fill="hold">
                                  <p:stCondLst>
                                    <p:cond delay="0"/>
                                  </p:stCondLst>
                                  <p:iterate type="el" backwards="0">
                                    <p:tmAbs val="0"/>
                                  </p:iterate>
                                  <p:childTnLst>
                                    <p:set>
                                      <p:cBhvr>
                                        <p:cTn id="11" fill="hold"/>
                                        <p:tgtEl>
                                          <p:spTgt spid="464"/>
                                        </p:tgtEl>
                                        <p:attrNameLst>
                                          <p:attrName>style.visibility</p:attrName>
                                        </p:attrNameLst>
                                      </p:cBhvr>
                                      <p:to>
                                        <p:strVal val="visible"/>
                                      </p:to>
                                    </p:set>
                                    <p:animEffect filter="box(out)" transition="in">
                                      <p:cBhvr>
                                        <p:cTn id="12" dur="1000"/>
                                        <p:tgtEl>
                                          <p:spTgt spid="46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2" grpId="3" fill="hold">
                                  <p:stCondLst>
                                    <p:cond delay="0"/>
                                  </p:stCondLst>
                                  <p:iterate type="el" backwards="0">
                                    <p:tmAbs val="0"/>
                                  </p:iterate>
                                  <p:childTnLst>
                                    <p:set>
                                      <p:cBhvr>
                                        <p:cTn id="16" fill="hold"/>
                                        <p:tgtEl>
                                          <p:spTgt spid="453"/>
                                        </p:tgtEl>
                                        <p:attrNameLst>
                                          <p:attrName>style.visibility</p:attrName>
                                        </p:attrNameLst>
                                      </p:cBhvr>
                                      <p:to>
                                        <p:strVal val="visible"/>
                                      </p:to>
                                    </p:set>
                                    <p:animEffect filter="wipe(down)" transition="in">
                                      <p:cBhvr>
                                        <p:cTn id="17" dur="2500"/>
                                        <p:tgtEl>
                                          <p:spTgt spid="453"/>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2" grpId="4" fill="hold">
                                  <p:stCondLst>
                                    <p:cond delay="0"/>
                                  </p:stCondLst>
                                  <p:iterate type="el" backwards="0">
                                    <p:tmAbs val="0"/>
                                  </p:iterate>
                                  <p:childTnLst>
                                    <p:set>
                                      <p:cBhvr>
                                        <p:cTn id="21" fill="hold"/>
                                        <p:tgtEl>
                                          <p:spTgt spid="443"/>
                                        </p:tgtEl>
                                        <p:attrNameLst>
                                          <p:attrName>style.visibility</p:attrName>
                                        </p:attrNameLst>
                                      </p:cBhvr>
                                      <p:to>
                                        <p:strVal val="visible"/>
                                      </p:to>
                                    </p:set>
                                    <p:animEffect filter="wipe(down)" transition="in">
                                      <p:cBhvr>
                                        <p:cTn id="22" dur="1000"/>
                                        <p:tgtEl>
                                          <p:spTgt spid="443"/>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 presetID="22" grpId="5" fill="hold">
                                  <p:stCondLst>
                                    <p:cond delay="0"/>
                                  </p:stCondLst>
                                  <p:iterate type="el" backwards="0">
                                    <p:tmAbs val="0"/>
                                  </p:iterate>
                                  <p:childTnLst>
                                    <p:set>
                                      <p:cBhvr>
                                        <p:cTn id="26" fill="hold"/>
                                        <p:tgtEl>
                                          <p:spTgt spid="446"/>
                                        </p:tgtEl>
                                        <p:attrNameLst>
                                          <p:attrName>style.visibility</p:attrName>
                                        </p:attrNameLst>
                                      </p:cBhvr>
                                      <p:to>
                                        <p:strVal val="visible"/>
                                      </p:to>
                                    </p:set>
                                    <p:animEffect filter="wipe(up)" transition="in">
                                      <p:cBhvr>
                                        <p:cTn id="27" dur="1000"/>
                                        <p:tgtEl>
                                          <p:spTgt spid="446"/>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6" fill="hold">
                                  <p:stCondLst>
                                    <p:cond delay="0"/>
                                  </p:stCondLst>
                                  <p:iterate type="el" backwards="0">
                                    <p:tmAbs val="0"/>
                                  </p:iterate>
                                  <p:childTnLst>
                                    <p:set>
                                      <p:cBhvr>
                                        <p:cTn id="31" fill="hold"/>
                                        <p:tgtEl>
                                          <p:spTgt spid="449"/>
                                        </p:tgtEl>
                                        <p:attrNameLst>
                                          <p:attrName>style.visibility</p:attrName>
                                        </p:attrNameLst>
                                      </p:cBhvr>
                                      <p:to>
                                        <p:strVal val="visible"/>
                                      </p:to>
                                    </p:set>
                                    <p:animEffect filter="wipe(left)" transition="in">
                                      <p:cBhvr>
                                        <p:cTn id="32" dur="1000"/>
                                        <p:tgtEl>
                                          <p:spTgt spid="449"/>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2" presetID="22" grpId="7" fill="hold">
                                  <p:stCondLst>
                                    <p:cond delay="0"/>
                                  </p:stCondLst>
                                  <p:iterate type="el" backwards="0">
                                    <p:tmAbs val="0"/>
                                  </p:iterate>
                                  <p:childTnLst>
                                    <p:set>
                                      <p:cBhvr>
                                        <p:cTn id="36" fill="hold"/>
                                        <p:tgtEl>
                                          <p:spTgt spid="452"/>
                                        </p:tgtEl>
                                        <p:attrNameLst>
                                          <p:attrName>style.visibility</p:attrName>
                                        </p:attrNameLst>
                                      </p:cBhvr>
                                      <p:to>
                                        <p:strVal val="visible"/>
                                      </p:to>
                                    </p:set>
                                    <p:animEffect filter="wipe(right)" transition="in">
                                      <p:cBhvr>
                                        <p:cTn id="37" dur="1000"/>
                                        <p:tgtEl>
                                          <p:spTgt spid="452"/>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2" presetID="22" grpId="8" fill="hold">
                                  <p:stCondLst>
                                    <p:cond delay="0"/>
                                  </p:stCondLst>
                                  <p:iterate type="el" backwards="0">
                                    <p:tmAbs val="0"/>
                                  </p:iterate>
                                  <p:childTnLst>
                                    <p:set>
                                      <p:cBhvr>
                                        <p:cTn id="41" fill="hold"/>
                                        <p:tgtEl>
                                          <p:spTgt spid="456"/>
                                        </p:tgtEl>
                                        <p:attrNameLst>
                                          <p:attrName>style.visibility</p:attrName>
                                        </p:attrNameLst>
                                      </p:cBhvr>
                                      <p:to>
                                        <p:strVal val="visible"/>
                                      </p:to>
                                    </p:set>
                                    <p:animEffect filter="wipe(right)" transition="in">
                                      <p:cBhvr>
                                        <p:cTn id="42" dur="1000"/>
                                        <p:tgtEl>
                                          <p:spTgt spid="456"/>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8" presetID="22" grpId="9" fill="hold">
                                  <p:stCondLst>
                                    <p:cond delay="0"/>
                                  </p:stCondLst>
                                  <p:iterate type="el" backwards="0">
                                    <p:tmAbs val="0"/>
                                  </p:iterate>
                                  <p:childTnLst>
                                    <p:set>
                                      <p:cBhvr>
                                        <p:cTn id="46" fill="hold"/>
                                        <p:tgtEl>
                                          <p:spTgt spid="459"/>
                                        </p:tgtEl>
                                        <p:attrNameLst>
                                          <p:attrName>style.visibility</p:attrName>
                                        </p:attrNameLst>
                                      </p:cBhvr>
                                      <p:to>
                                        <p:strVal val="visible"/>
                                      </p:to>
                                    </p:set>
                                    <p:animEffect filter="wipe(left)" transition="in">
                                      <p:cBhvr>
                                        <p:cTn id="47" dur="1000"/>
                                        <p:tgtEl>
                                          <p:spTgt spid="459"/>
                                        </p:tgtEl>
                                      </p:cBhvr>
                                    </p:animEffect>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1" presetID="22" grpId="10" fill="hold">
                                  <p:stCondLst>
                                    <p:cond delay="0"/>
                                  </p:stCondLst>
                                  <p:iterate type="el" backwards="0">
                                    <p:tmAbs val="0"/>
                                  </p:iterate>
                                  <p:childTnLst>
                                    <p:set>
                                      <p:cBhvr>
                                        <p:cTn id="51" fill="hold"/>
                                        <p:tgtEl>
                                          <p:spTgt spid="460"/>
                                        </p:tgtEl>
                                        <p:attrNameLst>
                                          <p:attrName>style.visibility</p:attrName>
                                        </p:attrNameLst>
                                      </p:cBhvr>
                                      <p:to>
                                        <p:strVal val="visible"/>
                                      </p:to>
                                    </p:set>
                                    <p:animEffect filter="wipe(up)" transition="in">
                                      <p:cBhvr>
                                        <p:cTn id="52" dur="1000"/>
                                        <p:tgtEl>
                                          <p:spTgt spid="460"/>
                                        </p:tgtEl>
                                      </p:cBhvr>
                                    </p:animEffect>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4" presetID="22" grpId="11" fill="hold">
                                  <p:stCondLst>
                                    <p:cond delay="0"/>
                                  </p:stCondLst>
                                  <p:iterate type="el" backwards="0">
                                    <p:tmAbs val="0"/>
                                  </p:iterate>
                                  <p:childTnLst>
                                    <p:set>
                                      <p:cBhvr>
                                        <p:cTn id="56" fill="hold"/>
                                        <p:tgtEl>
                                          <p:spTgt spid="461"/>
                                        </p:tgtEl>
                                        <p:attrNameLst>
                                          <p:attrName>style.visibility</p:attrName>
                                        </p:attrNameLst>
                                      </p:cBhvr>
                                      <p:to>
                                        <p:strVal val="visible"/>
                                      </p:to>
                                    </p:set>
                                    <p:animEffect filter="wipe(down)" transition="in">
                                      <p:cBhvr>
                                        <p:cTn id="57" dur="1000"/>
                                        <p:tgtEl>
                                          <p:spTgt spid="4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3" grpId="4"/>
      <p:bldP build="whole" bldLvl="1" animBg="1" rev="0" advAuto="0" spid="464" grpId="2"/>
      <p:bldP build="whole" bldLvl="1" animBg="1" rev="0" advAuto="0" spid="459" grpId="9"/>
      <p:bldP build="whole" bldLvl="1" animBg="1" rev="0" advAuto="0" spid="453" grpId="3"/>
      <p:bldP build="whole" bldLvl="1" animBg="1" rev="0" advAuto="0" spid="446" grpId="5"/>
      <p:bldP build="whole" bldLvl="1" animBg="1" rev="0" advAuto="0" spid="452" grpId="7"/>
      <p:bldP build="whole" bldLvl="1" animBg="1" rev="0" advAuto="0" spid="456" grpId="8"/>
      <p:bldP build="whole" bldLvl="1" animBg="1" rev="0" advAuto="0" spid="460" grpId="10"/>
      <p:bldP build="whole" bldLvl="1" animBg="1" rev="0" advAuto="0" spid="461" grpId="11"/>
      <p:bldP build="whole" bldLvl="1" animBg="1" rev="0" advAuto="0" spid="440" grpId="1"/>
      <p:bldP build="whole" bldLvl="1" animBg="1" rev="0" advAuto="0" spid="449" grpId="6"/>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4" name="Shape 747"/>
          <p:cNvSpPr txBox="1"/>
          <p:nvPr>
            <p:ph type="title"/>
          </p:nvPr>
        </p:nvSpPr>
        <p:spPr>
          <a:xfrm>
            <a:off x="1901825" y="1198562"/>
            <a:ext cx="20403896" cy="2146301"/>
          </a:xfrm>
          <a:prstGeom prst="rect">
            <a:avLst/>
          </a:prstGeom>
        </p:spPr>
        <p:txBody>
          <a:bodyPr/>
          <a:lstStyle/>
          <a:p>
            <a:pPr/>
            <a:r>
              <a:t>Från filosofi till metod</a:t>
            </a:r>
          </a:p>
        </p:txBody>
      </p:sp>
      <p:grpSp>
        <p:nvGrpSpPr>
          <p:cNvPr id="797" name="Shape 748"/>
          <p:cNvGrpSpPr/>
          <p:nvPr/>
        </p:nvGrpSpPr>
        <p:grpSpPr>
          <a:xfrm>
            <a:off x="9209484" y="3429000"/>
            <a:ext cx="6054330" cy="1785939"/>
            <a:chOff x="0" y="0"/>
            <a:chExt cx="6054328" cy="1785938"/>
          </a:xfrm>
        </p:grpSpPr>
        <p:sp>
          <p:nvSpPr>
            <p:cNvPr id="795" name="Rundad rektangel"/>
            <p:cNvSpPr/>
            <p:nvPr/>
          </p:nvSpPr>
          <p:spPr>
            <a:xfrm>
              <a:off x="0" y="0"/>
              <a:ext cx="6054329" cy="1785939"/>
            </a:xfrm>
            <a:prstGeom prst="roundRect">
              <a:avLst>
                <a:gd name="adj" fmla="val 15000"/>
              </a:avLst>
            </a:prstGeom>
            <a:gradFill flip="none" rotWithShape="1">
              <a:gsLst>
                <a:gs pos="0">
                  <a:srgbClr val="FFC284"/>
                </a:gs>
                <a:gs pos="100000">
                  <a:srgbClr val="7C460C"/>
                </a:gs>
              </a:gsLst>
              <a:path path="circle">
                <a:fillToRect l="37721" t="-19636" r="62278" b="119636"/>
              </a:path>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796" name="Världsbild"/>
            <p:cNvSpPr txBox="1"/>
            <p:nvPr/>
          </p:nvSpPr>
          <p:spPr>
            <a:xfrm>
              <a:off x="78462" y="424312"/>
              <a:ext cx="5897405" cy="9373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Världsbild</a:t>
              </a:r>
            </a:p>
          </p:txBody>
        </p:sp>
      </p:grpSp>
      <p:sp>
        <p:nvSpPr>
          <p:cNvPr id="798" name="Shape 749"/>
          <p:cNvSpPr txBox="1"/>
          <p:nvPr/>
        </p:nvSpPr>
        <p:spPr>
          <a:xfrm>
            <a:off x="4334058" y="3869443"/>
            <a:ext cx="3619576" cy="8871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baseline="3999" spc="-250" sz="5000">
                <a:solidFill>
                  <a:srgbClr val="000000"/>
                </a:solidFill>
                <a:latin typeface="Oriya MN"/>
                <a:ea typeface="Oriya MN"/>
                <a:cs typeface="Oriya MN"/>
                <a:sym typeface="Oriya MN"/>
              </a:defRPr>
            </a:lvl1pPr>
          </a:lstStyle>
          <a:p>
            <a:pPr/>
            <a:r>
              <a:t>Subjektiv-Objektiv</a:t>
            </a:r>
          </a:p>
        </p:txBody>
      </p:sp>
      <p:sp>
        <p:nvSpPr>
          <p:cNvPr id="799" name="Shape 750"/>
          <p:cNvSpPr txBox="1"/>
          <p:nvPr/>
        </p:nvSpPr>
        <p:spPr>
          <a:xfrm>
            <a:off x="15921851" y="3846188"/>
            <a:ext cx="4393409" cy="9337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baseline="3999" spc="-250" sz="5000">
                <a:solidFill>
                  <a:srgbClr val="000000"/>
                </a:solidFill>
                <a:latin typeface="Oriya MN"/>
                <a:ea typeface="Oriya MN"/>
                <a:cs typeface="Oriya MN"/>
                <a:sym typeface="Oriya MN"/>
              </a:defRPr>
            </a:lvl1pPr>
          </a:lstStyle>
          <a:p>
            <a:pPr/>
            <a:r>
              <a:t>Förstå-Orsak/Verkan</a:t>
            </a:r>
          </a:p>
        </p:txBody>
      </p:sp>
      <p:grpSp>
        <p:nvGrpSpPr>
          <p:cNvPr id="819" name="Group 758"/>
          <p:cNvGrpSpPr/>
          <p:nvPr/>
        </p:nvGrpSpPr>
        <p:grpSpPr>
          <a:xfrm>
            <a:off x="13263562" y="5041510"/>
            <a:ext cx="6768707" cy="4906166"/>
            <a:chOff x="0" y="0"/>
            <a:chExt cx="6768706" cy="4906164"/>
          </a:xfrm>
        </p:grpSpPr>
        <p:grpSp>
          <p:nvGrpSpPr>
            <p:cNvPr id="815" name="Group 756"/>
            <p:cNvGrpSpPr/>
            <p:nvPr/>
          </p:nvGrpSpPr>
          <p:grpSpPr>
            <a:xfrm>
              <a:off x="-1" y="2405849"/>
              <a:ext cx="6768708" cy="2500316"/>
              <a:chOff x="0" y="0"/>
              <a:chExt cx="6768706" cy="2500315"/>
            </a:xfrm>
          </p:grpSpPr>
          <p:grpSp>
            <p:nvGrpSpPr>
              <p:cNvPr id="802" name="Shape 751"/>
              <p:cNvGrpSpPr/>
              <p:nvPr/>
            </p:nvGrpSpPr>
            <p:grpSpPr>
              <a:xfrm>
                <a:off x="-1" y="-1"/>
                <a:ext cx="6054332" cy="1785941"/>
                <a:chOff x="0" y="0"/>
                <a:chExt cx="6054330" cy="1785939"/>
              </a:xfrm>
            </p:grpSpPr>
            <p:sp>
              <p:nvSpPr>
                <p:cNvPr id="800" name="Rundad rektangel"/>
                <p:cNvSpPr/>
                <p:nvPr/>
              </p:nvSpPr>
              <p:spPr>
                <a:xfrm>
                  <a:off x="0" y="0"/>
                  <a:ext cx="6054331" cy="1785940"/>
                </a:xfrm>
                <a:prstGeom prst="roundRect">
                  <a:avLst>
                    <a:gd name="adj" fmla="val 15000"/>
                  </a:avLst>
                </a:prstGeom>
                <a:gradFill flip="none" rotWithShape="1">
                  <a:gsLst>
                    <a:gs pos="0">
                      <a:srgbClr val="6ED7FF"/>
                    </a:gs>
                    <a:gs pos="100000">
                      <a:srgbClr val="005473"/>
                    </a:gs>
                  </a:gsLst>
                  <a:path path="circle">
                    <a:fillToRect l="37721" t="-19636" r="62278" b="119636"/>
                  </a:path>
                </a:gra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01" name="Forskningsansats"/>
                <p:cNvSpPr txBox="1"/>
                <p:nvPr/>
              </p:nvSpPr>
              <p:spPr>
                <a:xfrm>
                  <a:off x="78462" y="435738"/>
                  <a:ext cx="5897407" cy="9144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Forskningsansats</a:t>
                  </a:r>
                </a:p>
              </p:txBody>
            </p:sp>
          </p:grpSp>
          <p:grpSp>
            <p:nvGrpSpPr>
              <p:cNvPr id="805" name="Shape 752"/>
              <p:cNvGrpSpPr/>
              <p:nvPr/>
            </p:nvGrpSpPr>
            <p:grpSpPr>
              <a:xfrm>
                <a:off x="178592" y="178593"/>
                <a:ext cx="6054332" cy="1785941"/>
                <a:chOff x="0" y="0"/>
                <a:chExt cx="6054330" cy="1785940"/>
              </a:xfrm>
            </p:grpSpPr>
            <p:sp>
              <p:nvSpPr>
                <p:cNvPr id="803" name="Rundad rektangel"/>
                <p:cNvSpPr/>
                <p:nvPr/>
              </p:nvSpPr>
              <p:spPr>
                <a:xfrm>
                  <a:off x="0" y="0"/>
                  <a:ext cx="6054331" cy="1785941"/>
                </a:xfrm>
                <a:prstGeom prst="roundRect">
                  <a:avLst>
                    <a:gd name="adj" fmla="val 15000"/>
                  </a:avLst>
                </a:prstGeom>
                <a:gradFill flip="none" rotWithShape="1">
                  <a:gsLst>
                    <a:gs pos="0">
                      <a:srgbClr val="6ED7FF"/>
                    </a:gs>
                    <a:gs pos="100000">
                      <a:srgbClr val="005473"/>
                    </a:gs>
                  </a:gsLst>
                  <a:path path="circle">
                    <a:fillToRect l="37721" t="-19636" r="62278" b="119636"/>
                  </a:path>
                </a:gra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04" name="Forskningsansats"/>
                <p:cNvSpPr txBox="1"/>
                <p:nvPr/>
              </p:nvSpPr>
              <p:spPr>
                <a:xfrm>
                  <a:off x="78462" y="435739"/>
                  <a:ext cx="5897407" cy="9144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Forskningsansats</a:t>
                  </a:r>
                </a:p>
              </p:txBody>
            </p:sp>
          </p:grpSp>
          <p:grpSp>
            <p:nvGrpSpPr>
              <p:cNvPr id="808" name="Shape 753"/>
              <p:cNvGrpSpPr/>
              <p:nvPr/>
            </p:nvGrpSpPr>
            <p:grpSpPr>
              <a:xfrm>
                <a:off x="357186" y="357187"/>
                <a:ext cx="6054332" cy="1785940"/>
                <a:chOff x="0" y="0"/>
                <a:chExt cx="6054330" cy="1785939"/>
              </a:xfrm>
            </p:grpSpPr>
            <p:sp>
              <p:nvSpPr>
                <p:cNvPr id="806" name="Rundad rektangel"/>
                <p:cNvSpPr/>
                <p:nvPr/>
              </p:nvSpPr>
              <p:spPr>
                <a:xfrm>
                  <a:off x="0" y="0"/>
                  <a:ext cx="6054331" cy="1785940"/>
                </a:xfrm>
                <a:prstGeom prst="roundRect">
                  <a:avLst>
                    <a:gd name="adj" fmla="val 15000"/>
                  </a:avLst>
                </a:prstGeom>
                <a:gradFill flip="none" rotWithShape="1">
                  <a:gsLst>
                    <a:gs pos="0">
                      <a:srgbClr val="6ED7FF"/>
                    </a:gs>
                    <a:gs pos="100000">
                      <a:srgbClr val="005473"/>
                    </a:gs>
                  </a:gsLst>
                  <a:path path="circle">
                    <a:fillToRect l="37721" t="-19636" r="62278" b="119636"/>
                  </a:path>
                </a:gra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07" name="Forskningsansats"/>
                <p:cNvSpPr txBox="1"/>
                <p:nvPr/>
              </p:nvSpPr>
              <p:spPr>
                <a:xfrm>
                  <a:off x="78462" y="435738"/>
                  <a:ext cx="5897407" cy="9144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Forskningsansats</a:t>
                  </a:r>
                </a:p>
              </p:txBody>
            </p:sp>
          </p:grpSp>
          <p:grpSp>
            <p:nvGrpSpPr>
              <p:cNvPr id="811" name="Shape 754"/>
              <p:cNvGrpSpPr/>
              <p:nvPr/>
            </p:nvGrpSpPr>
            <p:grpSpPr>
              <a:xfrm>
                <a:off x="535780" y="535781"/>
                <a:ext cx="6054332" cy="1785941"/>
                <a:chOff x="0" y="0"/>
                <a:chExt cx="6054330" cy="1785939"/>
              </a:xfrm>
            </p:grpSpPr>
            <p:sp>
              <p:nvSpPr>
                <p:cNvPr id="809" name="Rundad rektangel"/>
                <p:cNvSpPr/>
                <p:nvPr/>
              </p:nvSpPr>
              <p:spPr>
                <a:xfrm>
                  <a:off x="0" y="0"/>
                  <a:ext cx="6054331" cy="1785940"/>
                </a:xfrm>
                <a:prstGeom prst="roundRect">
                  <a:avLst>
                    <a:gd name="adj" fmla="val 15000"/>
                  </a:avLst>
                </a:prstGeom>
                <a:gradFill flip="none" rotWithShape="1">
                  <a:gsLst>
                    <a:gs pos="0">
                      <a:srgbClr val="6ED7FF"/>
                    </a:gs>
                    <a:gs pos="100000">
                      <a:srgbClr val="005473"/>
                    </a:gs>
                  </a:gsLst>
                  <a:path path="circle">
                    <a:fillToRect l="37721" t="-19636" r="62278" b="119636"/>
                  </a:path>
                </a:gra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10" name="Forskningsansats"/>
                <p:cNvSpPr txBox="1"/>
                <p:nvPr/>
              </p:nvSpPr>
              <p:spPr>
                <a:xfrm>
                  <a:off x="78462" y="435738"/>
                  <a:ext cx="5897407" cy="9144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Forskningsansats</a:t>
                  </a:r>
                </a:p>
              </p:txBody>
            </p:sp>
          </p:grpSp>
          <p:grpSp>
            <p:nvGrpSpPr>
              <p:cNvPr id="814" name="Shape 755"/>
              <p:cNvGrpSpPr/>
              <p:nvPr/>
            </p:nvGrpSpPr>
            <p:grpSpPr>
              <a:xfrm>
                <a:off x="714375" y="714375"/>
                <a:ext cx="6054331" cy="1785941"/>
                <a:chOff x="0" y="0"/>
                <a:chExt cx="6054330" cy="1785939"/>
              </a:xfrm>
            </p:grpSpPr>
            <p:sp>
              <p:nvSpPr>
                <p:cNvPr id="812" name="Rundad rektangel"/>
                <p:cNvSpPr/>
                <p:nvPr/>
              </p:nvSpPr>
              <p:spPr>
                <a:xfrm>
                  <a:off x="0" y="0"/>
                  <a:ext cx="6054331" cy="1785940"/>
                </a:xfrm>
                <a:prstGeom prst="roundRect">
                  <a:avLst>
                    <a:gd name="adj" fmla="val 15000"/>
                  </a:avLst>
                </a:prstGeom>
                <a:gradFill flip="none" rotWithShape="1">
                  <a:gsLst>
                    <a:gs pos="0">
                      <a:srgbClr val="6ED7FF"/>
                    </a:gs>
                    <a:gs pos="100000">
                      <a:srgbClr val="005473"/>
                    </a:gs>
                  </a:gsLst>
                  <a:path path="circle">
                    <a:fillToRect l="37721" t="-19636" r="62278" b="119636"/>
                  </a:path>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813" name="Forskningsansats"/>
                <p:cNvSpPr txBox="1"/>
                <p:nvPr/>
              </p:nvSpPr>
              <p:spPr>
                <a:xfrm>
                  <a:off x="78462" y="424313"/>
                  <a:ext cx="5897407" cy="9373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Forskningsansats</a:t>
                  </a:r>
                </a:p>
              </p:txBody>
            </p:sp>
          </p:grpSp>
        </p:grpSp>
        <p:grpSp>
          <p:nvGrpSpPr>
            <p:cNvPr id="818" name="Shape 757"/>
            <p:cNvGrpSpPr/>
            <p:nvPr/>
          </p:nvGrpSpPr>
          <p:grpSpPr>
            <a:xfrm>
              <a:off x="933852" y="-1"/>
              <a:ext cx="2628903" cy="2628903"/>
              <a:chOff x="0" y="0"/>
              <a:chExt cx="2628902" cy="2628902"/>
            </a:xfrm>
          </p:grpSpPr>
          <p:sp>
            <p:nvSpPr>
              <p:cNvPr id="816" name="Pil"/>
              <p:cNvSpPr/>
              <p:nvPr/>
            </p:nvSpPr>
            <p:spPr>
              <a:xfrm rot="2700000">
                <a:off x="348505" y="421482"/>
                <a:ext cx="1931892" cy="1785939"/>
              </a:xfrm>
              <a:prstGeom prst="rightArrow">
                <a:avLst>
                  <a:gd name="adj1" fmla="val 41428"/>
                  <a:gd name="adj2" fmla="val 42151"/>
                </a:avLst>
              </a:prstGeom>
              <a:gradFill flip="none" rotWithShape="1">
                <a:gsLst>
                  <a:gs pos="0">
                    <a:srgbClr val="FF70FF"/>
                  </a:gs>
                  <a:gs pos="100000">
                    <a:srgbClr val="8D1E88"/>
                  </a:gs>
                </a:gsLst>
                <a:path path="circle">
                  <a:fillToRect l="37721" t="-19636" r="62278" b="119636"/>
                </a:path>
              </a:gra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17" name="235"/>
              <p:cNvSpPr txBox="1"/>
              <p:nvPr/>
            </p:nvSpPr>
            <p:spPr>
              <a:xfrm rot="2700000">
                <a:off x="394177" y="746959"/>
                <a:ext cx="1620026" cy="9144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235</a:t>
                </a:r>
              </a:p>
            </p:txBody>
          </p:sp>
        </p:grpSp>
      </p:grpSp>
      <p:grpSp>
        <p:nvGrpSpPr>
          <p:cNvPr id="835" name="Group 766"/>
          <p:cNvGrpSpPr/>
          <p:nvPr/>
        </p:nvGrpSpPr>
        <p:grpSpPr>
          <a:xfrm>
            <a:off x="3714749" y="5001164"/>
            <a:ext cx="6637196" cy="6893269"/>
            <a:chOff x="0" y="0"/>
            <a:chExt cx="6637194" cy="6893268"/>
          </a:xfrm>
        </p:grpSpPr>
        <p:grpSp>
          <p:nvGrpSpPr>
            <p:cNvPr id="829" name="Group 762"/>
            <p:cNvGrpSpPr/>
            <p:nvPr/>
          </p:nvGrpSpPr>
          <p:grpSpPr>
            <a:xfrm>
              <a:off x="0" y="2529538"/>
              <a:ext cx="6411519" cy="2143128"/>
              <a:chOff x="0" y="0"/>
              <a:chExt cx="6411518" cy="2143126"/>
            </a:xfrm>
          </p:grpSpPr>
          <p:grpSp>
            <p:nvGrpSpPr>
              <p:cNvPr id="822" name="Shape 759"/>
              <p:cNvGrpSpPr/>
              <p:nvPr/>
            </p:nvGrpSpPr>
            <p:grpSpPr>
              <a:xfrm>
                <a:off x="-1" y="-1"/>
                <a:ext cx="6054333" cy="1785941"/>
                <a:chOff x="0" y="0"/>
                <a:chExt cx="6054331" cy="1785939"/>
              </a:xfrm>
            </p:grpSpPr>
            <p:sp>
              <p:nvSpPr>
                <p:cNvPr id="820" name="Rundad rektangel"/>
                <p:cNvSpPr/>
                <p:nvPr/>
              </p:nvSpPr>
              <p:spPr>
                <a:xfrm>
                  <a:off x="0" y="0"/>
                  <a:ext cx="6054332" cy="1785940"/>
                </a:xfrm>
                <a:prstGeom prst="roundRect">
                  <a:avLst>
                    <a:gd name="adj" fmla="val 15000"/>
                  </a:avLst>
                </a:prstGeom>
                <a:gradFill flip="none" rotWithShape="1">
                  <a:gsLst>
                    <a:gs pos="0">
                      <a:srgbClr val="B3DE6B"/>
                    </a:gs>
                    <a:gs pos="100000">
                      <a:srgbClr val="487004"/>
                    </a:gs>
                  </a:gsLst>
                  <a:path path="circle">
                    <a:fillToRect l="37721" t="-19636" r="62278" b="119636"/>
                  </a:path>
                </a:gra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21" name="Metodansats"/>
                <p:cNvSpPr txBox="1"/>
                <p:nvPr/>
              </p:nvSpPr>
              <p:spPr>
                <a:xfrm>
                  <a:off x="78462" y="435738"/>
                  <a:ext cx="5897407" cy="9144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Metodansats</a:t>
                  </a:r>
                </a:p>
              </p:txBody>
            </p:sp>
          </p:grpSp>
          <p:grpSp>
            <p:nvGrpSpPr>
              <p:cNvPr id="825" name="Shape 760"/>
              <p:cNvGrpSpPr/>
              <p:nvPr/>
            </p:nvGrpSpPr>
            <p:grpSpPr>
              <a:xfrm>
                <a:off x="178592" y="178593"/>
                <a:ext cx="6054333" cy="1785941"/>
                <a:chOff x="0" y="0"/>
                <a:chExt cx="6054331" cy="1785940"/>
              </a:xfrm>
            </p:grpSpPr>
            <p:sp>
              <p:nvSpPr>
                <p:cNvPr id="823" name="Rundad rektangel"/>
                <p:cNvSpPr/>
                <p:nvPr/>
              </p:nvSpPr>
              <p:spPr>
                <a:xfrm>
                  <a:off x="0" y="0"/>
                  <a:ext cx="6054332" cy="1785941"/>
                </a:xfrm>
                <a:prstGeom prst="roundRect">
                  <a:avLst>
                    <a:gd name="adj" fmla="val 15000"/>
                  </a:avLst>
                </a:prstGeom>
                <a:gradFill flip="none" rotWithShape="1">
                  <a:gsLst>
                    <a:gs pos="0">
                      <a:srgbClr val="B3DE6B"/>
                    </a:gs>
                    <a:gs pos="100000">
                      <a:srgbClr val="487004"/>
                    </a:gs>
                  </a:gsLst>
                  <a:path path="circle">
                    <a:fillToRect l="37721" t="-19636" r="62278" b="119636"/>
                  </a:path>
                </a:gra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24" name="Metodansats"/>
                <p:cNvSpPr txBox="1"/>
                <p:nvPr/>
              </p:nvSpPr>
              <p:spPr>
                <a:xfrm>
                  <a:off x="78462" y="435739"/>
                  <a:ext cx="5897407" cy="9144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Metodansats</a:t>
                  </a:r>
                </a:p>
              </p:txBody>
            </p:sp>
          </p:grpSp>
          <p:grpSp>
            <p:nvGrpSpPr>
              <p:cNvPr id="828" name="Shape 761"/>
              <p:cNvGrpSpPr/>
              <p:nvPr/>
            </p:nvGrpSpPr>
            <p:grpSpPr>
              <a:xfrm>
                <a:off x="357187" y="357187"/>
                <a:ext cx="6054332" cy="1785940"/>
                <a:chOff x="0" y="0"/>
                <a:chExt cx="6054331" cy="1785939"/>
              </a:xfrm>
            </p:grpSpPr>
            <p:sp>
              <p:nvSpPr>
                <p:cNvPr id="826" name="Rundad rektangel"/>
                <p:cNvSpPr/>
                <p:nvPr/>
              </p:nvSpPr>
              <p:spPr>
                <a:xfrm>
                  <a:off x="0" y="0"/>
                  <a:ext cx="6054332" cy="1785940"/>
                </a:xfrm>
                <a:prstGeom prst="roundRect">
                  <a:avLst>
                    <a:gd name="adj" fmla="val 15000"/>
                  </a:avLst>
                </a:prstGeom>
                <a:gradFill flip="none" rotWithShape="1">
                  <a:gsLst>
                    <a:gs pos="0">
                      <a:srgbClr val="B3DE6B"/>
                    </a:gs>
                    <a:gs pos="100000">
                      <a:srgbClr val="487004"/>
                    </a:gs>
                  </a:gsLst>
                  <a:path path="circle">
                    <a:fillToRect l="37721" t="-19636" r="62278" b="119636"/>
                  </a:path>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827" name="Metodologier"/>
                <p:cNvSpPr txBox="1"/>
                <p:nvPr/>
              </p:nvSpPr>
              <p:spPr>
                <a:xfrm>
                  <a:off x="78462" y="424313"/>
                  <a:ext cx="5897407" cy="9373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Metodologier</a:t>
                  </a:r>
                </a:p>
              </p:txBody>
            </p:sp>
          </p:grpSp>
        </p:grpSp>
        <p:sp>
          <p:nvSpPr>
            <p:cNvPr id="830" name="Shape 763"/>
            <p:cNvSpPr txBox="1"/>
            <p:nvPr/>
          </p:nvSpPr>
          <p:spPr>
            <a:xfrm>
              <a:off x="1984310" y="5036275"/>
              <a:ext cx="2080197" cy="933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baseline="3999" spc="-250" sz="5000">
                  <a:solidFill>
                    <a:srgbClr val="000000"/>
                  </a:solidFill>
                  <a:latin typeface="Oriya MN"/>
                  <a:ea typeface="Oriya MN"/>
                  <a:cs typeface="Oriya MN"/>
                  <a:sym typeface="Oriya MN"/>
                </a:defRPr>
              </a:lvl1pPr>
            </a:lstStyle>
            <a:p>
              <a:pPr/>
              <a:r>
                <a:t>Hur gör vi?</a:t>
              </a:r>
            </a:p>
          </p:txBody>
        </p:sp>
        <p:grpSp>
          <p:nvGrpSpPr>
            <p:cNvPr id="833" name="Shape 764"/>
            <p:cNvGrpSpPr/>
            <p:nvPr/>
          </p:nvGrpSpPr>
          <p:grpSpPr>
            <a:xfrm>
              <a:off x="4149867" y="0"/>
              <a:ext cx="2487328" cy="2487328"/>
              <a:chOff x="0" y="0"/>
              <a:chExt cx="2487327" cy="2487327"/>
            </a:xfrm>
          </p:grpSpPr>
          <p:sp>
            <p:nvSpPr>
              <p:cNvPr id="831" name="Pil"/>
              <p:cNvSpPr/>
              <p:nvPr/>
            </p:nvSpPr>
            <p:spPr>
              <a:xfrm rot="7500000">
                <a:off x="350694" y="350694"/>
                <a:ext cx="1785939" cy="1785939"/>
              </a:xfrm>
              <a:prstGeom prst="rightArrow">
                <a:avLst>
                  <a:gd name="adj1" fmla="val 39864"/>
                  <a:gd name="adj2" fmla="val 50435"/>
                </a:avLst>
              </a:prstGeom>
              <a:gradFill flip="none" rotWithShape="1">
                <a:gsLst>
                  <a:gs pos="0">
                    <a:srgbClr val="FF70FF"/>
                  </a:gs>
                  <a:gs pos="100000">
                    <a:srgbClr val="8D1E88"/>
                  </a:gs>
                </a:gsLst>
                <a:path path="circle">
                  <a:fillToRect l="37721" t="-19636" r="62278" b="119636"/>
                </a:path>
              </a:gradFill>
              <a:ln w="12700" cap="flat">
                <a:noFill/>
                <a:miter lim="400000"/>
              </a:ln>
              <a:effectLst/>
            </p:spPr>
            <p:txBody>
              <a:bodyPr wrap="square" lIns="38100" tIns="38100" rIns="38100" bIns="38100" numCol="1" anchor="ctr">
                <a:noAutofit/>
              </a:bodyP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32" name="235"/>
              <p:cNvSpPr txBox="1"/>
              <p:nvPr/>
            </p:nvSpPr>
            <p:spPr>
              <a:xfrm rot="7500000">
                <a:off x="633206" y="639366"/>
                <a:ext cx="1426869" cy="9144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defTabSz="647700">
                  <a:lnSpc>
                    <a:spcPts val="7000"/>
                  </a:lnSpc>
                  <a:defRPr baseline="4760" cap="all" spc="84" sz="4200">
                    <a:solidFill>
                      <a:srgbClr val="70BCE1"/>
                    </a:solidFill>
                    <a:latin typeface="Futura Condensed"/>
                    <a:ea typeface="Futura Condensed"/>
                    <a:cs typeface="Futura Condensed"/>
                    <a:sym typeface="Futura Condensed"/>
                  </a:defRPr>
                </a:lvl1pPr>
              </a:lstStyle>
              <a:p>
                <a:pPr/>
                <a:r>
                  <a:t>235</a:t>
                </a:r>
              </a:p>
            </p:txBody>
          </p:sp>
        </p:grpSp>
        <p:sp>
          <p:nvSpPr>
            <p:cNvPr id="834" name="Shape 765"/>
            <p:cNvSpPr txBox="1"/>
            <p:nvPr/>
          </p:nvSpPr>
          <p:spPr>
            <a:xfrm>
              <a:off x="2047087" y="6006076"/>
              <a:ext cx="1990362" cy="8871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baseline="3999" spc="-250" sz="5000">
                  <a:solidFill>
                    <a:srgbClr val="000000"/>
                  </a:solidFill>
                  <a:latin typeface="Oriya MN"/>
                  <a:ea typeface="Oriya MN"/>
                  <a:cs typeface="Oriya MN"/>
                  <a:sym typeface="Oriya MN"/>
                </a:defRPr>
              </a:lvl1pPr>
            </a:lstStyle>
            <a:p>
              <a:pPr/>
              <a:r>
                <a:t>(-ismerna)</a:t>
              </a:r>
            </a:p>
          </p:txBody>
        </p:sp>
      </p:grpSp>
      <p:sp>
        <p:nvSpPr>
          <p:cNvPr id="836" name="Shape 767"/>
          <p:cNvSpPr txBox="1"/>
          <p:nvPr/>
        </p:nvSpPr>
        <p:spPr>
          <a:xfrm>
            <a:off x="16077546" y="10364860"/>
            <a:ext cx="2099627" cy="9337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baseline="3999" spc="-250" sz="5000">
                <a:solidFill>
                  <a:srgbClr val="000000"/>
                </a:solidFill>
                <a:latin typeface="Oriya MN"/>
                <a:ea typeface="Oriya MN"/>
                <a:cs typeface="Oriya MN"/>
                <a:sym typeface="Oriya MN"/>
              </a:defRPr>
            </a:lvl1pPr>
          </a:lstStyle>
          <a:p>
            <a:pPr/>
            <a:r>
              <a:t>Vad gör vi?</a:t>
            </a:r>
          </a:p>
        </p:txBody>
      </p:sp>
      <p:sp>
        <p:nvSpPr>
          <p:cNvPr id="837" name="Shape 768"/>
          <p:cNvSpPr txBox="1"/>
          <p:nvPr>
            <p:ph type="sldNum" sz="quarter" idx="4294967295"/>
          </p:nvPr>
        </p:nvSpPr>
        <p:spPr>
          <a:xfrm>
            <a:off x="23631740" y="13142598"/>
            <a:ext cx="208993" cy="356415"/>
          </a:xfrm>
          <a:prstGeom prst="rect">
            <a:avLst/>
          </a:prstGeom>
          <a:extLst>
            <a:ext uri="{C572A759-6A51-4108-AA02-DFA0A04FC94B}">
              <ma14:wrappingTextBoxFlag xmlns:ma14="http://schemas.microsoft.com/office/mac/drawingml/2011/main" val="1"/>
            </a:ext>
          </a:extLst>
        </p:spPr>
        <p:txBody>
          <a:bodyPr/>
          <a:lstStyle>
            <a:lvl1pPr>
              <a:defRPr baseline="8332" spc="-120" sz="2400"/>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798"/>
                                        </p:tgtEl>
                                        <p:attrNameLst>
                                          <p:attrName>style.visibility</p:attrName>
                                        </p:attrNameLst>
                                      </p:cBhvr>
                                      <p:to>
                                        <p:strVal val="visible"/>
                                      </p:to>
                                    </p:set>
                                    <p:animEffect filter="fade" transition="in">
                                      <p:cBhvr>
                                        <p:cTn id="7" dur="1000"/>
                                        <p:tgtEl>
                                          <p:spTgt spid="79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799"/>
                                        </p:tgtEl>
                                        <p:attrNameLst>
                                          <p:attrName>style.visibility</p:attrName>
                                        </p:attrNameLst>
                                      </p:cBhvr>
                                      <p:to>
                                        <p:strVal val="visible"/>
                                      </p:to>
                                    </p:set>
                                    <p:animEffect filter="fade" transition="in">
                                      <p:cBhvr>
                                        <p:cTn id="12" dur="1000"/>
                                        <p:tgtEl>
                                          <p:spTgt spid="79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797"/>
                                        </p:tgtEl>
                                        <p:attrNameLst>
                                          <p:attrName>style.visibility</p:attrName>
                                        </p:attrNameLst>
                                      </p:cBhvr>
                                      <p:to>
                                        <p:strVal val="visible"/>
                                      </p:to>
                                    </p:set>
                                    <p:animEffect filter="fade" transition="in">
                                      <p:cBhvr>
                                        <p:cTn id="17" dur="1000"/>
                                        <p:tgtEl>
                                          <p:spTgt spid="797"/>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2" presetID="18" grpId="4" fill="hold">
                                  <p:stCondLst>
                                    <p:cond delay="0"/>
                                  </p:stCondLst>
                                  <p:iterate type="el" backwards="0">
                                    <p:tmAbs val="0"/>
                                  </p:iterate>
                                  <p:childTnLst>
                                    <p:set>
                                      <p:cBhvr>
                                        <p:cTn id="21" fill="hold"/>
                                        <p:tgtEl>
                                          <p:spTgt spid="835"/>
                                        </p:tgtEl>
                                        <p:attrNameLst>
                                          <p:attrName>style.visibility</p:attrName>
                                        </p:attrNameLst>
                                      </p:cBhvr>
                                      <p:to>
                                        <p:strVal val="visible"/>
                                      </p:to>
                                    </p:set>
                                    <p:animEffect filter="strips(downLeft)" transition="in">
                                      <p:cBhvr>
                                        <p:cTn id="22" dur="1000"/>
                                        <p:tgtEl>
                                          <p:spTgt spid="835"/>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836"/>
                                        </p:tgtEl>
                                        <p:attrNameLst>
                                          <p:attrName>style.visibility</p:attrName>
                                        </p:attrNameLst>
                                      </p:cBhvr>
                                      <p:to>
                                        <p:strVal val="visible"/>
                                      </p:to>
                                    </p:set>
                                    <p:animEffect filter="fade" transition="in">
                                      <p:cBhvr>
                                        <p:cTn id="27" dur="1000"/>
                                        <p:tgtEl>
                                          <p:spTgt spid="836"/>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6" presetID="18" grpId="6" fill="hold">
                                  <p:stCondLst>
                                    <p:cond delay="0"/>
                                  </p:stCondLst>
                                  <p:iterate type="el" backwards="0">
                                    <p:tmAbs val="0"/>
                                  </p:iterate>
                                  <p:childTnLst>
                                    <p:set>
                                      <p:cBhvr>
                                        <p:cTn id="31" fill="hold"/>
                                        <p:tgtEl>
                                          <p:spTgt spid="819"/>
                                        </p:tgtEl>
                                        <p:attrNameLst>
                                          <p:attrName>style.visibility</p:attrName>
                                        </p:attrNameLst>
                                      </p:cBhvr>
                                      <p:to>
                                        <p:strVal val="visible"/>
                                      </p:to>
                                    </p:set>
                                    <p:animEffect filter="strips(downRight)" transition="in">
                                      <p:cBhvr>
                                        <p:cTn id="32" dur="1000"/>
                                        <p:tgtEl>
                                          <p:spTgt spid="8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9" grpId="2"/>
      <p:bldP build="whole" bldLvl="1" animBg="1" rev="0" advAuto="0" spid="835" grpId="4"/>
      <p:bldP build="whole" bldLvl="1" animBg="1" rev="0" advAuto="0" spid="819" grpId="6"/>
      <p:bldP build="whole" bldLvl="1" animBg="1" rev="0" advAuto="0" spid="797" grpId="3"/>
      <p:bldP build="whole" bldLvl="1" animBg="1" rev="0" advAuto="0" spid="798" grpId="1"/>
      <p:bldP build="whole" bldLvl="1" animBg="1" rev="0" advAuto="0" spid="836" grpId="5"/>
    </p:bldLst>
  </p:timing>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39" name="droppedImage.pdf" descr="droppedImage.pdf"/>
          <p:cNvPicPr>
            <a:picLocks noChangeAspect="1"/>
          </p:cNvPicPr>
          <p:nvPr/>
        </p:nvPicPr>
        <p:blipFill>
          <a:blip r:embed="rId2">
            <a:extLst/>
          </a:blip>
          <a:stretch>
            <a:fillRect/>
          </a:stretch>
        </p:blipFill>
        <p:spPr>
          <a:xfrm>
            <a:off x="3530312" y="554620"/>
            <a:ext cx="17323375" cy="12606759"/>
          </a:xfrm>
          <a:prstGeom prst="rect">
            <a:avLst/>
          </a:prstGeom>
          <a:ln w="12700">
            <a:miter lim="400000"/>
          </a:ln>
        </p:spPr>
      </p:pic>
      <p:sp>
        <p:nvSpPr>
          <p:cNvPr id="840" name="Shape 771"/>
          <p:cNvSpPr txBox="1"/>
          <p:nvPr/>
        </p:nvSpPr>
        <p:spPr>
          <a:xfrm>
            <a:off x="15746092" y="800937"/>
            <a:ext cx="5917693" cy="14520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a:r>
              <a:t>Pertti Järvinens modell</a:t>
            </a:r>
          </a:p>
        </p:txBody>
      </p:sp>
      <p:grpSp>
        <p:nvGrpSpPr>
          <p:cNvPr id="843" name="Shape 772"/>
          <p:cNvGrpSpPr/>
          <p:nvPr/>
        </p:nvGrpSpPr>
        <p:grpSpPr>
          <a:xfrm>
            <a:off x="3543841" y="10879335"/>
            <a:ext cx="2071689" cy="1785940"/>
            <a:chOff x="0" y="0"/>
            <a:chExt cx="2071688" cy="1785939"/>
          </a:xfrm>
        </p:grpSpPr>
        <p:sp>
          <p:nvSpPr>
            <p:cNvPr id="841" name="Rund pratbubbla"/>
            <p:cNvSpPr/>
            <p:nvPr/>
          </p:nvSpPr>
          <p:spPr>
            <a:xfrm>
              <a:off x="0" y="0"/>
              <a:ext cx="2071689" cy="1785940"/>
            </a:xfrm>
            <a:prstGeom prst="wedgeEllipseCallout">
              <a:avLst>
                <a:gd name="adj1" fmla="val 118438"/>
                <a:gd name="adj2" fmla="val -7152"/>
              </a:avLst>
            </a:prstGeom>
            <a:solidFill>
              <a:srgbClr val="222222"/>
            </a:soli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FFFFFF"/>
                  </a:solidFill>
                  <a:latin typeface="Futura Condensed"/>
                  <a:ea typeface="Futura Condensed"/>
                  <a:cs typeface="Futura Condensed"/>
                  <a:sym typeface="Futura Condensed"/>
                </a:defRPr>
              </a:pPr>
            </a:p>
          </p:txBody>
        </p:sp>
        <p:sp>
          <p:nvSpPr>
            <p:cNvPr id="842" name="75%"/>
            <p:cNvSpPr txBox="1"/>
            <p:nvPr/>
          </p:nvSpPr>
          <p:spPr>
            <a:xfrm>
              <a:off x="303391" y="435738"/>
              <a:ext cx="1464905" cy="9144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FFFFFF"/>
                  </a:solidFill>
                  <a:latin typeface="Futura Condensed"/>
                  <a:ea typeface="Futura Condensed"/>
                  <a:cs typeface="Futura Condensed"/>
                  <a:sym typeface="Futura Condensed"/>
                </a:defRPr>
              </a:lvl1pPr>
            </a:lstStyle>
            <a:p>
              <a:pPr/>
              <a:r>
                <a:t>75%</a:t>
              </a:r>
            </a:p>
          </p:txBody>
        </p:sp>
      </p:grpSp>
      <p:sp>
        <p:nvSpPr>
          <p:cNvPr id="844" name="Shape 773"/>
          <p:cNvSpPr txBox="1"/>
          <p:nvPr>
            <p:ph type="sldNum" sz="quarter" idx="4294967295"/>
          </p:nvPr>
        </p:nvSpPr>
        <p:spPr>
          <a:xfrm>
            <a:off x="23411535" y="12802670"/>
            <a:ext cx="220778" cy="369521"/>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
        <p:nvSpPr>
          <p:cNvPr id="845" name="Shape 774"/>
          <p:cNvSpPr txBox="1"/>
          <p:nvPr/>
        </p:nvSpPr>
        <p:spPr>
          <a:xfrm>
            <a:off x="14809841" y="6013820"/>
            <a:ext cx="1042145" cy="10447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aseline="3332" spc="-300" sz="6000">
                <a:solidFill>
                  <a:srgbClr val="000000"/>
                </a:solidFill>
                <a:latin typeface="Futura Condensed"/>
                <a:ea typeface="Futura Condensed"/>
                <a:cs typeface="Futura Condensed"/>
                <a:sym typeface="Futura Condensed"/>
              </a:defRPr>
            </a:lvl1pPr>
          </a:lstStyle>
          <a:p>
            <a:pPr/>
            <a:r>
              <a:t>Design</a:t>
            </a:r>
          </a:p>
        </p:txBody>
      </p:sp>
      <p:sp>
        <p:nvSpPr>
          <p:cNvPr id="846" name="Shape 775"/>
          <p:cNvSpPr/>
          <p:nvPr/>
        </p:nvSpPr>
        <p:spPr>
          <a:xfrm>
            <a:off x="2331655" y="8705181"/>
            <a:ext cx="1270002" cy="1270002"/>
          </a:xfrm>
          <a:prstGeom prst="rightArrow">
            <a:avLst>
              <a:gd name="adj1" fmla="val 32000"/>
              <a:gd name="adj2" fmla="val 64000"/>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47" name="Shape 776"/>
          <p:cNvSpPr/>
          <p:nvPr/>
        </p:nvSpPr>
        <p:spPr>
          <a:xfrm>
            <a:off x="11250944" y="8794081"/>
            <a:ext cx="1270002" cy="1270002"/>
          </a:xfrm>
          <a:prstGeom prst="rightArrow">
            <a:avLst>
              <a:gd name="adj1" fmla="val 32000"/>
              <a:gd name="adj2" fmla="val 64000"/>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48" name="Shape 777"/>
          <p:cNvSpPr/>
          <p:nvPr/>
        </p:nvSpPr>
        <p:spPr>
          <a:xfrm>
            <a:off x="15404083" y="8844881"/>
            <a:ext cx="1270001" cy="1270002"/>
          </a:xfrm>
          <a:prstGeom prst="rightArrow">
            <a:avLst>
              <a:gd name="adj1" fmla="val 32000"/>
              <a:gd name="adj2" fmla="val 64000"/>
            </a:avLst>
          </a:prstGeom>
          <a:solidFill>
            <a:srgbClr val="222222"/>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49" name="Shape 778"/>
          <p:cNvSpPr/>
          <p:nvPr/>
        </p:nvSpPr>
        <p:spPr>
          <a:xfrm>
            <a:off x="11116785" y="11275624"/>
            <a:ext cx="1270002" cy="1270002"/>
          </a:xfrm>
          <a:prstGeom prst="rightArrow">
            <a:avLst>
              <a:gd name="adj1" fmla="val 32000"/>
              <a:gd name="adj2" fmla="val 64000"/>
            </a:avLst>
          </a:prstGeom>
          <a:solidFill>
            <a:srgbClr val="222222">
              <a:alpha val="62326"/>
            </a:srgbClr>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850" name="Shape 779"/>
          <p:cNvSpPr/>
          <p:nvPr/>
        </p:nvSpPr>
        <p:spPr>
          <a:xfrm>
            <a:off x="2197678" y="11137303"/>
            <a:ext cx="1270002" cy="1270002"/>
          </a:xfrm>
          <a:prstGeom prst="rightArrow">
            <a:avLst>
              <a:gd name="adj1" fmla="val 32000"/>
              <a:gd name="adj2" fmla="val 64000"/>
            </a:avLst>
          </a:prstGeom>
          <a:solidFill>
            <a:srgbClr val="222222">
              <a:alpha val="62326"/>
            </a:srgbClr>
          </a:solidFill>
          <a:ln w="12700">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843"/>
                                        </p:tgtEl>
                                        <p:attrNameLst>
                                          <p:attrName>style.visibility</p:attrName>
                                        </p:attrNameLst>
                                      </p:cBhvr>
                                      <p:to>
                                        <p:strVal val="visible"/>
                                      </p:to>
                                    </p:set>
                                    <p:animEffect filter="wipe(left)" transition="in">
                                      <p:cBhvr>
                                        <p:cTn id="7" dur="2000"/>
                                        <p:tgtEl>
                                          <p:spTgt spid="84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845"/>
                                        </p:tgtEl>
                                        <p:attrNameLst>
                                          <p:attrName>style.visibility</p:attrName>
                                        </p:attrNameLst>
                                      </p:cBhvr>
                                      <p:to>
                                        <p:strVal val="visible"/>
                                      </p:to>
                                    </p:set>
                                    <p:animEffect filter="fade" transition="in">
                                      <p:cBhvr>
                                        <p:cTn id="12" dur="1000"/>
                                        <p:tgtEl>
                                          <p:spTgt spid="84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3" fill="hold">
                                  <p:stCondLst>
                                    <p:cond delay="0"/>
                                  </p:stCondLst>
                                  <p:iterate type="el" backwards="0">
                                    <p:tmAbs val="0"/>
                                  </p:iterate>
                                  <p:childTnLst>
                                    <p:set>
                                      <p:cBhvr>
                                        <p:cTn id="16" fill="hold"/>
                                        <p:tgtEl>
                                          <p:spTgt spid="846"/>
                                        </p:tgtEl>
                                        <p:attrNameLst>
                                          <p:attrName>style.visibility</p:attrName>
                                        </p:attrNameLst>
                                      </p:cBhvr>
                                      <p:to>
                                        <p:strVal val="visible"/>
                                      </p:to>
                                    </p:set>
                                    <p:anim calcmode="lin" valueType="num">
                                      <p:cBhvr>
                                        <p:cTn id="17" dur="1000" fill="hold"/>
                                        <p:tgtEl>
                                          <p:spTgt spid="846"/>
                                        </p:tgtEl>
                                        <p:attrNameLst>
                                          <p:attrName>ppt_x</p:attrName>
                                        </p:attrNameLst>
                                      </p:cBhvr>
                                      <p:tavLst>
                                        <p:tav tm="0">
                                          <p:val>
                                            <p:strVal val="0-#ppt_w/2"/>
                                          </p:val>
                                        </p:tav>
                                        <p:tav tm="100000">
                                          <p:val>
                                            <p:strVal val="#ppt_x"/>
                                          </p:val>
                                        </p:tav>
                                      </p:tavLst>
                                    </p:anim>
                                    <p:anim calcmode="lin" valueType="num">
                                      <p:cBhvr>
                                        <p:cTn id="18" dur="1000" fill="hold"/>
                                        <p:tgtEl>
                                          <p:spTgt spid="84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 grpId="4" fill="hold">
                                  <p:stCondLst>
                                    <p:cond delay="0"/>
                                  </p:stCondLst>
                                  <p:iterate type="el" backwards="0">
                                    <p:tmAbs val="0"/>
                                  </p:iterate>
                                  <p:childTnLst>
                                    <p:set>
                                      <p:cBhvr>
                                        <p:cTn id="22" fill="hold"/>
                                        <p:tgtEl>
                                          <p:spTgt spid="847"/>
                                        </p:tgtEl>
                                        <p:attrNameLst>
                                          <p:attrName>style.visibility</p:attrName>
                                        </p:attrNameLst>
                                      </p:cBhvr>
                                      <p:to>
                                        <p:strVal val="visible"/>
                                      </p:to>
                                    </p:set>
                                    <p:anim calcmode="lin" valueType="num">
                                      <p:cBhvr>
                                        <p:cTn id="23" dur="1000" fill="hold"/>
                                        <p:tgtEl>
                                          <p:spTgt spid="847"/>
                                        </p:tgtEl>
                                        <p:attrNameLst>
                                          <p:attrName>ppt_x</p:attrName>
                                        </p:attrNameLst>
                                      </p:cBhvr>
                                      <p:tavLst>
                                        <p:tav tm="0">
                                          <p:val>
                                            <p:strVal val="0-#ppt_w/2"/>
                                          </p:val>
                                        </p:tav>
                                        <p:tav tm="100000">
                                          <p:val>
                                            <p:strVal val="#ppt_x"/>
                                          </p:val>
                                        </p:tav>
                                      </p:tavLst>
                                    </p:anim>
                                    <p:anim calcmode="lin" valueType="num">
                                      <p:cBhvr>
                                        <p:cTn id="24" dur="1000" fill="hold"/>
                                        <p:tgtEl>
                                          <p:spTgt spid="84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 grpId="5" fill="hold">
                                  <p:stCondLst>
                                    <p:cond delay="0"/>
                                  </p:stCondLst>
                                  <p:iterate type="el" backwards="0">
                                    <p:tmAbs val="0"/>
                                  </p:iterate>
                                  <p:childTnLst>
                                    <p:set>
                                      <p:cBhvr>
                                        <p:cTn id="28" fill="hold"/>
                                        <p:tgtEl>
                                          <p:spTgt spid="848"/>
                                        </p:tgtEl>
                                        <p:attrNameLst>
                                          <p:attrName>style.visibility</p:attrName>
                                        </p:attrNameLst>
                                      </p:cBhvr>
                                      <p:to>
                                        <p:strVal val="visible"/>
                                      </p:to>
                                    </p:set>
                                    <p:anim calcmode="lin" valueType="num">
                                      <p:cBhvr>
                                        <p:cTn id="29" dur="1000" fill="hold"/>
                                        <p:tgtEl>
                                          <p:spTgt spid="848"/>
                                        </p:tgtEl>
                                        <p:attrNameLst>
                                          <p:attrName>ppt_x</p:attrName>
                                        </p:attrNameLst>
                                      </p:cBhvr>
                                      <p:tavLst>
                                        <p:tav tm="0">
                                          <p:val>
                                            <p:strVal val="0-#ppt_w/2"/>
                                          </p:val>
                                        </p:tav>
                                        <p:tav tm="100000">
                                          <p:val>
                                            <p:strVal val="#ppt_x"/>
                                          </p:val>
                                        </p:tav>
                                      </p:tavLst>
                                    </p:anim>
                                    <p:anim calcmode="lin" valueType="num">
                                      <p:cBhvr>
                                        <p:cTn id="30" dur="1000" fill="hold"/>
                                        <p:tgtEl>
                                          <p:spTgt spid="84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 grpId="6" fill="hold">
                                  <p:stCondLst>
                                    <p:cond delay="0"/>
                                  </p:stCondLst>
                                  <p:iterate type="el" backwards="0">
                                    <p:tmAbs val="0"/>
                                  </p:iterate>
                                  <p:childTnLst>
                                    <p:set>
                                      <p:cBhvr>
                                        <p:cTn id="34" fill="hold"/>
                                        <p:tgtEl>
                                          <p:spTgt spid="849"/>
                                        </p:tgtEl>
                                        <p:attrNameLst>
                                          <p:attrName>style.visibility</p:attrName>
                                        </p:attrNameLst>
                                      </p:cBhvr>
                                      <p:to>
                                        <p:strVal val="visible"/>
                                      </p:to>
                                    </p:set>
                                    <p:anim calcmode="lin" valueType="num">
                                      <p:cBhvr>
                                        <p:cTn id="35" dur="1000" fill="hold"/>
                                        <p:tgtEl>
                                          <p:spTgt spid="849"/>
                                        </p:tgtEl>
                                        <p:attrNameLst>
                                          <p:attrName>ppt_x</p:attrName>
                                        </p:attrNameLst>
                                      </p:cBhvr>
                                      <p:tavLst>
                                        <p:tav tm="0">
                                          <p:val>
                                            <p:strVal val="0-#ppt_w/2"/>
                                          </p:val>
                                        </p:tav>
                                        <p:tav tm="100000">
                                          <p:val>
                                            <p:strVal val="#ppt_x"/>
                                          </p:val>
                                        </p:tav>
                                      </p:tavLst>
                                    </p:anim>
                                    <p:anim calcmode="lin" valueType="num">
                                      <p:cBhvr>
                                        <p:cTn id="36" dur="1000" fill="hold"/>
                                        <p:tgtEl>
                                          <p:spTgt spid="84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8" presetID="2" grpId="7" fill="hold">
                                  <p:stCondLst>
                                    <p:cond delay="0"/>
                                  </p:stCondLst>
                                  <p:iterate type="el" backwards="0">
                                    <p:tmAbs val="0"/>
                                  </p:iterate>
                                  <p:childTnLst>
                                    <p:set>
                                      <p:cBhvr>
                                        <p:cTn id="40" fill="hold"/>
                                        <p:tgtEl>
                                          <p:spTgt spid="850"/>
                                        </p:tgtEl>
                                        <p:attrNameLst>
                                          <p:attrName>style.visibility</p:attrName>
                                        </p:attrNameLst>
                                      </p:cBhvr>
                                      <p:to>
                                        <p:strVal val="visible"/>
                                      </p:to>
                                    </p:set>
                                    <p:anim calcmode="lin" valueType="num">
                                      <p:cBhvr>
                                        <p:cTn id="41" dur="1000" fill="hold"/>
                                        <p:tgtEl>
                                          <p:spTgt spid="850"/>
                                        </p:tgtEl>
                                        <p:attrNameLst>
                                          <p:attrName>ppt_x</p:attrName>
                                        </p:attrNameLst>
                                      </p:cBhvr>
                                      <p:tavLst>
                                        <p:tav tm="0">
                                          <p:val>
                                            <p:strVal val="0-#ppt_w/2"/>
                                          </p:val>
                                        </p:tav>
                                        <p:tav tm="100000">
                                          <p:val>
                                            <p:strVal val="#ppt_x"/>
                                          </p:val>
                                        </p:tav>
                                      </p:tavLst>
                                    </p:anim>
                                    <p:anim calcmode="lin" valueType="num">
                                      <p:cBhvr>
                                        <p:cTn id="42" dur="1000" fill="hold"/>
                                        <p:tgtEl>
                                          <p:spTgt spid="8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9" grpId="6"/>
      <p:bldP build="whole" bldLvl="1" animBg="1" rev="0" advAuto="0" spid="848" grpId="5"/>
      <p:bldP build="whole" bldLvl="1" animBg="1" rev="0" advAuto="0" spid="843" grpId="1"/>
      <p:bldP build="whole" bldLvl="1" animBg="1" rev="0" advAuto="0" spid="847" grpId="4"/>
      <p:bldP build="whole" bldLvl="1" animBg="1" rev="0" advAuto="0" spid="845" grpId="2"/>
      <p:bldP build="whole" bldLvl="1" animBg="1" rev="0" advAuto="0" spid="850" grpId="7"/>
      <p:bldP build="whole" bldLvl="1" animBg="1" rev="0" advAuto="0" spid="846" grpId="3"/>
    </p:bld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54" name="Shape 781"/>
          <p:cNvGrpSpPr/>
          <p:nvPr/>
        </p:nvGrpSpPr>
        <p:grpSpPr>
          <a:xfrm>
            <a:off x="6316265" y="1855786"/>
            <a:ext cx="10947798" cy="1785939"/>
            <a:chOff x="0" y="0"/>
            <a:chExt cx="10947796" cy="1785938"/>
          </a:xfrm>
        </p:grpSpPr>
        <p:sp>
          <p:nvSpPr>
            <p:cNvPr id="852" name="Rektangel"/>
            <p:cNvSpPr/>
            <p:nvPr/>
          </p:nvSpPr>
          <p:spPr>
            <a:xfrm>
              <a:off x="0" y="-1"/>
              <a:ext cx="10947798" cy="1785940"/>
            </a:xfrm>
            <a:prstGeom prst="rect">
              <a:avLst/>
            </a:prstGeom>
            <a:gradFill flip="none" rotWithShape="1">
              <a:gsLst>
                <a:gs pos="0">
                  <a:srgbClr val="FF2600"/>
                </a:gs>
                <a:gs pos="46632">
                  <a:srgbClr val="FFFFFF"/>
                </a:gs>
                <a:gs pos="100000">
                  <a:srgbClr val="FF2600"/>
                </a:gs>
              </a:gsLst>
              <a:lin ang="5400000" scaled="0"/>
            </a:gradFill>
            <a:ln w="12700" cap="flat">
              <a:noFill/>
              <a:miter lim="400000"/>
            </a:ln>
            <a:effectLst>
              <a:outerShdw sx="100000" sy="100000" kx="0" ky="0" algn="b" rotWithShape="0" blurRad="152400" dist="50800" dir="2700000">
                <a:srgbClr val="000000"/>
              </a:outerShdw>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853" name="Världsbild"/>
            <p:cNvSpPr txBox="1"/>
            <p:nvPr/>
          </p:nvSpPr>
          <p:spPr>
            <a:xfrm>
              <a:off x="0" y="424312"/>
              <a:ext cx="10947798" cy="9373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Världsbild</a:t>
              </a:r>
            </a:p>
          </p:txBody>
        </p:sp>
      </p:grpSp>
      <p:grpSp>
        <p:nvGrpSpPr>
          <p:cNvPr id="857" name="Shape 782"/>
          <p:cNvGrpSpPr/>
          <p:nvPr/>
        </p:nvGrpSpPr>
        <p:grpSpPr>
          <a:xfrm>
            <a:off x="6316265" y="3623864"/>
            <a:ext cx="10947798" cy="1785940"/>
            <a:chOff x="0" y="0"/>
            <a:chExt cx="10947796" cy="1785939"/>
          </a:xfrm>
        </p:grpSpPr>
        <p:sp>
          <p:nvSpPr>
            <p:cNvPr id="855" name="Rektangel"/>
            <p:cNvSpPr/>
            <p:nvPr/>
          </p:nvSpPr>
          <p:spPr>
            <a:xfrm>
              <a:off x="0" y="-1"/>
              <a:ext cx="10947798" cy="1785941"/>
            </a:xfrm>
            <a:prstGeom prst="rect">
              <a:avLst/>
            </a:prstGeom>
            <a:gradFill flip="none" rotWithShape="1">
              <a:gsLst>
                <a:gs pos="0">
                  <a:srgbClr val="4F8F00"/>
                </a:gs>
                <a:gs pos="46632">
                  <a:srgbClr val="FFFFFF"/>
                </a:gs>
                <a:gs pos="100000">
                  <a:srgbClr val="4F8F00"/>
                </a:gs>
              </a:gsLst>
              <a:lin ang="5400000" scaled="0"/>
            </a:gradFill>
            <a:ln w="12700" cap="flat">
              <a:noFill/>
              <a:miter lim="400000"/>
            </a:ln>
            <a:effectLst>
              <a:outerShdw sx="100000" sy="100000" kx="0" ky="0" algn="b" rotWithShape="0" blurRad="152400" dist="50800" dir="2700000">
                <a:srgbClr val="000000"/>
              </a:outerShdw>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856" name="vetenskapsteori"/>
            <p:cNvSpPr txBox="1"/>
            <p:nvPr/>
          </p:nvSpPr>
          <p:spPr>
            <a:xfrm>
              <a:off x="0" y="424313"/>
              <a:ext cx="10947798" cy="9373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vetenskapsteori</a:t>
              </a:r>
            </a:p>
          </p:txBody>
        </p:sp>
      </p:grpSp>
      <p:grpSp>
        <p:nvGrpSpPr>
          <p:cNvPr id="860" name="Shape 783"/>
          <p:cNvGrpSpPr/>
          <p:nvPr/>
        </p:nvGrpSpPr>
        <p:grpSpPr>
          <a:xfrm>
            <a:off x="6316265" y="5427662"/>
            <a:ext cx="10947798" cy="1785939"/>
            <a:chOff x="0" y="0"/>
            <a:chExt cx="10947796" cy="1785938"/>
          </a:xfrm>
        </p:grpSpPr>
        <p:sp>
          <p:nvSpPr>
            <p:cNvPr id="858" name="Rektangel"/>
            <p:cNvSpPr/>
            <p:nvPr/>
          </p:nvSpPr>
          <p:spPr>
            <a:xfrm>
              <a:off x="0" y="-1"/>
              <a:ext cx="10947798" cy="1785940"/>
            </a:xfrm>
            <a:prstGeom prst="rect">
              <a:avLst/>
            </a:prstGeom>
            <a:gradFill flip="none" rotWithShape="1">
              <a:gsLst>
                <a:gs pos="0">
                  <a:srgbClr val="0096FF"/>
                </a:gs>
                <a:gs pos="46632">
                  <a:srgbClr val="FFFFFF"/>
                </a:gs>
                <a:gs pos="100000">
                  <a:srgbClr val="0096FF"/>
                </a:gs>
              </a:gsLst>
              <a:lin ang="5400000" scaled="0"/>
            </a:gradFill>
            <a:ln w="12700" cap="flat">
              <a:noFill/>
              <a:miter lim="400000"/>
            </a:ln>
            <a:effectLst>
              <a:outerShdw sx="100000" sy="100000" kx="0" ky="0" algn="b" rotWithShape="0" blurRad="152400" dist="50800" dir="2700000">
                <a:srgbClr val="000000"/>
              </a:outerShdw>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859" name="Fo-ansats"/>
            <p:cNvSpPr txBox="1"/>
            <p:nvPr/>
          </p:nvSpPr>
          <p:spPr>
            <a:xfrm>
              <a:off x="0" y="424312"/>
              <a:ext cx="10947798" cy="9373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Fo-ansats</a:t>
              </a:r>
            </a:p>
          </p:txBody>
        </p:sp>
      </p:grpSp>
      <p:grpSp>
        <p:nvGrpSpPr>
          <p:cNvPr id="863" name="Shape 784"/>
          <p:cNvGrpSpPr/>
          <p:nvPr/>
        </p:nvGrpSpPr>
        <p:grpSpPr>
          <a:xfrm>
            <a:off x="3476623" y="1016396"/>
            <a:ext cx="2339581" cy="11680033"/>
            <a:chOff x="0" y="0"/>
            <a:chExt cx="2339579" cy="11680032"/>
          </a:xfrm>
        </p:grpSpPr>
        <p:sp>
          <p:nvSpPr>
            <p:cNvPr id="861" name="Pil"/>
            <p:cNvSpPr/>
            <p:nvPr/>
          </p:nvSpPr>
          <p:spPr>
            <a:xfrm rot="5400000">
              <a:off x="-4670227" y="4670226"/>
              <a:ext cx="11680033" cy="2339580"/>
            </a:xfrm>
            <a:prstGeom prst="rightArrow">
              <a:avLst>
                <a:gd name="adj1" fmla="val 55833"/>
                <a:gd name="adj2" fmla="val 34838"/>
              </a:avLst>
            </a:prstGeom>
            <a:gradFill flip="none" rotWithShape="1">
              <a:gsLst>
                <a:gs pos="0">
                  <a:srgbClr val="212121"/>
                </a:gs>
                <a:gs pos="32542">
                  <a:srgbClr val="909090"/>
                </a:gs>
                <a:gs pos="48186">
                  <a:srgbClr val="FFFFFF"/>
                </a:gs>
                <a:gs pos="62098">
                  <a:srgbClr val="909090"/>
                </a:gs>
                <a:gs pos="100000">
                  <a:srgbClr val="212121"/>
                </a:gs>
              </a:gsLst>
              <a:lin ang="5400000" scaled="0"/>
            </a:gradFill>
            <a:ln w="12700" cap="flat">
              <a:noFill/>
              <a:miter lim="400000"/>
            </a:ln>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862" name="Ökad konkretisering"/>
            <p:cNvSpPr txBox="1"/>
            <p:nvPr/>
          </p:nvSpPr>
          <p:spPr>
            <a:xfrm rot="5400000">
              <a:off x="-4442690" y="5143822"/>
              <a:ext cx="11224959" cy="9373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Ökad konkretisering</a:t>
              </a:r>
            </a:p>
          </p:txBody>
        </p:sp>
      </p:grpSp>
      <p:grpSp>
        <p:nvGrpSpPr>
          <p:cNvPr id="866" name="Shape 785"/>
          <p:cNvGrpSpPr/>
          <p:nvPr/>
        </p:nvGrpSpPr>
        <p:grpSpPr>
          <a:xfrm>
            <a:off x="6316265" y="7213600"/>
            <a:ext cx="10947798" cy="2589610"/>
            <a:chOff x="0" y="0"/>
            <a:chExt cx="10947796" cy="2589609"/>
          </a:xfrm>
        </p:grpSpPr>
        <p:sp>
          <p:nvSpPr>
            <p:cNvPr id="864" name="Rektangel"/>
            <p:cNvSpPr/>
            <p:nvPr/>
          </p:nvSpPr>
          <p:spPr>
            <a:xfrm>
              <a:off x="0" y="0"/>
              <a:ext cx="10947798" cy="2589610"/>
            </a:xfrm>
            <a:prstGeom prst="rect">
              <a:avLst/>
            </a:prstGeom>
            <a:gradFill flip="none" rotWithShape="1">
              <a:gsLst>
                <a:gs pos="0">
                  <a:srgbClr val="9437FF"/>
                </a:gs>
                <a:gs pos="46632">
                  <a:srgbClr val="FFFFFF"/>
                </a:gs>
                <a:gs pos="100000">
                  <a:srgbClr val="9437FF"/>
                </a:gs>
              </a:gsLst>
              <a:lin ang="5400000" scaled="0"/>
            </a:gradFill>
            <a:ln w="12700" cap="flat">
              <a:noFill/>
              <a:miter lim="400000"/>
            </a:ln>
            <a:effectLst>
              <a:outerShdw sx="100000" sy="100000" kx="0" ky="0" algn="b" rotWithShape="0" blurRad="152400" dist="50800" dir="2700000">
                <a:srgbClr val="000000"/>
              </a:outerShdw>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865" name="Datainsamlingsmetoder…"/>
            <p:cNvSpPr txBox="1"/>
            <p:nvPr/>
          </p:nvSpPr>
          <p:spPr>
            <a:xfrm>
              <a:off x="0" y="381648"/>
              <a:ext cx="10947798" cy="18263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p>
              <a:pPr defTabSz="647700">
                <a:lnSpc>
                  <a:spcPts val="7000"/>
                </a:lnSpc>
                <a:defRPr baseline="4760" cap="all" spc="84" sz="4200">
                  <a:solidFill>
                    <a:srgbClr val="000000"/>
                  </a:solidFill>
                  <a:latin typeface="Futura Bold"/>
                  <a:ea typeface="Futura Bold"/>
                  <a:cs typeface="Futura Bold"/>
                  <a:sym typeface="Futura Bold"/>
                </a:defRPr>
              </a:pPr>
              <a:r>
                <a:t>Datainsamlingsmetoder</a:t>
              </a:r>
            </a:p>
            <a:p>
              <a:pPr defTabSz="647700">
                <a:lnSpc>
                  <a:spcPts val="7000"/>
                </a:lnSpc>
                <a:defRPr baseline="4760" cap="all" spc="84" sz="4200">
                  <a:solidFill>
                    <a:srgbClr val="000000"/>
                  </a:solidFill>
                  <a:latin typeface="Futura Bold"/>
                  <a:ea typeface="Futura Bold"/>
                  <a:cs typeface="Futura Bold"/>
                  <a:sym typeface="Futura Bold"/>
                </a:defRPr>
              </a:pPr>
              <a:r>
                <a:t>Case, enkät, intervju etc.</a:t>
              </a:r>
            </a:p>
          </p:txBody>
        </p:sp>
      </p:grpSp>
      <p:sp>
        <p:nvSpPr>
          <p:cNvPr id="867" name="Shape 786"/>
          <p:cNvSpPr txBox="1"/>
          <p:nvPr/>
        </p:nvSpPr>
        <p:spPr>
          <a:xfrm>
            <a:off x="17693701" y="10927458"/>
            <a:ext cx="1117601" cy="16984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aseline="1998" spc="-500" sz="10000">
                <a:solidFill>
                  <a:srgbClr val="000000"/>
                </a:solidFill>
              </a:defRPr>
            </a:lvl1pPr>
          </a:lstStyle>
          <a:p>
            <a:pPr/>
            <a:r>
              <a:t>???</a:t>
            </a:r>
          </a:p>
        </p:txBody>
      </p:sp>
      <p:grpSp>
        <p:nvGrpSpPr>
          <p:cNvPr id="880" name="Group 791"/>
          <p:cNvGrpSpPr/>
          <p:nvPr/>
        </p:nvGrpSpPr>
        <p:grpSpPr>
          <a:xfrm>
            <a:off x="6375795" y="802083"/>
            <a:ext cx="10965661" cy="9411894"/>
            <a:chOff x="0" y="0"/>
            <a:chExt cx="10965659" cy="9411893"/>
          </a:xfrm>
        </p:grpSpPr>
        <p:grpSp>
          <p:nvGrpSpPr>
            <p:cNvPr id="870" name="Shape 787"/>
            <p:cNvGrpSpPr/>
            <p:nvPr/>
          </p:nvGrpSpPr>
          <p:grpSpPr>
            <a:xfrm>
              <a:off x="-1" y="-1"/>
              <a:ext cx="2339581" cy="9411894"/>
              <a:chOff x="0" y="0"/>
              <a:chExt cx="2339579" cy="9411892"/>
            </a:xfrm>
          </p:grpSpPr>
          <p:sp>
            <p:nvSpPr>
              <p:cNvPr id="868" name="Pil"/>
              <p:cNvSpPr/>
              <p:nvPr/>
            </p:nvSpPr>
            <p:spPr>
              <a:xfrm rot="16200000">
                <a:off x="-3536157" y="3536156"/>
                <a:ext cx="9411893" cy="2339580"/>
              </a:xfrm>
              <a:prstGeom prst="rightArrow">
                <a:avLst>
                  <a:gd name="adj1" fmla="val 55833"/>
                  <a:gd name="adj2" fmla="val 34838"/>
                </a:avLst>
              </a:prstGeom>
              <a:gradFill flip="none" rotWithShape="1">
                <a:gsLst>
                  <a:gs pos="0">
                    <a:srgbClr val="0FA4A1"/>
                  </a:gs>
                  <a:gs pos="46632">
                    <a:srgbClr val="FFFFFF"/>
                  </a:gs>
                  <a:gs pos="69618">
                    <a:srgbClr val="87D2D0"/>
                  </a:gs>
                  <a:gs pos="100000">
                    <a:srgbClr val="0FA4A1"/>
                  </a:gs>
                </a:gsLst>
                <a:lin ang="5400000" scaled="0"/>
              </a:gradFill>
              <a:ln w="12700" cap="flat">
                <a:noFill/>
                <a:miter lim="400000"/>
              </a:ln>
              <a:effectLst>
                <a:outerShdw sx="100000" sy="100000" kx="0" ky="0" algn="b" rotWithShape="0" blurRad="25400" dist="50800" dir="2700000">
                  <a:srgbClr val="000000"/>
                </a:outerShdw>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869" name="Kunskapsprocess"/>
              <p:cNvSpPr txBox="1"/>
              <p:nvPr/>
            </p:nvSpPr>
            <p:spPr>
              <a:xfrm rot="16200000">
                <a:off x="-3308620" y="4464827"/>
                <a:ext cx="8956819" cy="9373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Kunskapsprocess</a:t>
                </a:r>
              </a:p>
            </p:txBody>
          </p:sp>
        </p:grpSp>
        <p:grpSp>
          <p:nvGrpSpPr>
            <p:cNvPr id="873" name="Shape 788"/>
            <p:cNvGrpSpPr/>
            <p:nvPr/>
          </p:nvGrpSpPr>
          <p:grpSpPr>
            <a:xfrm>
              <a:off x="2875359" y="-1"/>
              <a:ext cx="2339581" cy="9411894"/>
              <a:chOff x="0" y="0"/>
              <a:chExt cx="2339579" cy="9411893"/>
            </a:xfrm>
          </p:grpSpPr>
          <p:sp>
            <p:nvSpPr>
              <p:cNvPr id="871" name="Pil"/>
              <p:cNvSpPr/>
              <p:nvPr/>
            </p:nvSpPr>
            <p:spPr>
              <a:xfrm rot="16200000">
                <a:off x="-3536157" y="3536156"/>
                <a:ext cx="9411894" cy="2339581"/>
              </a:xfrm>
              <a:prstGeom prst="rightArrow">
                <a:avLst>
                  <a:gd name="adj1" fmla="val 55833"/>
                  <a:gd name="adj2" fmla="val 34838"/>
                </a:avLst>
              </a:prstGeom>
              <a:gradFill flip="none" rotWithShape="1">
                <a:gsLst>
                  <a:gs pos="0">
                    <a:srgbClr val="0FA4A1"/>
                  </a:gs>
                  <a:gs pos="46632">
                    <a:srgbClr val="FFFFFF"/>
                  </a:gs>
                  <a:gs pos="100000">
                    <a:srgbClr val="0FA4A1"/>
                  </a:gs>
                </a:gsLst>
                <a:lin ang="5400000" scaled="0"/>
              </a:gradFill>
              <a:ln w="12700" cap="flat">
                <a:noFill/>
                <a:miter lim="400000"/>
              </a:ln>
              <a:effectLst>
                <a:outerShdw sx="100000" sy="100000" kx="0" ky="0" algn="b" rotWithShape="0" blurRad="25400" dist="50800" dir="2700000">
                  <a:srgbClr val="000000"/>
                </a:outerShdw>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872" name="Kunskapsprocess"/>
              <p:cNvSpPr txBox="1"/>
              <p:nvPr/>
            </p:nvSpPr>
            <p:spPr>
              <a:xfrm rot="16200000">
                <a:off x="-3308621" y="4464827"/>
                <a:ext cx="8956821" cy="9373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Kunskapsprocess</a:t>
                </a:r>
              </a:p>
            </p:txBody>
          </p:sp>
        </p:grpSp>
        <p:grpSp>
          <p:nvGrpSpPr>
            <p:cNvPr id="876" name="Shape 789"/>
            <p:cNvGrpSpPr/>
            <p:nvPr/>
          </p:nvGrpSpPr>
          <p:grpSpPr>
            <a:xfrm>
              <a:off x="5750719" y="-1"/>
              <a:ext cx="2339581" cy="9411894"/>
              <a:chOff x="0" y="0"/>
              <a:chExt cx="2339579" cy="9411892"/>
            </a:xfrm>
          </p:grpSpPr>
          <p:sp>
            <p:nvSpPr>
              <p:cNvPr id="874" name="Pil"/>
              <p:cNvSpPr/>
              <p:nvPr/>
            </p:nvSpPr>
            <p:spPr>
              <a:xfrm rot="16200000">
                <a:off x="-3536157" y="3536156"/>
                <a:ext cx="9411893" cy="2339580"/>
              </a:xfrm>
              <a:prstGeom prst="rightArrow">
                <a:avLst>
                  <a:gd name="adj1" fmla="val 55833"/>
                  <a:gd name="adj2" fmla="val 34838"/>
                </a:avLst>
              </a:prstGeom>
              <a:gradFill flip="none" rotWithShape="1">
                <a:gsLst>
                  <a:gs pos="0">
                    <a:srgbClr val="0FA4A1"/>
                  </a:gs>
                  <a:gs pos="32100">
                    <a:srgbClr val="87D2D0"/>
                  </a:gs>
                  <a:gs pos="46632">
                    <a:srgbClr val="FFFFFF"/>
                  </a:gs>
                  <a:gs pos="100000">
                    <a:srgbClr val="0FA4A1"/>
                  </a:gs>
                </a:gsLst>
                <a:lin ang="5400000" scaled="0"/>
              </a:gradFill>
              <a:ln w="12700" cap="flat">
                <a:noFill/>
                <a:miter lim="400000"/>
              </a:ln>
              <a:effectLst>
                <a:outerShdw sx="100000" sy="100000" kx="0" ky="0" algn="b" rotWithShape="0" blurRad="25400" dist="50800" dir="2700000">
                  <a:srgbClr val="000000"/>
                </a:outerShdw>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875" name="Kunskapsprocess"/>
              <p:cNvSpPr txBox="1"/>
              <p:nvPr/>
            </p:nvSpPr>
            <p:spPr>
              <a:xfrm rot="16200000">
                <a:off x="-3308620" y="4464827"/>
                <a:ext cx="8956819" cy="9373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Kunskapsprocess</a:t>
                </a:r>
              </a:p>
            </p:txBody>
          </p:sp>
        </p:grpSp>
        <p:grpSp>
          <p:nvGrpSpPr>
            <p:cNvPr id="879" name="Shape 790"/>
            <p:cNvGrpSpPr/>
            <p:nvPr/>
          </p:nvGrpSpPr>
          <p:grpSpPr>
            <a:xfrm>
              <a:off x="8626079" y="-1"/>
              <a:ext cx="2339581" cy="9411894"/>
              <a:chOff x="0" y="0"/>
              <a:chExt cx="2339579" cy="9411892"/>
            </a:xfrm>
          </p:grpSpPr>
          <p:sp>
            <p:nvSpPr>
              <p:cNvPr id="877" name="Pil"/>
              <p:cNvSpPr/>
              <p:nvPr/>
            </p:nvSpPr>
            <p:spPr>
              <a:xfrm rot="16200000">
                <a:off x="-3536157" y="3536156"/>
                <a:ext cx="9411893" cy="2339580"/>
              </a:xfrm>
              <a:prstGeom prst="rightArrow">
                <a:avLst>
                  <a:gd name="adj1" fmla="val 55833"/>
                  <a:gd name="adj2" fmla="val 34838"/>
                </a:avLst>
              </a:prstGeom>
              <a:gradFill flip="none" rotWithShape="1">
                <a:gsLst>
                  <a:gs pos="0">
                    <a:srgbClr val="73FDFF"/>
                  </a:gs>
                  <a:gs pos="33812">
                    <a:srgbClr val="87D2D0"/>
                  </a:gs>
                  <a:gs pos="46632">
                    <a:srgbClr val="FFFFFF"/>
                  </a:gs>
                  <a:gs pos="100000">
                    <a:srgbClr val="0FA4A1"/>
                  </a:gs>
                </a:gsLst>
                <a:lin ang="5400000" scaled="0"/>
              </a:gradFill>
              <a:ln w="12700" cap="flat">
                <a:noFill/>
                <a:miter lim="400000"/>
              </a:ln>
              <a:effectLst>
                <a:outerShdw sx="100000" sy="100000" kx="0" ky="0" algn="b" rotWithShape="0" blurRad="25400" dist="50800" dir="2700000">
                  <a:srgbClr val="000000"/>
                </a:outerShdw>
              </a:effectLst>
            </p:spPr>
            <p:txBody>
              <a:bodyPr wrap="square" lIns="38100" tIns="38100" rIns="38100" bIns="38100" numCol="1" anchor="ctr">
                <a:noAutofit/>
              </a:bodyPr>
              <a:lstStyle/>
              <a:p>
                <a:pPr defTabSz="647700">
                  <a:lnSpc>
                    <a:spcPts val="7000"/>
                  </a:lnSpc>
                  <a:defRPr baseline="4760" cap="all" spc="84" sz="4200">
                    <a:solidFill>
                      <a:srgbClr val="000000"/>
                    </a:solidFill>
                    <a:latin typeface="Futura Bold"/>
                    <a:ea typeface="Futura Bold"/>
                    <a:cs typeface="Futura Bold"/>
                    <a:sym typeface="Futura Bold"/>
                  </a:defRPr>
                </a:pPr>
              </a:p>
            </p:txBody>
          </p:sp>
          <p:sp>
            <p:nvSpPr>
              <p:cNvPr id="878" name="Kunskapsprocess"/>
              <p:cNvSpPr txBox="1"/>
              <p:nvPr/>
            </p:nvSpPr>
            <p:spPr>
              <a:xfrm rot="16200000">
                <a:off x="-3308620" y="4464827"/>
                <a:ext cx="8956819" cy="9373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defTabSz="647700">
                  <a:lnSpc>
                    <a:spcPts val="7000"/>
                  </a:lnSpc>
                  <a:defRPr baseline="4760" cap="all" spc="84" sz="4200">
                    <a:solidFill>
                      <a:srgbClr val="000000"/>
                    </a:solidFill>
                    <a:latin typeface="Futura Bold"/>
                    <a:ea typeface="Futura Bold"/>
                    <a:cs typeface="Futura Bold"/>
                    <a:sym typeface="Futura Bold"/>
                  </a:defRPr>
                </a:lvl1pPr>
              </a:lstStyle>
              <a:p>
                <a:pPr/>
                <a:r>
                  <a:t>Kunskapsprocess</a:t>
                </a:r>
              </a:p>
            </p:txBody>
          </p:sp>
        </p:grpSp>
      </p:grpSp>
      <p:sp>
        <p:nvSpPr>
          <p:cNvPr id="881" name="Shape 792"/>
          <p:cNvSpPr/>
          <p:nvPr/>
        </p:nvSpPr>
        <p:spPr>
          <a:xfrm>
            <a:off x="16244689" y="4313818"/>
            <a:ext cx="3480170" cy="7695798"/>
          </a:xfrm>
          <a:custGeom>
            <a:avLst/>
            <a:gdLst/>
            <a:ahLst/>
            <a:cxnLst>
              <a:cxn ang="0">
                <a:pos x="wd2" y="hd2"/>
              </a:cxn>
              <a:cxn ang="5400000">
                <a:pos x="wd2" y="hd2"/>
              </a:cxn>
              <a:cxn ang="10800000">
                <a:pos x="wd2" y="hd2"/>
              </a:cxn>
              <a:cxn ang="16200000">
                <a:pos x="wd2" y="hd2"/>
              </a:cxn>
            </a:cxnLst>
            <a:rect l="0" t="0" r="r" b="b"/>
            <a:pathLst>
              <a:path w="20829" h="21600" fill="norm" stroke="1" extrusionOk="0">
                <a:moveTo>
                  <a:pt x="0" y="21600"/>
                </a:moveTo>
                <a:cubicBezTo>
                  <a:pt x="0" y="21600"/>
                  <a:pt x="15485" y="16899"/>
                  <a:pt x="18500" y="14840"/>
                </a:cubicBezTo>
                <a:cubicBezTo>
                  <a:pt x="21600" y="12723"/>
                  <a:pt x="21598" y="6366"/>
                  <a:pt x="18538" y="4101"/>
                </a:cubicBezTo>
                <a:cubicBezTo>
                  <a:pt x="15774" y="2055"/>
                  <a:pt x="4844" y="0"/>
                  <a:pt x="4844" y="0"/>
                </a:cubicBezTo>
              </a:path>
            </a:pathLst>
          </a:custGeom>
          <a:ln w="139700">
            <a:solidFill>
              <a:srgbClr val="515151"/>
            </a:solidFill>
            <a:miter lim="400000"/>
            <a:tailEnd type="triangle"/>
          </a:ln>
        </p:spPr>
        <p:txBody>
          <a:bodyPr lIns="38100" tIns="38100" rIns="38100" bIns="38100" anchor="ctr"/>
          <a:lstStyle/>
          <a:p>
            <a:pPr>
              <a:defRPr>
                <a:solidFill>
                  <a:srgbClr val="FFFFFF"/>
                </a:solidFill>
              </a:defRPr>
            </a:pPr>
          </a:p>
        </p:txBody>
      </p:sp>
      <p:sp>
        <p:nvSpPr>
          <p:cNvPr id="882" name="Shape 793"/>
          <p:cNvSpPr txBox="1"/>
          <p:nvPr>
            <p:ph type="sldNum" sz="quarter" idx="4294967295"/>
          </p:nvPr>
        </p:nvSpPr>
        <p:spPr>
          <a:xfrm>
            <a:off x="23411535" y="13158270"/>
            <a:ext cx="220778" cy="369521"/>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
        <p:nvSpPr>
          <p:cNvPr id="883" name="Shape 794"/>
          <p:cNvSpPr txBox="1"/>
          <p:nvPr>
            <p:ph type="body" sz="quarter" idx="1"/>
          </p:nvPr>
        </p:nvSpPr>
        <p:spPr>
          <a:xfrm>
            <a:off x="7131018" y="10857717"/>
            <a:ext cx="8870202" cy="2188804"/>
          </a:xfrm>
          <a:prstGeom prst="rect">
            <a:avLst/>
          </a:prstGeom>
          <a:noFill/>
        </p:spPr>
        <p:txBody>
          <a:bodyPr lIns="50800" tIns="50800" rIns="50800" bIns="50800"/>
          <a:lstStyle/>
          <a:p>
            <a:pPr marL="818179" indent="-526078" algn="l" defTabSz="537463">
              <a:spcBef>
                <a:spcPts val="100"/>
              </a:spcBef>
              <a:buSzPct val="100000"/>
              <a:buChar char="•"/>
              <a:defRPr baseline="0" cap="none" spc="0" sz="4968">
                <a:solidFill>
                  <a:srgbClr val="515151"/>
                </a:solidFill>
                <a:latin typeface="Futura Bold"/>
                <a:ea typeface="Futura Bold"/>
                <a:cs typeface="Futura Bold"/>
                <a:sym typeface="Futura Bold"/>
              </a:defRPr>
            </a:pPr>
            <a:r>
              <a:t>Induktion – Deduktion</a:t>
            </a:r>
          </a:p>
          <a:p>
            <a:pPr marL="818179" indent="-526078" algn="l" defTabSz="537463">
              <a:spcBef>
                <a:spcPts val="100"/>
              </a:spcBef>
              <a:buSzPct val="100000"/>
              <a:buChar char="•"/>
              <a:defRPr baseline="0" cap="none" spc="0" sz="4968">
                <a:solidFill>
                  <a:srgbClr val="515151"/>
                </a:solidFill>
                <a:latin typeface="Futura Bold"/>
                <a:ea typeface="Futura Bold"/>
                <a:cs typeface="Futura Bold"/>
                <a:sym typeface="Futura Bold"/>
              </a:defRPr>
            </a:pPr>
            <a:r>
              <a:t>Kvantitativ – Kvalitativ</a:t>
            </a:r>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854"/>
                                        </p:tgtEl>
                                        <p:attrNameLst>
                                          <p:attrName>style.visibility</p:attrName>
                                        </p:attrNameLst>
                                      </p:cBhvr>
                                      <p:to>
                                        <p:strVal val="visible"/>
                                      </p:to>
                                    </p:set>
                                    <p:animEffect filter="fade" transition="in">
                                      <p:cBhvr>
                                        <p:cTn id="7" dur="1500"/>
                                        <p:tgtEl>
                                          <p:spTgt spid="85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857"/>
                                        </p:tgtEl>
                                        <p:attrNameLst>
                                          <p:attrName>style.visibility</p:attrName>
                                        </p:attrNameLst>
                                      </p:cBhvr>
                                      <p:to>
                                        <p:strVal val="visible"/>
                                      </p:to>
                                    </p:set>
                                    <p:animEffect filter="fade" transition="in">
                                      <p:cBhvr>
                                        <p:cTn id="12" dur="1500"/>
                                        <p:tgtEl>
                                          <p:spTgt spid="85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860"/>
                                        </p:tgtEl>
                                        <p:attrNameLst>
                                          <p:attrName>style.visibility</p:attrName>
                                        </p:attrNameLst>
                                      </p:cBhvr>
                                      <p:to>
                                        <p:strVal val="visible"/>
                                      </p:to>
                                    </p:set>
                                    <p:animEffect filter="fade" transition="in">
                                      <p:cBhvr>
                                        <p:cTn id="17" dur="1500"/>
                                        <p:tgtEl>
                                          <p:spTgt spid="86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866"/>
                                        </p:tgtEl>
                                        <p:attrNameLst>
                                          <p:attrName>style.visibility</p:attrName>
                                        </p:attrNameLst>
                                      </p:cBhvr>
                                      <p:to>
                                        <p:strVal val="visible"/>
                                      </p:to>
                                    </p:set>
                                    <p:animEffect filter="fade" transition="in">
                                      <p:cBhvr>
                                        <p:cTn id="22" dur="1500"/>
                                        <p:tgtEl>
                                          <p:spTgt spid="866"/>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 presetID="22" grpId="5" fill="hold">
                                  <p:stCondLst>
                                    <p:cond delay="0"/>
                                  </p:stCondLst>
                                  <p:iterate type="el" backwards="0">
                                    <p:tmAbs val="0"/>
                                  </p:iterate>
                                  <p:childTnLst>
                                    <p:set>
                                      <p:cBhvr>
                                        <p:cTn id="26" fill="hold"/>
                                        <p:tgtEl>
                                          <p:spTgt spid="863"/>
                                        </p:tgtEl>
                                        <p:attrNameLst>
                                          <p:attrName>style.visibility</p:attrName>
                                        </p:attrNameLst>
                                      </p:cBhvr>
                                      <p:to>
                                        <p:strVal val="visible"/>
                                      </p:to>
                                    </p:set>
                                    <p:animEffect filter="wipe(up)" transition="in">
                                      <p:cBhvr>
                                        <p:cTn id="27" dur="1000"/>
                                        <p:tgtEl>
                                          <p:spTgt spid="863"/>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6" fill="hold">
                                  <p:stCondLst>
                                    <p:cond delay="0"/>
                                  </p:stCondLst>
                                  <p:iterate type="el" backwards="0">
                                    <p:tmAbs val="0"/>
                                  </p:iterate>
                                  <p:childTnLst>
                                    <p:set>
                                      <p:cBhvr>
                                        <p:cTn id="31" fill="hold"/>
                                        <p:tgtEl>
                                          <p:spTgt spid="883"/>
                                        </p:tgtEl>
                                        <p:attrNameLst>
                                          <p:attrName>style.visibility</p:attrName>
                                        </p:attrNameLst>
                                      </p:cBhvr>
                                      <p:to>
                                        <p:strVal val="visible"/>
                                      </p:to>
                                    </p:set>
                                    <p:animEffect filter="fade" transition="in">
                                      <p:cBhvr>
                                        <p:cTn id="32" dur="1000"/>
                                        <p:tgtEl>
                                          <p:spTgt spid="883"/>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7" fill="hold">
                                  <p:stCondLst>
                                    <p:cond delay="0"/>
                                  </p:stCondLst>
                                  <p:iterate type="el" backwards="0">
                                    <p:tmAbs val="0"/>
                                  </p:iterate>
                                  <p:childTnLst>
                                    <p:set>
                                      <p:cBhvr>
                                        <p:cTn id="36" fill="hold"/>
                                        <p:tgtEl>
                                          <p:spTgt spid="867"/>
                                        </p:tgtEl>
                                        <p:attrNameLst>
                                          <p:attrName>style.visibility</p:attrName>
                                        </p:attrNameLst>
                                      </p:cBhvr>
                                      <p:to>
                                        <p:strVal val="visible"/>
                                      </p:to>
                                    </p:set>
                                    <p:animEffect filter="fade" transition="in">
                                      <p:cBhvr>
                                        <p:cTn id="37" dur="1500"/>
                                        <p:tgtEl>
                                          <p:spTgt spid="867"/>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4" presetID="22" grpId="8" fill="hold">
                                  <p:stCondLst>
                                    <p:cond delay="0"/>
                                  </p:stCondLst>
                                  <p:iterate type="el" backwards="0">
                                    <p:tmAbs val="0"/>
                                  </p:iterate>
                                  <p:childTnLst>
                                    <p:set>
                                      <p:cBhvr>
                                        <p:cTn id="41" fill="hold"/>
                                        <p:tgtEl>
                                          <p:spTgt spid="880"/>
                                        </p:tgtEl>
                                        <p:attrNameLst>
                                          <p:attrName>style.visibility</p:attrName>
                                        </p:attrNameLst>
                                      </p:cBhvr>
                                      <p:to>
                                        <p:strVal val="visible"/>
                                      </p:to>
                                    </p:set>
                                    <p:animEffect filter="wipe(down)" transition="in">
                                      <p:cBhvr>
                                        <p:cTn id="42" dur="1000"/>
                                        <p:tgtEl>
                                          <p:spTgt spid="880"/>
                                        </p:tgtEl>
                                      </p:cBhvr>
                                    </p:animEffect>
                                  </p:childTnLst>
                                </p:cTn>
                              </p:par>
                            </p:childTnLst>
                          </p:cTn>
                        </p:par>
                      </p:childTnLst>
                    </p:cTn>
                  </p:par>
                  <p:par>
                    <p:cTn id="43" fill="hold">
                      <p:stCondLst>
                        <p:cond delay="indefinite"/>
                      </p:stCondLst>
                      <p:childTnLst>
                        <p:par>
                          <p:cTn id="44" fill="hold">
                            <p:stCondLst>
                              <p:cond delay="0"/>
                            </p:stCondLst>
                            <p:childTnLst>
                              <p:par>
                                <p:cTn id="45" presetClass="exit" nodeType="clickEffect" presetSubtype="4" presetID="22" grpId="9" fill="hold">
                                  <p:stCondLst>
                                    <p:cond delay="0"/>
                                  </p:stCondLst>
                                  <p:iterate type="el" backwards="0">
                                    <p:tmAbs val="0"/>
                                  </p:iterate>
                                  <p:childTnLst>
                                    <p:animEffect filter="wipe(down)" transition="out">
                                      <p:cBhvr>
                                        <p:cTn id="46" dur="2500" fill="hold"/>
                                        <p:tgtEl>
                                          <p:spTgt spid="867"/>
                                        </p:tgtEl>
                                      </p:cBhvr>
                                    </p:animEffect>
                                    <p:set>
                                      <p:cBhvr>
                                        <p:cTn id="47" fill="hold">
                                          <p:stCondLst>
                                            <p:cond delay="2499"/>
                                          </p:stCondLst>
                                        </p:cTn>
                                        <p:tgtEl>
                                          <p:spTgt spid="86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4" presetID="22" grpId="10" fill="hold">
                                  <p:stCondLst>
                                    <p:cond delay="0"/>
                                  </p:stCondLst>
                                  <p:iterate type="el" backwards="0">
                                    <p:tmAbs val="0"/>
                                  </p:iterate>
                                  <p:childTnLst>
                                    <p:set>
                                      <p:cBhvr>
                                        <p:cTn id="51" fill="hold"/>
                                        <p:tgtEl>
                                          <p:spTgt spid="881"/>
                                        </p:tgtEl>
                                        <p:attrNameLst>
                                          <p:attrName>style.visibility</p:attrName>
                                        </p:attrNameLst>
                                      </p:cBhvr>
                                      <p:to>
                                        <p:strVal val="visible"/>
                                      </p:to>
                                    </p:set>
                                    <p:animEffect filter="wipe(down)" transition="in">
                                      <p:cBhvr>
                                        <p:cTn id="52" dur="1000"/>
                                        <p:tgtEl>
                                          <p:spTgt spid="8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3" grpId="6"/>
      <p:bldP build="whole" bldLvl="1" animBg="1" rev="0" advAuto="0" spid="866" grpId="4"/>
      <p:bldP build="whole" bldLvl="1" animBg="1" rev="0" advAuto="0" spid="880" grpId="8"/>
      <p:bldP build="whole" bldLvl="1" animBg="1" rev="0" advAuto="0" spid="867" grpId="9"/>
      <p:bldP build="whole" bldLvl="1" animBg="1" rev="0" advAuto="0" spid="860" grpId="3"/>
      <p:bldP build="whole" bldLvl="1" animBg="1" rev="0" advAuto="0" spid="881" grpId="10"/>
      <p:bldP build="whole" bldLvl="1" animBg="1" rev="0" advAuto="0" spid="863" grpId="5"/>
      <p:bldP build="whole" bldLvl="1" animBg="1" rev="0" advAuto="0" spid="854" grpId="1"/>
      <p:bldP build="whole" bldLvl="1" animBg="1" rev="0" advAuto="0" spid="857" grpId="2"/>
      <p:bldP build="whole" bldLvl="1" animBg="1" rev="0" advAuto="0" spid="867" grpId="7"/>
    </p:bldLst>
  </p:timing>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5" name="Shape 796"/>
          <p:cNvSpPr txBox="1"/>
          <p:nvPr>
            <p:ph type="body" sz="quarter" idx="1"/>
          </p:nvPr>
        </p:nvSpPr>
        <p:spPr>
          <a:xfrm>
            <a:off x="2440313" y="4689395"/>
            <a:ext cx="8610504" cy="684373"/>
          </a:xfrm>
          <a:prstGeom prst="rect">
            <a:avLst/>
          </a:prstGeom>
          <a:solidFill>
            <a:srgbClr val="F8701D"/>
          </a:solidFill>
        </p:spPr>
        <p:txBody>
          <a:bodyPr/>
          <a:lstStyle/>
          <a:p>
            <a:pPr>
              <a:defRPr>
                <a:solidFill>
                  <a:srgbClr val="FFFFFF"/>
                </a:solidFill>
              </a:defRPr>
            </a:pPr>
          </a:p>
        </p:txBody>
      </p:sp>
      <p:pic>
        <p:nvPicPr>
          <p:cNvPr id="886" name="pasted-image-filtered.png" descr="pasted-image-filtered.png"/>
          <p:cNvPicPr>
            <a:picLocks noChangeAspect="1"/>
          </p:cNvPicPr>
          <p:nvPr>
            <p:ph type="pic" idx="24"/>
          </p:nvPr>
        </p:nvPicPr>
        <p:blipFill>
          <a:blip r:embed="rId2">
            <a:extLst/>
          </a:blip>
          <a:srcRect l="847" t="0" r="846" b="0"/>
          <a:stretch>
            <a:fillRect/>
          </a:stretch>
        </p:blipFill>
        <p:spPr>
          <a:xfrm>
            <a:off x="-1191" y="6997700"/>
            <a:ext cx="24384002" cy="6718300"/>
          </a:xfrm>
          <a:prstGeom prst="rect">
            <a:avLst/>
          </a:prstGeom>
        </p:spPr>
      </p:pic>
      <p:sp>
        <p:nvSpPr>
          <p:cNvPr id="887" name="Shape 798"/>
          <p:cNvSpPr txBox="1"/>
          <p:nvPr>
            <p:ph type="title"/>
          </p:nvPr>
        </p:nvSpPr>
        <p:spPr>
          <a:prstGeom prst="rect">
            <a:avLst/>
          </a:prstGeom>
        </p:spPr>
        <p:txBody>
          <a:bodyPr/>
          <a:lstStyle/>
          <a:p>
            <a:pPr/>
            <a:r>
              <a:t>Finito!</a:t>
            </a:r>
          </a:p>
        </p:txBody>
      </p:sp>
      <p:sp>
        <p:nvSpPr>
          <p:cNvPr id="888" name="Shape 799"/>
          <p:cNvSpPr txBox="1"/>
          <p:nvPr>
            <p:ph type="sldNum" sz="quarter" idx="4294967295"/>
          </p:nvPr>
        </p:nvSpPr>
        <p:spPr>
          <a:xfrm>
            <a:off x="23411535" y="12802670"/>
            <a:ext cx="220778" cy="369521"/>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Shape 456"/>
          <p:cNvSpPr txBox="1"/>
          <p:nvPr>
            <p:ph type="title"/>
          </p:nvPr>
        </p:nvSpPr>
        <p:spPr>
          <a:xfrm>
            <a:off x="1139824" y="984250"/>
            <a:ext cx="22104350" cy="2146300"/>
          </a:xfrm>
          <a:prstGeom prst="rect">
            <a:avLst/>
          </a:prstGeom>
        </p:spPr>
        <p:txBody>
          <a:bodyPr/>
          <a:lstStyle/>
          <a:p>
            <a:pPr/>
            <a:r>
              <a:t>Ingredienser i metoder</a:t>
            </a:r>
          </a:p>
        </p:txBody>
      </p:sp>
      <p:sp>
        <p:nvSpPr>
          <p:cNvPr id="468" name="Shape 457"/>
          <p:cNvSpPr txBox="1"/>
          <p:nvPr>
            <p:ph type="body" idx="1"/>
          </p:nvPr>
        </p:nvSpPr>
        <p:spPr>
          <a:xfrm>
            <a:off x="1592261" y="3879043"/>
            <a:ext cx="21340586" cy="8642470"/>
          </a:xfrm>
          <a:prstGeom prst="rect">
            <a:avLst/>
          </a:prstGeom>
        </p:spPr>
        <p:txBody>
          <a:bodyPr/>
          <a:lstStyle/>
          <a:p>
            <a:pPr>
              <a:buBlip>
                <a:blip r:embed="rId2"/>
              </a:buBlip>
            </a:pPr>
            <a:r>
              <a:t>Beskrivning av problemet, sett från ett visst perspektiv</a:t>
            </a:r>
          </a:p>
          <a:p>
            <a:pPr>
              <a:buBlip>
                <a:blip r:embed="rId2"/>
              </a:buBlip>
            </a:pPr>
            <a:r>
              <a:t>Generell metodansats (Vetenskapsteori)</a:t>
            </a:r>
          </a:p>
          <a:p>
            <a:pPr>
              <a:buBlip>
                <a:blip r:embed="rId2"/>
              </a:buBlip>
            </a:pPr>
            <a:r>
              <a:t>Metod för datainsamling</a:t>
            </a:r>
          </a:p>
          <a:p>
            <a:pPr>
              <a:buBlip>
                <a:blip r:embed="rId2"/>
              </a:buBlip>
            </a:pPr>
            <a:r>
              <a:t>Metod för dataanalys</a:t>
            </a:r>
          </a:p>
          <a:p>
            <a:pPr>
              <a:buBlip>
                <a:blip r:embed="rId2"/>
              </a:buBlip>
            </a:pPr>
            <a:r>
              <a:t>Metod för att dra slutsatser</a:t>
            </a:r>
          </a:p>
          <a:p>
            <a:pPr>
              <a:buBlip>
                <a:blip r:embed="rId2"/>
              </a:buBlip>
            </a:pPr>
            <a:r>
              <a:t>Metod för presentation av resultatet</a:t>
            </a:r>
          </a:p>
        </p:txBody>
      </p:sp>
      <p:sp>
        <p:nvSpPr>
          <p:cNvPr id="469" name="Shape 458"/>
          <p:cNvSpPr/>
          <p:nvPr/>
        </p:nvSpPr>
        <p:spPr>
          <a:xfrm>
            <a:off x="1476375" y="6048375"/>
            <a:ext cx="11140531" cy="1196579"/>
          </a:xfrm>
          <a:prstGeom prst="rect">
            <a:avLst/>
          </a:prstGeom>
          <a:ln w="63500">
            <a:solidFill>
              <a:srgbClr val="515151"/>
            </a:solidFill>
            <a:miter lim="400000"/>
          </a:ln>
        </p:spPr>
        <p:txBody>
          <a:bodyPr lIns="38100" tIns="38100" rIns="38100" bIns="38100" anchor="ctr"/>
          <a:lstStyle/>
          <a:p>
            <a:pPr algn="l" defTabSz="647700">
              <a:lnSpc>
                <a:spcPts val="7000"/>
              </a:lnSpc>
              <a:defRPr baseline="4760" cap="all" spc="84" sz="4200">
                <a:solidFill>
                  <a:srgbClr val="70BCE1"/>
                </a:solidFill>
                <a:latin typeface="Futura Condensed"/>
                <a:ea typeface="Futura Condensed"/>
                <a:cs typeface="Futura Condensed"/>
                <a:sym typeface="Futura Condensed"/>
              </a:defRPr>
            </a:pPr>
          </a:p>
        </p:txBody>
      </p:sp>
      <p:sp>
        <p:nvSpPr>
          <p:cNvPr id="470" name="Shape 459"/>
          <p:cNvSpPr txBox="1"/>
          <p:nvPr>
            <p:ph type="sldNum" sz="quarter" idx="4294967295"/>
          </p:nvPr>
        </p:nvSpPr>
        <p:spPr>
          <a:xfrm>
            <a:off x="23454195" y="13061038"/>
            <a:ext cx="127204"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1" name="Shape 460"/>
          <p:cNvSpPr txBox="1"/>
          <p:nvPr/>
        </p:nvSpPr>
        <p:spPr>
          <a:xfrm>
            <a:off x="15171631" y="6087065"/>
            <a:ext cx="5423113" cy="11191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baseline="3125" spc="-320" sz="6400">
                <a:solidFill>
                  <a:schemeClr val="accent5"/>
                </a:solidFill>
                <a:latin typeface="+mj-lt"/>
                <a:ea typeface="+mj-ea"/>
                <a:cs typeface="+mj-cs"/>
                <a:sym typeface="Helvetica"/>
              </a:defRPr>
            </a:lvl1pPr>
          </a:lstStyle>
          <a:p>
            <a:pPr/>
            <a:r>
              <a:t>Detta kallas ofta metod</a:t>
            </a:r>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69"/>
                                        </p:tgtEl>
                                        <p:attrNameLst>
                                          <p:attrName>style.visibility</p:attrName>
                                        </p:attrNameLst>
                                      </p:cBhvr>
                                      <p:to>
                                        <p:strVal val="visible"/>
                                      </p:to>
                                    </p:set>
                                    <p:animEffect filter="wipe(left)" transition="in">
                                      <p:cBhvr>
                                        <p:cTn id="7" dur="1000"/>
                                        <p:tgtEl>
                                          <p:spTgt spid="46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71"/>
                                        </p:tgtEl>
                                        <p:attrNameLst>
                                          <p:attrName>style.visibility</p:attrName>
                                        </p:attrNameLst>
                                      </p:cBhvr>
                                      <p:to>
                                        <p:strVal val="visible"/>
                                      </p:to>
                                    </p:set>
                                    <p:animEffect filter="wipe(left)" transition="in">
                                      <p:cBhvr>
                                        <p:cTn id="12" dur="1000"/>
                                        <p:tgtEl>
                                          <p:spTgt spid="4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9" grpId="1"/>
      <p:bldP build="whole" bldLvl="1" animBg="1" rev="0" advAuto="0" spid="471" grpId="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Shape 462"/>
          <p:cNvSpPr txBox="1"/>
          <p:nvPr>
            <p:ph type="body" sz="quarter" idx="1"/>
          </p:nvPr>
        </p:nvSpPr>
        <p:spPr>
          <a:xfrm>
            <a:off x="2440312" y="8141138"/>
            <a:ext cx="9816107" cy="684373"/>
          </a:xfrm>
          <a:prstGeom prst="rect">
            <a:avLst/>
          </a:prstGeom>
        </p:spPr>
        <p:txBody>
          <a:bodyPr/>
          <a:lstStyle/>
          <a:p>
            <a:pPr lvl="7" indent="1600200">
              <a:lnSpc>
                <a:spcPts val="3000"/>
              </a:lnSpc>
              <a:spcBef>
                <a:spcPts val="0"/>
              </a:spcBef>
              <a:defRPr baseline="4165" cap="all" spc="720" sz="4800">
                <a:solidFill>
                  <a:srgbClr val="FFFFFF"/>
                </a:solidFill>
                <a:latin typeface="Helvetica Neue Medium"/>
                <a:ea typeface="Helvetica Neue Medium"/>
                <a:cs typeface="Helvetica Neue Medium"/>
                <a:sym typeface="Helvetica Neue Medium"/>
              </a:defRPr>
            </a:pPr>
          </a:p>
        </p:txBody>
      </p:sp>
      <p:sp>
        <p:nvSpPr>
          <p:cNvPr id="474" name="Shape 463"/>
          <p:cNvSpPr txBox="1"/>
          <p:nvPr>
            <p:ph type="title"/>
          </p:nvPr>
        </p:nvSpPr>
        <p:spPr>
          <a:prstGeom prst="rect">
            <a:avLst/>
          </a:prstGeom>
        </p:spPr>
        <p:txBody>
          <a:bodyPr/>
          <a:lstStyle>
            <a:lvl1pPr>
              <a:defRPr spc="-1300"/>
            </a:lvl1pPr>
          </a:lstStyle>
          <a:p>
            <a:pPr/>
            <a:r>
              <a:t>Vetenskap</a:t>
            </a:r>
          </a:p>
        </p:txBody>
      </p:sp>
      <p:sp>
        <p:nvSpPr>
          <p:cNvPr id="475" name="Shape 464"/>
          <p:cNvSpPr txBox="1"/>
          <p:nvPr>
            <p:ph type="sldNum" sz="quarter" idx="4294967295"/>
          </p:nvPr>
        </p:nvSpPr>
        <p:spPr>
          <a:xfrm>
            <a:off x="23457884" y="12797269"/>
            <a:ext cx="127001" cy="369522"/>
          </a:xfrm>
          <a:prstGeom prst="rect">
            <a:avLst/>
          </a:prstGeom>
          <a:extLst>
            <a:ext uri="{C572A759-6A51-4108-AA02-DFA0A04FC94B}">
              <ma14:wrappingTextBoxFlag xmlns:ma14="http://schemas.microsoft.com/office/mac/drawingml/2011/main" val="1"/>
            </a:ext>
          </a:extLst>
        </p:spPr>
        <p:txBody>
          <a:bodyPr/>
          <a:lstStyle>
            <a:lvl1pPr>
              <a:defRPr baseline="8332" spc="-120" sz="2400">
                <a:latin typeface="Bodoni SvtyTwo ITC TT-Bold"/>
                <a:ea typeface="Bodoni SvtyTwo ITC TT-Bold"/>
                <a:cs typeface="Bodoni SvtyTwo ITC TT-Bold"/>
                <a:sym typeface="Bodoni SvtyTwo ITC TT-Bold"/>
              </a:defRPr>
            </a:lvl1pPr>
          </a:lstStyle>
          <a:p>
            <a:pPr/>
            <a:fld id="{86CB4B4D-7CA3-9044-876B-883B54F8677D}" type="slidenum"/>
          </a:p>
        </p:txBody>
      </p:sp>
      <p:sp>
        <p:nvSpPr>
          <p:cNvPr id="476" name="Shape 465"/>
          <p:cNvSpPr txBox="1"/>
          <p:nvPr/>
        </p:nvSpPr>
        <p:spPr>
          <a:xfrm>
            <a:off x="2425700" y="9537700"/>
            <a:ext cx="19532600" cy="21463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8" indent="1778000" algn="l">
              <a:lnSpc>
                <a:spcPct val="100000"/>
              </a:lnSpc>
              <a:spcBef>
                <a:spcPts val="4500"/>
              </a:spcBef>
              <a:defRPr baseline="0" spc="0" sz="7200">
                <a:solidFill>
                  <a:srgbClr val="535353"/>
                </a:solidFill>
                <a:latin typeface="Helvetica Neue Medium"/>
                <a:ea typeface="Helvetica Neue Medium"/>
                <a:cs typeface="Helvetica Neue Medium"/>
                <a:sym typeface="Helvetica Neue Medium"/>
              </a:defRPr>
            </a:pPr>
            <a:r>
              <a:t>Vad 17 är det?</a:t>
            </a:r>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Shape 467"/>
          <p:cNvSpPr txBox="1"/>
          <p:nvPr>
            <p:ph type="title"/>
          </p:nvPr>
        </p:nvSpPr>
        <p:spPr>
          <a:xfrm>
            <a:off x="1139824" y="984250"/>
            <a:ext cx="22104350" cy="2146300"/>
          </a:xfrm>
          <a:prstGeom prst="rect">
            <a:avLst/>
          </a:prstGeom>
        </p:spPr>
        <p:txBody>
          <a:bodyPr/>
          <a:lstStyle/>
          <a:p>
            <a:pPr/>
            <a:r>
              <a:t>Vetenskap – populärdefinition</a:t>
            </a:r>
          </a:p>
        </p:txBody>
      </p:sp>
      <p:sp>
        <p:nvSpPr>
          <p:cNvPr id="479" name="Shape 468"/>
          <p:cNvSpPr txBox="1"/>
          <p:nvPr>
            <p:ph type="body" idx="1"/>
          </p:nvPr>
        </p:nvSpPr>
        <p:spPr>
          <a:xfrm>
            <a:off x="1592261" y="3879043"/>
            <a:ext cx="21340586" cy="8642470"/>
          </a:xfrm>
          <a:prstGeom prst="rect">
            <a:avLst/>
          </a:prstGeom>
        </p:spPr>
        <p:txBody>
          <a:bodyPr/>
          <a:lstStyle/>
          <a:p>
            <a:pPr marL="1317497" indent="-1005458" defTabSz="751205">
              <a:spcBef>
                <a:spcPts val="1000"/>
              </a:spcBef>
              <a:buSzPct val="100000"/>
              <a:buAutoNum type="arabicPeriod" startAt="1"/>
              <a:defRPr sz="5800"/>
            </a:pPr>
            <a:r>
              <a:t>Vetenskapliga teorier är på ett rigoröst sätt härledda ur erfarenhetsfakta som man uppnått genom observationer och experiment.</a:t>
            </a:r>
          </a:p>
          <a:p>
            <a:pPr marL="1317497" indent="-1005458" defTabSz="751205">
              <a:spcBef>
                <a:spcPts val="1000"/>
              </a:spcBef>
              <a:buSzPct val="100000"/>
              <a:buAutoNum type="arabicPeriod" startAt="1"/>
              <a:defRPr sz="5800"/>
            </a:pPr>
            <a:r>
              <a:t>Vetenskap är baserad på det vi kan se, höra, känna osv.</a:t>
            </a:r>
          </a:p>
          <a:p>
            <a:pPr marL="1317497" indent="-1005458" defTabSz="751205">
              <a:spcBef>
                <a:spcPts val="1000"/>
              </a:spcBef>
              <a:buSzPct val="100000"/>
              <a:buAutoNum type="arabicPeriod" startAt="1"/>
              <a:defRPr sz="5800"/>
            </a:pPr>
            <a:r>
              <a:t>Personliga åsikter och spekulationer har ingen plats inom vetenskapen.</a:t>
            </a:r>
          </a:p>
          <a:p>
            <a:pPr marL="1317497" indent="-1005458" defTabSz="751205">
              <a:spcBef>
                <a:spcPts val="1000"/>
              </a:spcBef>
              <a:buSzPct val="100000"/>
              <a:buAutoNum type="arabicPeriod" startAt="1"/>
              <a:defRPr sz="5800"/>
            </a:pPr>
            <a:r>
              <a:t>Vetenskapen är objektiv.</a:t>
            </a:r>
          </a:p>
          <a:p>
            <a:pPr marL="1317497" indent="-1005458" defTabSz="751205">
              <a:spcBef>
                <a:spcPts val="1000"/>
              </a:spcBef>
              <a:buSzPct val="100000"/>
              <a:buAutoNum type="arabicPeriod" startAt="1"/>
              <a:defRPr sz="5800"/>
            </a:pPr>
            <a:r>
              <a:t>Vetenskapen är generell.</a:t>
            </a:r>
          </a:p>
          <a:p>
            <a:pPr marL="1317497" indent="-1005458" defTabSz="751205">
              <a:spcBef>
                <a:spcPts val="1000"/>
              </a:spcBef>
              <a:buSzPct val="100000"/>
              <a:buAutoNum type="arabicPeriod" startAt="1"/>
              <a:defRPr sz="5800"/>
            </a:pPr>
            <a:r>
              <a:t>Vetenskapen förutsätter observationer utan påverkan</a:t>
            </a:r>
          </a:p>
        </p:txBody>
      </p:sp>
      <p:sp>
        <p:nvSpPr>
          <p:cNvPr id="480" name="Shape 469"/>
          <p:cNvSpPr txBox="1"/>
          <p:nvPr>
            <p:ph type="sldNum" sz="quarter" idx="4294967295"/>
          </p:nvPr>
        </p:nvSpPr>
        <p:spPr>
          <a:xfrm>
            <a:off x="23454195" y="13061038"/>
            <a:ext cx="127204" cy="42428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White">
  <a:themeElements>
    <a:clrScheme name="White">
      <a:dk1>
        <a:srgbClr val="EAEAEA"/>
      </a:dk1>
      <a:lt1>
        <a:srgbClr val="EAEAEA"/>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70000"/>
          </a:lnSpc>
          <a:spcBef>
            <a:spcPts val="0"/>
          </a:spcBef>
          <a:spcAft>
            <a:spcPts val="0"/>
          </a:spcAft>
          <a:buClrTx/>
          <a:buSzTx/>
          <a:buFontTx/>
          <a:buNone/>
          <a:tabLst/>
          <a:defRPr b="0" baseline="2379" cap="none" i="0" spc="-419" strike="noStrike" sz="8400" u="none" kumimoji="0" normalizeH="0">
            <a:ln>
              <a:noFill/>
            </a:ln>
            <a:solidFill>
              <a:srgbClr val="EAEAEA"/>
            </a:solidFill>
            <a:effectLst/>
            <a:uFillTx/>
            <a:latin typeface="Bodoni SvtyTwo ITC TT-Bold"/>
            <a:ea typeface="Bodoni SvtyTwo ITC TT-Bold"/>
            <a:cs typeface="Bodoni SvtyTwo ITC TT-Bold"/>
            <a:sym typeface="Bodoni SvtyTwo ITC TT-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